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7" r:id="rId5"/>
    <p:sldId id="262" r:id="rId6"/>
    <p:sldId id="265" r:id="rId7"/>
    <p:sldId id="270" r:id="rId8"/>
    <p:sldId id="271" r:id="rId9"/>
    <p:sldId id="273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44D5-C2BC-44DD-A6FA-163FC2550E4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4234-E9D3-4646-9C75-0D670361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4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44D5-C2BC-44DD-A6FA-163FC2550E4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4234-E9D3-4646-9C75-0D670361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35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44D5-C2BC-44DD-A6FA-163FC2550E4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4234-E9D3-4646-9C75-0D670361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6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44D5-C2BC-44DD-A6FA-163FC2550E4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4234-E9D3-4646-9C75-0D670361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0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44D5-C2BC-44DD-A6FA-163FC2550E4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4234-E9D3-4646-9C75-0D670361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44D5-C2BC-44DD-A6FA-163FC2550E4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4234-E9D3-4646-9C75-0D670361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3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44D5-C2BC-44DD-A6FA-163FC2550E4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4234-E9D3-4646-9C75-0D670361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5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44D5-C2BC-44DD-A6FA-163FC2550E4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4234-E9D3-4646-9C75-0D670361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4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44D5-C2BC-44DD-A6FA-163FC2550E4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4234-E9D3-4646-9C75-0D670361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3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44D5-C2BC-44DD-A6FA-163FC2550E4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4234-E9D3-4646-9C75-0D670361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5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44D5-C2BC-44DD-A6FA-163FC2550E4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4234-E9D3-4646-9C75-0D670361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0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844D5-C2BC-44DD-A6FA-163FC2550E4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04234-E9D3-4646-9C75-0D670361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9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647" y="1439694"/>
            <a:ext cx="11751013" cy="3748749"/>
          </a:xfrm>
        </p:spPr>
        <p:txBody>
          <a:bodyPr>
            <a:normAutofit fontScale="90000"/>
          </a:bodyPr>
          <a:lstStyle/>
          <a:p>
            <a:r>
              <a:rPr lang="ru-RU" dirty="0"/>
              <a:t>Сравнительный анализ лексических особенностей корпуса текстов </a:t>
            </a:r>
            <a:r>
              <a:rPr lang="ru-RU" dirty="0" smtClean="0"/>
              <a:t>И.Тургенева </a:t>
            </a:r>
            <a:r>
              <a:rPr lang="ru-RU" dirty="0"/>
              <a:t>и корпуса текстов </a:t>
            </a:r>
            <a:r>
              <a:rPr lang="ru-RU" dirty="0" smtClean="0"/>
              <a:t>некоторых китайских </a:t>
            </a:r>
            <a:r>
              <a:rPr lang="ru-RU" dirty="0"/>
              <a:t>авторов 20 </a:t>
            </a:r>
            <a:r>
              <a:rPr lang="ru-RU" dirty="0" smtClean="0"/>
              <a:t>века (Ба Цзинь, Ай У).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 smtClean="0"/>
              <a:t>Результаты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399"/>
            <a:ext cx="7811311" cy="565177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 smtClean="0"/>
              <a:t>Интересным является то, что количество употреблений имен собственных в корпусе китайских авторов значительно больше количества употреблений имен собственных в корпусе Тургенева, хотя объем корпуса Тургенева больше на 150 000 словоформ. </a:t>
            </a:r>
          </a:p>
          <a:p>
            <a:pPr>
              <a:lnSpc>
                <a:spcPct val="120000"/>
              </a:lnSpc>
            </a:pPr>
            <a:r>
              <a:rPr lang="ru-RU" dirty="0" smtClean="0"/>
              <a:t>Анализ наиболее частотных частей речи, в свою очередь, показал, что у Тургенева чаще встречаются прилагательные, чем у китайских авторов. 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endParaRPr lang="ru-RU" dirty="0" smtClean="0"/>
          </a:p>
          <a:p>
            <a:pPr>
              <a:lnSpc>
                <a:spcPct val="120000"/>
              </a:lnSpc>
            </a:pPr>
            <a:r>
              <a:rPr lang="ru-RU" dirty="0" smtClean="0"/>
              <a:t>Из двух вышеуказанных замечаний можно сделать вывод о богатстве или выразительности языка, о большем количестве слов в словаре И.Тургенева как писателя. Это может быть последствием того, что тексты китайских авторов все же являются переводами. При переводе лексические особенности китайских оригиналов, а также некоторая выразительность языка соответствующего автора, могли быть частично утеряны. </a:t>
            </a:r>
          </a:p>
          <a:p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7150706" y="1838528"/>
            <a:ext cx="766539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84825" y="3247474"/>
            <a:ext cx="9610928" cy="638945"/>
            <a:chOff x="155642" y="2836125"/>
            <a:chExt cx="9610928" cy="638945"/>
          </a:xfrm>
        </p:grpSpPr>
        <p:sp>
          <p:nvSpPr>
            <p:cNvPr id="11" name="Rectangle 1"/>
            <p:cNvSpPr>
              <a:spLocks noChangeArrowheads="1"/>
            </p:cNvSpPr>
            <p:nvPr/>
          </p:nvSpPr>
          <p:spPr bwMode="auto">
            <a:xfrm>
              <a:off x="155642" y="2836125"/>
              <a:ext cx="9610928" cy="276999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ru-RU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anose="020B0604020202020204" pitchFamily="34" charset="-128"/>
                  <a:ea typeface="Courier New" panose="02070309020205020404" pitchFamily="49" charset="0"/>
                </a:rPr>
                <a:t>Китайцы - </a:t>
              </a: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anose="020B0604020202020204" pitchFamily="34" charset="-128"/>
                  <a:ea typeface="Courier New" panose="02070309020205020404" pitchFamily="49" charset="0"/>
                </a:rPr>
                <a:t>[None, 'NOUN', 'VERB', 'NPRO', 'CONJ', 'PREP', 'ADJF', 'ADVB']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2"/>
            <p:cNvSpPr>
              <a:spLocks noChangeArrowheads="1"/>
            </p:cNvSpPr>
            <p:nvPr/>
          </p:nvSpPr>
          <p:spPr bwMode="auto">
            <a:xfrm>
              <a:off x="155642" y="3198071"/>
              <a:ext cx="7867538" cy="276999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altLang="en-US" dirty="0">
                  <a:solidFill>
                    <a:srgbClr val="000000"/>
                  </a:solidFill>
                  <a:latin typeface="Arial Unicode MS" panose="020B0604020202020204" pitchFamily="34" charset="-128"/>
                  <a:ea typeface="Courier New" panose="02070309020205020404" pitchFamily="49" charset="0"/>
                </a:rPr>
                <a:t>Тургенев - </a:t>
              </a:r>
              <a:r>
                <a:rPr lang="en-US" altLang="en-US" dirty="0">
                  <a:solidFill>
                    <a:srgbClr val="000000"/>
                  </a:solidFill>
                  <a:latin typeface="Arial Unicode MS" panose="020B0604020202020204" pitchFamily="34" charset="-128"/>
                  <a:ea typeface="Courier New" panose="02070309020205020404" pitchFamily="49" charset="0"/>
                </a:rPr>
                <a:t>[None, 'NOUN', 'VERB', 'NPRO', 'ADJF', 'CONJ', 'PREP', 'ADVB'] </a:t>
              </a: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939369"/>
              </p:ext>
            </p:extLst>
          </p:nvPr>
        </p:nvGraphicFramePr>
        <p:xfrm>
          <a:off x="8023180" y="37374"/>
          <a:ext cx="4098242" cy="67685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9121"/>
                <a:gridCol w="2049121"/>
              </a:tblGrid>
              <a:tr h="29499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Тургенев весь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Все тексты китайцев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b"/>
                </a:tc>
              </a:tr>
              <a:tr h="2949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Самые частотные биграммы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Самые частотные биграммы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</a:tr>
              <a:tr h="2949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('павел пётр', 190),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('цинь дэ-говать', 726),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</a:tr>
              <a:tr h="2949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 ('николай пётр', 173),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 ('юань тина-фа', 421),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</a:tr>
              <a:tr h="2949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 ('дарья михайло', 173),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 ('госпожа чжоу', 400),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</a:tr>
              <a:tr h="2949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 ('марья дмитрий', 164),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 ('чжан фу-цюань', 395),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</a:tr>
              <a:tr h="2949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 ('молодая человек', 136),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 ('сунуть юй-фэнь', 309),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</a:tr>
              <a:tr h="2949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 ('друг друг', 133),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 ('госпожа чжан', 268),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</a:tr>
              <a:tr h="2949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 ('варвар павло', 125),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 ('лян цзин-чунь', 234),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</a:tr>
              <a:tr h="2949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 ('анна василий', 121),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 ('хэ цзы-сюй', 225),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</a:tr>
              <a:tr h="2949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 ('александр павло', 112),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 ('госпожа ван', 215),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</a:tr>
              <a:tr h="2949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 ('василий иван', 112),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 ('госпожа шэнь', 188),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</a:tr>
              <a:tr h="2949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 ('анна сергей', 108),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 ('чэнь итая', 185),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</a:tr>
              <a:tr h="2949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 ('валентин михайло', 102),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 ('весь ещё', 184),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</a:tr>
              <a:tr h="2949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 ('марфа тимофей', 98),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 ('весь время', 176),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</a:tr>
              <a:tr h="2949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 ('весь свой', 98),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 ('дин чунь-сю', 169),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</a:tr>
              <a:tr h="2949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 ('человек который', 97),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 ('друг друг', 162),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</a:tr>
              <a:tr h="2949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 ('весь равно', 94),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 ('весь равно', 154),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</a:tr>
              <a:tr h="2949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 ('крайний мера', 92),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 ('старый госпожа', 153),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</a:tr>
              <a:tr h="2949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 ('николай артемий', 92),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 ('чжан би-сю', 143),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</a:tr>
              <a:tr h="2949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 ('хотеть сказать', 86),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 ('опустить голова', 139),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</a:tr>
              <a:tr h="2949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 ('сей пора', 84),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 ('покачать голова', 139),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72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15536" cy="476972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 smtClean="0"/>
              <a:t>Сравнительный анализ лексических особенностей корпуса текстов Тургенева и корпуса текстов китайских авторов 20 века</a:t>
            </a:r>
            <a:r>
              <a:rPr lang="ru-RU" dirty="0" smtClean="0"/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ru-RU" dirty="0" smtClean="0"/>
          </a:p>
          <a:p>
            <a:pPr>
              <a:lnSpc>
                <a:spcPct val="100000"/>
              </a:lnSpc>
            </a:pPr>
            <a:r>
              <a:rPr lang="ru-RU" dirty="0" smtClean="0"/>
              <a:t>Выделить самые частотные н-граммы и коллокации. </a:t>
            </a:r>
          </a:p>
          <a:p>
            <a:pPr>
              <a:lnSpc>
                <a:spcPct val="100000"/>
              </a:lnSpc>
            </a:pPr>
            <a:r>
              <a:rPr lang="ru-RU" dirty="0" smtClean="0"/>
              <a:t>Выделить наиболее частотные части речи.</a:t>
            </a:r>
          </a:p>
          <a:p>
            <a:pPr>
              <a:lnSpc>
                <a:spcPct val="100000"/>
              </a:lnSpc>
            </a:pPr>
            <a:r>
              <a:rPr lang="ru-RU" dirty="0"/>
              <a:t>Провести сравнительный анализ.</a:t>
            </a:r>
            <a:endParaRPr lang="en-US" dirty="0"/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3209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ru-RU" dirty="0" smtClean="0"/>
              <a:t>Ход работы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05902" y="1057139"/>
            <a:ext cx="11986097" cy="580086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 smtClean="0"/>
              <a:t>Поиск текстов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 smtClean="0"/>
              <a:t>        Поиск подходящих текстов проводился в сети Интернет. В процессе поиска был найден самый информативный для задач данной работы вебсайт – </a:t>
            </a:r>
            <a:r>
              <a:rPr lang="en-US" dirty="0" smtClean="0"/>
              <a:t>www.royallib.com</a:t>
            </a:r>
            <a:r>
              <a:rPr lang="ru-RU" dirty="0" smtClean="0"/>
              <a:t>, с которого и были взяты все тексты для корпуса китайской литературы и тексты для корпуса Тургенева. </a:t>
            </a: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ru-RU" dirty="0" smtClean="0"/>
              <a:t>Для корпуса Тургенева были взяты доступные на указанном сайте тома из полного собрания сочинений Тургенева, общее количество вхождений - </a:t>
            </a:r>
            <a:r>
              <a:rPr lang="ru-RU" b="1" dirty="0" smtClean="0"/>
              <a:t>482534</a:t>
            </a:r>
            <a:r>
              <a:rPr lang="ru-RU" dirty="0" smtClean="0"/>
              <a:t> словоформы: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700" dirty="0"/>
              <a:t>Иван Сергеевич Тургенев</a:t>
            </a:r>
            <a:r>
              <a:rPr lang="en-US" sz="2700" dirty="0"/>
              <a:t>. </a:t>
            </a:r>
            <a:r>
              <a:rPr lang="ru-RU" sz="2700" dirty="0"/>
              <a:t>Собрание сочинений в двенадцати томах</a:t>
            </a:r>
            <a:r>
              <a:rPr lang="en-US" sz="2700" dirty="0"/>
              <a:t>. </a:t>
            </a:r>
            <a:r>
              <a:rPr lang="ru-RU" sz="2700" dirty="0"/>
              <a:t>Том 3. Записки охотника</a:t>
            </a:r>
            <a:r>
              <a:rPr lang="en-US" sz="27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700" dirty="0"/>
              <a:t>Иван Сергеевич Тургенев. Собрание сочинений в двенадцати томах. Том 5. Рудин. Повести и рассказы 1853-1857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700" dirty="0"/>
              <a:t>Иван Сергеевич Тургенев. Собрание сочинений в двенадцати томах. Том 6. Дворянское гнездо. Накануне. Первая любовь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700" dirty="0"/>
              <a:t>Иван Сергеевич Тургенев. Собрание сочинений в двенадцати томах. Том 9. Новь. Повести и рассказы 1874-1877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700" dirty="0"/>
              <a:t>Иван Сергеевич Тургенев. Собрание сочинений в двенадцати томах. Том 7. Отцы и дети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700" dirty="0"/>
              <a:t>Для корпуса китайских авторов были выбраны доступные в рунете переводы на русский язык произведений двух авторов, на которых Тургенев повлиял особенно сильно , общее количество вхождений </a:t>
            </a:r>
            <a:r>
              <a:rPr lang="ru-RU" sz="2700" dirty="0" smtClean="0"/>
              <a:t>- </a:t>
            </a:r>
            <a:r>
              <a:rPr lang="en-US" sz="2700" b="1" dirty="0" smtClean="0"/>
              <a:t>326070</a:t>
            </a:r>
            <a:r>
              <a:rPr lang="ru-RU" sz="2700" dirty="0" smtClean="0"/>
              <a:t> </a:t>
            </a:r>
            <a:r>
              <a:rPr lang="ru-RU" sz="2700" dirty="0"/>
              <a:t>словоформ: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700" dirty="0"/>
              <a:t>Ба </a:t>
            </a:r>
            <a:r>
              <a:rPr lang="ru-RU" sz="2700" dirty="0" smtClean="0"/>
              <a:t>Цзинь. </a:t>
            </a:r>
            <a:r>
              <a:rPr lang="ru-RU" sz="2700" dirty="0"/>
              <a:t>Дождь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700" dirty="0"/>
              <a:t>Ба </a:t>
            </a:r>
            <a:r>
              <a:rPr lang="ru-RU" sz="2700" dirty="0" smtClean="0"/>
              <a:t>Цзинь. </a:t>
            </a:r>
            <a:r>
              <a:rPr lang="ru-RU" sz="2700" dirty="0"/>
              <a:t>Осень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700" dirty="0"/>
              <a:t>Ба </a:t>
            </a:r>
            <a:r>
              <a:rPr lang="ru-RU" sz="2700" dirty="0" smtClean="0"/>
              <a:t>Цзинь. </a:t>
            </a:r>
            <a:r>
              <a:rPr lang="ru-RU" sz="2700" dirty="0"/>
              <a:t>Семья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700" dirty="0"/>
              <a:t>Ба </a:t>
            </a:r>
            <a:r>
              <a:rPr lang="ru-RU" sz="2700" dirty="0" smtClean="0"/>
              <a:t>Цзинь. </a:t>
            </a:r>
            <a:r>
              <a:rPr lang="ru-RU" sz="2700" dirty="0"/>
              <a:t>Избранное: ВЕХИ БОЛЬШОГО ПУТИ,  РОМАН ХОЛОДНАЯ НОЧЬ,  ПОВЕСТЬ ГИБЕЛЬ,  ПОВЕСТЬ ТУМАН, РАССКАЗЫ, ЭССЕ ДУМЫ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700" dirty="0"/>
              <a:t>Ай У. В огне рождается </a:t>
            </a:r>
            <a:r>
              <a:rPr lang="ru-RU" sz="2700" dirty="0" smtClean="0"/>
              <a:t>сталь</a:t>
            </a:r>
            <a:endParaRPr lang="ru-RU" sz="2700" dirty="0"/>
          </a:p>
        </p:txBody>
      </p:sp>
    </p:spTree>
    <p:extLst>
      <p:ext uri="{BB962C8B-B14F-4D97-AF65-F5344CB8AC3E}">
        <p14:creationId xmlns:p14="http://schemas.microsoft.com/office/powerpoint/2010/main" val="252785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921043" cy="1325563"/>
          </a:xfrm>
        </p:spPr>
        <p:txBody>
          <a:bodyPr/>
          <a:lstStyle/>
          <a:p>
            <a:r>
              <a:rPr lang="ru-RU" dirty="0" smtClean="0"/>
              <a:t>Корпуса текстов и количество словоформ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373779"/>
              </p:ext>
            </p:extLst>
          </p:nvPr>
        </p:nvGraphicFramePr>
        <p:xfrm>
          <a:off x="1981580" y="958451"/>
          <a:ext cx="8358921" cy="26254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966"/>
                <a:gridCol w="4762086"/>
                <a:gridCol w="1543515"/>
                <a:gridCol w="1154354"/>
              </a:tblGrid>
              <a:tr h="59797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Автор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Название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Год создания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Количество словоформ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40548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Тургенев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Отцы и дети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1862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57351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40548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Тургенев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Записки охотника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1847 - 1851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102437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40548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Тургенев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Рудин, Повести и рассказы 1853-1857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1855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90083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40548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Тургенев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Дворянское гнездо, Накануне, Первая любовь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1858, 1860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109051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40548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Тургенев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Новь, Повести и рассказы 1874 - 1877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1877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123612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850461"/>
              </p:ext>
            </p:extLst>
          </p:nvPr>
        </p:nvGraphicFramePr>
        <p:xfrm>
          <a:off x="1981581" y="3988339"/>
          <a:ext cx="8358921" cy="2432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0104"/>
                <a:gridCol w="4682608"/>
                <a:gridCol w="818949"/>
                <a:gridCol w="1327260"/>
              </a:tblGrid>
              <a:tr h="59092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Автор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Название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Год создания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Количество словоформ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55694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Ба Цзинь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</a:rPr>
                        <a:t>Избранное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108027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42610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Ба Цзинь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Осень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1940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97682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42610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Ба Цзинь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Семья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1933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69346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43218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Ай У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В огне рождается сталь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1958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51015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650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ru-RU" dirty="0" smtClean="0"/>
              <a:t>Ход работы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44749" y="1232238"/>
            <a:ext cx="10836614" cy="37434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 smtClean="0"/>
              <a:t>Обработка корпусов. </a:t>
            </a:r>
            <a:endParaRPr lang="ru-RU" dirty="0" smtClean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r>
              <a:rPr lang="ru-RU" dirty="0" smtClean="0"/>
              <a:t>Выделены </a:t>
            </a:r>
            <a:r>
              <a:rPr lang="ru-RU" dirty="0" smtClean="0"/>
              <a:t>наиболее частотные биграммы и коллокации</a:t>
            </a:r>
          </a:p>
          <a:p>
            <a:pPr>
              <a:lnSpc>
                <a:spcPct val="100000"/>
              </a:lnSpc>
            </a:pPr>
            <a:r>
              <a:rPr lang="ru-RU" dirty="0" smtClean="0"/>
              <a:t>Выделены наиболее частотные части речи</a:t>
            </a:r>
          </a:p>
          <a:p>
            <a:endParaRPr lang="ru-RU" dirty="0" smtClean="0"/>
          </a:p>
        </p:txBody>
      </p:sp>
      <p:sp>
        <p:nvSpPr>
          <p:cNvPr id="3" name="Rectangle 2"/>
          <p:cNvSpPr/>
          <p:nvPr/>
        </p:nvSpPr>
        <p:spPr>
          <a:xfrm>
            <a:off x="972064" y="1888179"/>
            <a:ext cx="988540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zh-CN" sz="2800" dirty="0"/>
              <a:t>Все тексты были сведены к нижнему регистру, удалена пунктуация и  стоп-слова. Список стоп-слов был дополнен самыми частотными именами собственными.</a:t>
            </a:r>
            <a:endParaRPr lang="ru-RU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76775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 smtClean="0"/>
              <a:t>Инструменты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36" y="921341"/>
            <a:ext cx="11691026" cy="277517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 smtClean="0"/>
              <a:t>Для нормализации текста и выделения наиболее частотных биграмм использовались следующие </a:t>
            </a:r>
            <a:r>
              <a:rPr lang="ru-RU" dirty="0" smtClean="0"/>
              <a:t>пакеты и интсрументы</a:t>
            </a:r>
            <a:r>
              <a:rPr lang="en-US" dirty="0" smtClean="0"/>
              <a:t> </a:t>
            </a:r>
            <a:r>
              <a:rPr lang="ru-RU" dirty="0" smtClean="0"/>
              <a:t>языка программирования</a:t>
            </a:r>
            <a:r>
              <a:rPr lang="en-US" dirty="0" smtClean="0"/>
              <a:t> </a:t>
            </a:r>
            <a:r>
              <a:rPr lang="en-US" dirty="0" err="1" smtClean="0"/>
              <a:t>Phython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ru-RU" dirty="0" smtClean="0"/>
              <a:t>Из </a:t>
            </a:r>
            <a:r>
              <a:rPr lang="en-US" dirty="0" err="1" smtClean="0"/>
              <a:t>nltk</a:t>
            </a:r>
            <a:r>
              <a:rPr lang="ru-RU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stopwords</a:t>
            </a:r>
            <a:r>
              <a:rPr lang="ru-RU" dirty="0" smtClean="0"/>
              <a:t>, </a:t>
            </a:r>
            <a:r>
              <a:rPr lang="en-US" dirty="0" err="1" smtClean="0"/>
              <a:t>word_tokenize</a:t>
            </a:r>
            <a:endParaRPr lang="en-US" dirty="0" smtClean="0"/>
          </a:p>
          <a:p>
            <a:r>
              <a:rPr lang="ru-RU" dirty="0" smtClean="0"/>
              <a:t>Из</a:t>
            </a:r>
            <a:r>
              <a:rPr lang="en-US" dirty="0" smtClean="0"/>
              <a:t> string</a:t>
            </a:r>
            <a:r>
              <a:rPr lang="ru-RU" dirty="0"/>
              <a:t>:</a:t>
            </a:r>
            <a:r>
              <a:rPr lang="en-US" dirty="0" smtClean="0"/>
              <a:t> punctuation</a:t>
            </a:r>
            <a:endParaRPr lang="en-US" dirty="0"/>
          </a:p>
          <a:p>
            <a:r>
              <a:rPr lang="ru-RU" altLang="zh-CN" dirty="0"/>
              <a:t>Из</a:t>
            </a:r>
            <a:r>
              <a:rPr lang="en-US" altLang="zh-CN" dirty="0"/>
              <a:t> </a:t>
            </a:r>
            <a:r>
              <a:rPr lang="en-US" altLang="zh-CN" dirty="0" smtClean="0"/>
              <a:t>collections</a:t>
            </a:r>
            <a:r>
              <a:rPr lang="ru-RU" altLang="zh-CN" dirty="0" smtClean="0"/>
              <a:t>:</a:t>
            </a:r>
            <a:r>
              <a:rPr lang="en-US" altLang="zh-CN" dirty="0" smtClean="0"/>
              <a:t> </a:t>
            </a:r>
            <a:r>
              <a:rPr lang="en-US" dirty="0" smtClean="0"/>
              <a:t>Counter</a:t>
            </a:r>
            <a:endParaRPr lang="en-US" dirty="0"/>
          </a:p>
          <a:p>
            <a:r>
              <a:rPr lang="ru-RU" altLang="zh-CN" dirty="0"/>
              <a:t>Из</a:t>
            </a:r>
            <a:r>
              <a:rPr lang="en-US" altLang="zh-CN" dirty="0"/>
              <a:t> </a:t>
            </a:r>
            <a:r>
              <a:rPr lang="en-US" altLang="zh-CN" dirty="0" smtClean="0"/>
              <a:t>pymorphy2</a:t>
            </a:r>
            <a:r>
              <a:rPr lang="ru-RU" altLang="zh-CN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MorphAnalyzer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36" y="3696511"/>
            <a:ext cx="9220200" cy="2838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59101"/>
          <a:stretch/>
        </p:blipFill>
        <p:spPr>
          <a:xfrm>
            <a:off x="5605456" y="1688275"/>
            <a:ext cx="6380642" cy="191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4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 smtClean="0"/>
              <a:t>Инструменты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Коллокации считались следующим образом:</a:t>
            </a:r>
          </a:p>
          <a:p>
            <a:r>
              <a:rPr lang="en-US" dirty="0" smtClean="0"/>
              <a:t>from </a:t>
            </a:r>
            <a:r>
              <a:rPr lang="en-US" dirty="0" err="1"/>
              <a:t>nltk.collocations</a:t>
            </a:r>
            <a:r>
              <a:rPr lang="en-US" dirty="0"/>
              <a:t> import *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55" y="2863580"/>
            <a:ext cx="10048349" cy="205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87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 smtClean="0"/>
              <a:t>Инструменты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09" y="998386"/>
            <a:ext cx="11906204" cy="38326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040" y="4503906"/>
            <a:ext cx="7362825" cy="22002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009" y="4947335"/>
            <a:ext cx="5175114" cy="176427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 smtClean="0"/>
              <a:t>Для морфологического анализа использовался </a:t>
            </a:r>
            <a:r>
              <a:rPr lang="en-US" dirty="0" err="1" smtClean="0"/>
              <a:t>Pymorphy</a:t>
            </a:r>
            <a:r>
              <a:rPr lang="ru-RU" dirty="0" smtClean="0"/>
              <a:t>.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 smtClean="0"/>
              <a:t>После морф-анализа была произведена работа по выделению наиболее частотных частей речи.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995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 smtClean="0"/>
              <a:t>Результаты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378" y="914400"/>
            <a:ext cx="11812621" cy="259728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/>
              <a:t>Анализ самых частотных н-грамм</a:t>
            </a:r>
            <a:r>
              <a:rPr lang="en-US" dirty="0" smtClean="0"/>
              <a:t> </a:t>
            </a:r>
            <a:r>
              <a:rPr lang="ru-RU" dirty="0" smtClean="0"/>
              <a:t>и коллокаций не отражает влияния Тургенева на китайских авторов. </a:t>
            </a:r>
          </a:p>
          <a:p>
            <a:pPr>
              <a:lnSpc>
                <a:spcPct val="100000"/>
              </a:lnSpc>
            </a:pPr>
            <a:r>
              <a:rPr lang="ru-RU" dirty="0" smtClean="0"/>
              <a:t>По н-граммам и коллокациям довольно легко определить эпоху повествования, но указания на особенности языка автора нет.  </a:t>
            </a:r>
            <a:endParaRPr lang="en-US" dirty="0" smtClean="0"/>
          </a:p>
          <a:p>
            <a:endParaRPr lang="en-US" dirty="0"/>
          </a:p>
          <a:p>
            <a:endParaRPr lang="ru-RU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76559"/>
              </p:ext>
            </p:extLst>
          </p:nvPr>
        </p:nvGraphicFramePr>
        <p:xfrm>
          <a:off x="191310" y="3064106"/>
          <a:ext cx="11809380" cy="3492336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952345"/>
                <a:gridCol w="2952345"/>
                <a:gridCol w="2952345"/>
                <a:gridCol w="2952345"/>
              </a:tblGrid>
              <a:tr h="43654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Все тексты китайцев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Тургенев весь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654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  <a:latin typeface="+mn-lt"/>
                        </a:rPr>
                        <a:t>Самые частотные биграммы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  <a:latin typeface="+mn-lt"/>
                        </a:rPr>
                        <a:t>Коллокации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  <a:latin typeface="+mn-lt"/>
                        </a:rPr>
                        <a:t>Самые частотные биграммы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Коллокации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3654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  <a:latin typeface="+mn-lt"/>
                        </a:rPr>
                        <a:t> ('секретарь партком', 120),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  <a:latin typeface="+mn-lt"/>
                        </a:rPr>
                        <a:t>('секретарь', 'партком'),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  <a:latin typeface="+mn-lt"/>
                        </a:rPr>
                        <a:t> ('милостивый государь', 44),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  <a:latin typeface="+mn-lt"/>
                        </a:rPr>
                        <a:t> ('милостивый', 'государь'),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436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  <a:latin typeface="+mn-lt"/>
                        </a:rPr>
                        <a:t> ('скоростной', 'плавка'),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  <a:latin typeface="+mn-lt"/>
                        </a:rPr>
                        <a:t> ('бог знать', 43),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  <a:latin typeface="+mn-lt"/>
                        </a:rPr>
                        <a:t> ('ваш', 'превосходительство'),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436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  <a:latin typeface="+mn-lt"/>
                        </a:rPr>
                        <a:t> ('культурный', 'революция'),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 ('ради бог', 35),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+mn-lt"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436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  <a:latin typeface="+mn-lt"/>
                        </a:rPr>
                        <a:t> ('секретарить', 'партком'),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+mn-lt"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+mn-lt"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436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  <a:latin typeface="+mn-lt"/>
                        </a:rPr>
                        <a:t> ('мартеновский', 'цех'),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+mn-lt"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</a:tr>
              <a:tr h="436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  <a:latin typeface="+mn-lt"/>
                        </a:rPr>
                        <a:t> ('товарищ', 'секретарь'),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399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3622</TotalTime>
  <Words>1037</Words>
  <Application>Microsoft Office PowerPoint</Application>
  <PresentationFormat>Widescreen</PresentationFormat>
  <Paragraphs>173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 Unicode MS</vt:lpstr>
      <vt:lpstr>宋体</vt:lpstr>
      <vt:lpstr>Arial</vt:lpstr>
      <vt:lpstr>Calibri</vt:lpstr>
      <vt:lpstr>Calibri Light</vt:lpstr>
      <vt:lpstr>Courier New</vt:lpstr>
      <vt:lpstr>Office Theme</vt:lpstr>
      <vt:lpstr>Сравнительный анализ лексических особенностей корпуса текстов И.Тургенева и корпуса текстов некоторых китайских авторов 20 века (Ба Цзинь, Ай У).</vt:lpstr>
      <vt:lpstr>Задачи</vt:lpstr>
      <vt:lpstr>Ход работы</vt:lpstr>
      <vt:lpstr>Корпуса текстов и количество словоформ</vt:lpstr>
      <vt:lpstr>Ход работы</vt:lpstr>
      <vt:lpstr>Инструменты</vt:lpstr>
      <vt:lpstr>Инструменты</vt:lpstr>
      <vt:lpstr>Инструменты</vt:lpstr>
      <vt:lpstr>Результаты</vt:lpstr>
      <vt:lpstr>Результаты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Влияние Тургенева на литературу китайских авторов 20 века (Ба Цзинь, Ай У)</dc:title>
  <dc:creator>sidorenko.d7@gmail.com</dc:creator>
  <cp:lastModifiedBy>Kravchenko Alina</cp:lastModifiedBy>
  <cp:revision>31</cp:revision>
  <dcterms:created xsi:type="dcterms:W3CDTF">2020-01-15T12:28:00Z</dcterms:created>
  <dcterms:modified xsi:type="dcterms:W3CDTF">2020-02-26T13:33:07Z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1581325361</vt:lpwstr>
  </property>
  <property fmtid="{D5CDD505-2E9C-101B-9397-08002B2CF9AE}" pid="6" name="_2015_ms_pID_725343">
    <vt:lpwstr>(2)7X5B88GdAYcSRmOPJH08EgVMXsIFmC+up74sWOFMLnNt+Firx5aFEk50xwB+Tq2fkpEtEyQN
EmvqNTwOYjyMzR902Dl4+ZtvaBEd7WyUAGEuDkoH+Es+LRNsMI0HT+5tqsZpTPNBbO+bnHYK
3yUDSrQViZUrXAEDYEKlovCZMyG5b8FaTku2WmauoOxfZZuiS2OSRGvcvaIayagDsrJz0apW
JhGsCcGq6Ygw0sfOKv</vt:lpwstr>
  </property>
  <property fmtid="{D5CDD505-2E9C-101B-9397-08002B2CF9AE}" pid="7" name="_2015_ms_pID_7253431">
    <vt:lpwstr>p+IAPwpjtW1NAGAPENJoQG/M/4+VybQ4d8h1hgvO4zz0QmlBA/Fhgq
JfKg74bHT6lYxBRruM1XdTXLUm7yjfwAmT5ZL8Fx3SDQsgb6Z9mBskj3bgwgYYO9gY5am7C7
uNGFqeX7BKR15IrooPEKU3/hvQMydoDIZppJpbW18z4Fr27CU9TRsYcK2OGUd9tRb+g=</vt:lpwstr>
  </property>
</Properties>
</file>