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4" r:id="rId4"/>
    <p:sldId id="257" r:id="rId5"/>
    <p:sldId id="258" r:id="rId6"/>
    <p:sldId id="263" r:id="rId7"/>
    <p:sldId id="266" r:id="rId8"/>
    <p:sldId id="269" r:id="rId9"/>
    <p:sldId id="270" r:id="rId10"/>
    <p:sldId id="271" r:id="rId11"/>
    <p:sldId id="272" r:id="rId12"/>
    <p:sldId id="259" r:id="rId13"/>
    <p:sldId id="267" r:id="rId14"/>
    <p:sldId id="268" r:id="rId15"/>
    <p:sldId id="262" r:id="rId16"/>
    <p:sldId id="260" r:id="rId17"/>
    <p:sldId id="274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8170-BA07-4DE5-A14D-4AEFC59FA160}" type="datetimeFigureOut">
              <a:rPr lang="uk-UA" smtClean="0"/>
              <a:t>30.08.2018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B453-8ACE-4C2D-82FB-46173B16A9C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205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8170-BA07-4DE5-A14D-4AEFC59FA160}" type="datetimeFigureOut">
              <a:rPr lang="uk-UA" smtClean="0"/>
              <a:t>30.08.2018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B453-8ACE-4C2D-82FB-46173B16A9C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897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8170-BA07-4DE5-A14D-4AEFC59FA160}" type="datetimeFigureOut">
              <a:rPr lang="uk-UA" smtClean="0"/>
              <a:t>30.08.2018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B453-8ACE-4C2D-82FB-46173B16A9C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630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8170-BA07-4DE5-A14D-4AEFC59FA160}" type="datetimeFigureOut">
              <a:rPr lang="uk-UA" smtClean="0"/>
              <a:t>30.08.2018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B453-8ACE-4C2D-82FB-46173B16A9C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197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8170-BA07-4DE5-A14D-4AEFC59FA160}" type="datetimeFigureOut">
              <a:rPr lang="uk-UA" smtClean="0"/>
              <a:t>30.08.2018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B453-8ACE-4C2D-82FB-46173B16A9C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352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8170-BA07-4DE5-A14D-4AEFC59FA160}" type="datetimeFigureOut">
              <a:rPr lang="uk-UA" smtClean="0"/>
              <a:t>30.08.2018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B453-8ACE-4C2D-82FB-46173B16A9C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136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8170-BA07-4DE5-A14D-4AEFC59FA160}" type="datetimeFigureOut">
              <a:rPr lang="uk-UA" smtClean="0"/>
              <a:t>30.08.2018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B453-8ACE-4C2D-82FB-46173B16A9C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484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8170-BA07-4DE5-A14D-4AEFC59FA160}" type="datetimeFigureOut">
              <a:rPr lang="uk-UA" smtClean="0"/>
              <a:t>30.08.2018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B453-8ACE-4C2D-82FB-46173B16A9C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358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8170-BA07-4DE5-A14D-4AEFC59FA160}" type="datetimeFigureOut">
              <a:rPr lang="uk-UA" smtClean="0"/>
              <a:t>30.08.2018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B453-8ACE-4C2D-82FB-46173B16A9C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576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8170-BA07-4DE5-A14D-4AEFC59FA160}" type="datetimeFigureOut">
              <a:rPr lang="uk-UA" smtClean="0"/>
              <a:t>30.08.2018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B453-8ACE-4C2D-82FB-46173B16A9C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623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8170-BA07-4DE5-A14D-4AEFC59FA160}" type="datetimeFigureOut">
              <a:rPr lang="uk-UA" smtClean="0"/>
              <a:t>30.08.2018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B453-8ACE-4C2D-82FB-46173B16A9C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048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A8170-BA07-4DE5-A14D-4AEFC59FA160}" type="datetimeFigureOut">
              <a:rPr lang="uk-UA" smtClean="0"/>
              <a:t>30.08.2018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9B453-8ACE-4C2D-82FB-46173B16A9C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362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2155" y="140838"/>
            <a:ext cx="10515600" cy="1325563"/>
          </a:xfrm>
        </p:spPr>
        <p:txBody>
          <a:bodyPr/>
          <a:lstStyle/>
          <a:p>
            <a:r>
              <a:rPr lang="en-US" sz="6000" b="1" dirty="0" smtClean="0"/>
              <a:t>Agenda:</a:t>
            </a:r>
            <a:r>
              <a:rPr lang="en-US" b="1" dirty="0" smtClean="0"/>
              <a:t>	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1989" y="138567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XML ?</a:t>
            </a:r>
          </a:p>
          <a:p>
            <a:r>
              <a:rPr lang="en-US" dirty="0" smtClean="0"/>
              <a:t>Why we use XML ?</a:t>
            </a:r>
          </a:p>
          <a:p>
            <a:r>
              <a:rPr lang="en-US" dirty="0" smtClean="0"/>
              <a:t>XML vs. HTML</a:t>
            </a:r>
            <a:endParaRPr lang="uk-UA" dirty="0" smtClean="0"/>
          </a:p>
          <a:p>
            <a:r>
              <a:rPr lang="en-US" dirty="0" smtClean="0"/>
              <a:t>DOM in </a:t>
            </a:r>
            <a:r>
              <a:rPr lang="en-US" dirty="0" smtClean="0"/>
              <a:t>XML</a:t>
            </a:r>
          </a:p>
          <a:p>
            <a:r>
              <a:rPr lang="en-US" dirty="0"/>
              <a:t>XML </a:t>
            </a:r>
            <a:r>
              <a:rPr lang="en-US" dirty="0" err="1" smtClean="0"/>
              <a:t>HttpRequest</a:t>
            </a:r>
            <a:endParaRPr lang="en-US" dirty="0" smtClean="0"/>
          </a:p>
          <a:p>
            <a:r>
              <a:rPr lang="en-US" dirty="0" smtClean="0"/>
              <a:t>Namespace in XML</a:t>
            </a:r>
          </a:p>
          <a:p>
            <a:r>
              <a:rPr lang="en-US" dirty="0" smtClean="0"/>
              <a:t>XML Examples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/>
              <a:t> </a:t>
            </a:r>
            <a:r>
              <a:rPr lang="en-US" dirty="0" smtClean="0"/>
              <a:t>Useful </a:t>
            </a:r>
            <a:r>
              <a:rPr lang="en-US" dirty="0"/>
              <a:t>links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3937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7882" y="277905"/>
            <a:ext cx="694764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Sending an </a:t>
            </a:r>
            <a:r>
              <a:rPr lang="en-US" sz="2800" b="1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XMLHttpRequest</a:t>
            </a:r>
            <a:endParaRPr lang="en-US" sz="2800" b="1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2800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 common JavaScript syntax for using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b="1" dirty="0" err="1">
                <a:solidFill>
                  <a:srgbClr val="000000"/>
                </a:solidFill>
                <a:latin typeface="Verdana" panose="020B0604030504040204" pitchFamily="34" charset="0"/>
              </a:rPr>
              <a:t>XMLHttpRequest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object looks much like this: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2" y="2242303"/>
            <a:ext cx="85534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8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47474" y="285979"/>
            <a:ext cx="48196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Example Explained</a:t>
            </a:r>
            <a:endParaRPr lang="en-US" sz="28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72352" y="1124636"/>
            <a:ext cx="9950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first line in the example above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creates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an </a:t>
            </a:r>
            <a:r>
              <a:rPr lang="en-US" b="1" dirty="0" err="1">
                <a:solidFill>
                  <a:srgbClr val="000000"/>
                </a:solidFill>
                <a:latin typeface="Verdana" panose="020B0604030504040204" pitchFamily="34" charset="0"/>
              </a:rPr>
              <a:t>XMLHttpRequest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object:</a:t>
            </a:r>
            <a:endParaRPr lang="uk-UA" dirty="0"/>
          </a:p>
          <a:p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2" y="1770967"/>
            <a:ext cx="5519831" cy="86465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72352" y="2958371"/>
            <a:ext cx="10790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b="1" dirty="0" err="1">
                <a:solidFill>
                  <a:srgbClr val="000000"/>
                </a:solidFill>
                <a:latin typeface="Verdana" panose="020B0604030504040204" pitchFamily="34" charset="0"/>
              </a:rPr>
              <a:t>onreadystatechange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property specifies a function to be executed every time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status of the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XMLHttpRequest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object changes: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2" y="3714190"/>
            <a:ext cx="4823013" cy="938831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63388" y="4881854"/>
            <a:ext cx="10703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When </a:t>
            </a:r>
            <a:r>
              <a:rPr lang="en-US" b="1" dirty="0" err="1">
                <a:solidFill>
                  <a:srgbClr val="000000"/>
                </a:solidFill>
                <a:latin typeface="Verdana" panose="020B0604030504040204" pitchFamily="34" charset="0"/>
              </a:rPr>
              <a:t>readyState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property is 4 and the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status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property is 200, the response is ready:</a:t>
            </a:r>
            <a:endParaRPr lang="uk-UA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52" y="5480019"/>
            <a:ext cx="57816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4557" y="-193814"/>
            <a:ext cx="12536557" cy="7051814"/>
          </a:xfrm>
        </p:spPr>
      </p:pic>
    </p:spTree>
    <p:extLst>
      <p:ext uri="{BB962C8B-B14F-4D97-AF65-F5344CB8AC3E}">
        <p14:creationId xmlns:p14="http://schemas.microsoft.com/office/powerpoint/2010/main" val="203474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259" y="114732"/>
            <a:ext cx="10515600" cy="1325563"/>
          </a:xfrm>
        </p:spPr>
        <p:txBody>
          <a:bodyPr/>
          <a:lstStyle/>
          <a:p>
            <a:r>
              <a:rPr lang="en-US" b="1" dirty="0"/>
              <a:t>XML Namespaces</a:t>
            </a: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587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49623" y="938878"/>
            <a:ext cx="11654118" cy="57912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Conflicts</a:t>
            </a:r>
            <a:endParaRPr kumimoji="0" lang="en-US" altLang="uk-UA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XML,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defined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developer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often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results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conflict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trying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mix XML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documents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from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different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XML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applications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uk-UA" alt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XML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carries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HTML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table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information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uk-UA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Apples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Bananas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uk-UA" sz="1600" b="0" i="0" u="none" strike="noStrike" cap="none" normalizeH="0" baseline="0" dirty="0" smtClean="0">
              <a:ln>
                <a:noFill/>
              </a:ln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XML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carries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information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about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table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(a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piece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of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furniture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):</a:t>
            </a:r>
            <a:endParaRPr kumimoji="0" lang="en-US" altLang="uk-UA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African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uk-UA" sz="1600" b="0" i="0" u="none" strike="noStrike" cap="none" normalizeH="0" baseline="0" dirty="0" smtClean="0">
              <a:ln>
                <a:noFill/>
              </a:ln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these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XML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fragments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were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added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together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would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conflict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Both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contain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 &lt;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table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&gt;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have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different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content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meaning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uk-UA" alt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XML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application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will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know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handle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these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differences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uk-UA" alt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685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39269" y="188259"/>
            <a:ext cx="10650071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Segoe UI" panose="020B0502040204020203" pitchFamily="34" charset="0"/>
              </a:rPr>
              <a:t>Solving the Name Conflict Using a </a:t>
            </a:r>
            <a:r>
              <a:rPr lang="en-US" sz="24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Prefix</a:t>
            </a:r>
          </a:p>
          <a:p>
            <a:endParaRPr lang="en-US" sz="2000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Name conflicts in XML can easily be avoided using a name prefix.</a:t>
            </a: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This XML carries information about an HTML table, and a piece of furniture</a:t>
            </a: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h:table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h:tr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h:td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Apples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h:td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h:td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Bananas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h:td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h:tr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h:table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f:table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f:name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African Coffee Table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f:name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f:width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80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f:width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f:length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120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f:length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f:table</a:t>
            </a:r>
            <a:r>
              <a:rPr 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In the example above, there will be no conflict because the two &lt;table&gt; elements have different names.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557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</p:spPr>
      </p:pic>
    </p:spTree>
    <p:extLst>
      <p:ext uri="{BB962C8B-B14F-4D97-AF65-F5344CB8AC3E}">
        <p14:creationId xmlns:p14="http://schemas.microsoft.com/office/powerpoint/2010/main" val="364869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1190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9" y="-484095"/>
            <a:ext cx="9233647" cy="692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7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3584" y="5607170"/>
            <a:ext cx="690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XML language is intended for storing and transferring data</a:t>
            </a:r>
            <a:endParaRPr lang="uk-UA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7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6045"/>
            <a:ext cx="10764328" cy="5900918"/>
          </a:xfrm>
        </p:spPr>
        <p:txBody>
          <a:bodyPr>
            <a:normAutofit/>
          </a:bodyPr>
          <a:lstStyle/>
          <a:p>
            <a:r>
              <a:rPr lang="en-US" dirty="0"/>
              <a:t>What is XML?</a:t>
            </a:r>
          </a:p>
          <a:p>
            <a:endParaRPr lang="en-US" dirty="0"/>
          </a:p>
          <a:p>
            <a:r>
              <a:rPr lang="en-US" dirty="0"/>
              <a:t>XML is a markup language that resembles </a:t>
            </a:r>
            <a:r>
              <a:rPr lang="en-US" dirty="0" smtClean="0"/>
              <a:t>HTML;</a:t>
            </a:r>
            <a:endParaRPr lang="en-US" dirty="0"/>
          </a:p>
          <a:p>
            <a:r>
              <a:rPr lang="en-US" dirty="0"/>
              <a:t>XML </a:t>
            </a:r>
            <a:r>
              <a:rPr lang="en-US" dirty="0" smtClean="0"/>
              <a:t>is intended for storing and transferring data;</a:t>
            </a:r>
            <a:endParaRPr lang="uk-UA" dirty="0" smtClean="0"/>
          </a:p>
          <a:p>
            <a:r>
              <a:rPr lang="en-US" dirty="0" smtClean="0"/>
              <a:t>XML </a:t>
            </a:r>
            <a:r>
              <a:rPr lang="en-US" dirty="0"/>
              <a:t>tags </a:t>
            </a:r>
            <a:r>
              <a:rPr lang="en-US" dirty="0" smtClean="0"/>
              <a:t>aren’t </a:t>
            </a:r>
            <a:r>
              <a:rPr lang="en-US" dirty="0"/>
              <a:t>predefined. You must define the </a:t>
            </a:r>
            <a:r>
              <a:rPr lang="en-US" dirty="0" smtClean="0"/>
              <a:t>tags what you need;</a:t>
            </a:r>
            <a:endParaRPr lang="en-US" dirty="0"/>
          </a:p>
          <a:p>
            <a:r>
              <a:rPr lang="en-US" dirty="0"/>
              <a:t>XML is described in such a way as to be self-defined.</a:t>
            </a:r>
          </a:p>
          <a:p>
            <a:pPr>
              <a:buFont typeface="Wingdings" panose="05000000000000000000" pitchFamily="2" charset="2"/>
              <a:buChar char="ü"/>
            </a:pPr>
            <a:endParaRPr lang="uk-UA" dirty="0" smtClean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45456"/>
            <a:ext cx="6831172" cy="263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2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218" y="-8183"/>
            <a:ext cx="12237218" cy="6883435"/>
          </a:xfrm>
        </p:spPr>
      </p:pic>
    </p:spTree>
    <p:extLst>
      <p:ext uri="{BB962C8B-B14F-4D97-AF65-F5344CB8AC3E}">
        <p14:creationId xmlns:p14="http://schemas.microsoft.com/office/powerpoint/2010/main" val="218739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392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0208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9827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7894" y="138475"/>
            <a:ext cx="10515600" cy="726065"/>
          </a:xfrm>
        </p:spPr>
        <p:txBody>
          <a:bodyPr>
            <a:normAutofit/>
          </a:bodyPr>
          <a:lstStyle/>
          <a:p>
            <a:r>
              <a:rPr lang="en-US" b="1" dirty="0" smtClean="0"/>
              <a:t>XML DOM</a:t>
            </a:r>
            <a:endParaRPr lang="en-US" b="1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41136" y="925504"/>
            <a:ext cx="10515600" cy="4065143"/>
          </a:xfrm>
        </p:spPr>
        <p:txBody>
          <a:bodyPr>
            <a:normAutofit/>
          </a:bodyPr>
          <a:lstStyle/>
          <a:p>
            <a:r>
              <a:rPr lang="en-US" sz="1900" dirty="0" smtClean="0"/>
              <a:t>What </a:t>
            </a:r>
            <a:r>
              <a:rPr lang="en-US" sz="1900" dirty="0"/>
              <a:t>is the DOM?</a:t>
            </a:r>
          </a:p>
          <a:p>
            <a:r>
              <a:rPr lang="en-US" sz="1900" dirty="0"/>
              <a:t>The DOM defines a standard for accessing and manipulating documents:</a:t>
            </a:r>
          </a:p>
          <a:p>
            <a:r>
              <a:rPr lang="en-US" sz="1900" i="1" dirty="0"/>
              <a:t>"The W3C Document Object Model (DOM) is a platform and language-neutral interface that allows programs and scripts to dynamically access and update the content, structure, and style of a document."</a:t>
            </a:r>
            <a:endParaRPr lang="en-US" sz="1900" dirty="0"/>
          </a:p>
          <a:p>
            <a:r>
              <a:rPr lang="en-US" sz="1900" dirty="0"/>
              <a:t>The HTML DOM defines a standard way for accessing and manipulating HTML documents. It presents an HTML document as a tree-structure.</a:t>
            </a:r>
          </a:p>
          <a:p>
            <a:r>
              <a:rPr lang="en-US" sz="1900" dirty="0"/>
              <a:t>The XML DOM defines a standard way for accessing and manipulating XML documents. It presents an XML document as a tree-structure.</a:t>
            </a:r>
          </a:p>
          <a:p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981" y="3610988"/>
            <a:ext cx="5358496" cy="303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1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476041" y="241157"/>
            <a:ext cx="45800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XML </a:t>
            </a:r>
            <a:r>
              <a:rPr lang="en-US" sz="28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HttpRequest</a:t>
            </a:r>
            <a:endParaRPr lang="en-US" sz="28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04323" y="1075781"/>
            <a:ext cx="11222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All modern browsers have a built-in </a:t>
            </a:r>
            <a:r>
              <a:rPr lang="en-US" b="1" i="1" dirty="0" err="1">
                <a:solidFill>
                  <a:srgbClr val="000000"/>
                </a:solidFill>
                <a:latin typeface="Verdana" panose="020B0604030504040204" pitchFamily="34" charset="0"/>
              </a:rPr>
              <a:t>XMLHttpRequest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object to request data from a server.</a:t>
            </a:r>
            <a:endParaRPr lang="uk-UA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04323" y="1981200"/>
            <a:ext cx="100763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0000"/>
                </a:solidFill>
                <a:latin typeface="Segoe UI" panose="020B0502040204020203" pitchFamily="34" charset="0"/>
              </a:rPr>
              <a:t>The </a:t>
            </a:r>
            <a:r>
              <a:rPr lang="en-US" sz="2000" b="1" i="1" dirty="0" err="1">
                <a:solidFill>
                  <a:srgbClr val="000000"/>
                </a:solidFill>
                <a:latin typeface="Segoe UI" panose="020B0502040204020203" pitchFamily="34" charset="0"/>
              </a:rPr>
              <a:t>XMLHttpRequest</a:t>
            </a:r>
            <a:r>
              <a:rPr lang="en-US" sz="2000" b="1" i="1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000" b="1" i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Object</a:t>
            </a:r>
          </a:p>
          <a:p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XMLHttpRequest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object can be used to request data from a web server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XMLHttpRequest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object is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a developers dream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 because you can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 Update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 web page without reloading the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page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 Request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data from a server - after the page has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loaded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 Receive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data from a server  - after the page has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loaded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 Send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data to a server - in the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background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6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64775" y="318718"/>
            <a:ext cx="7476565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XMLHttpRequest</a:t>
            </a:r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</a:p>
          <a:p>
            <a:endParaRPr lang="en-US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When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you type a character in the input field below,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an </a:t>
            </a:r>
          </a:p>
          <a:p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XMLHttpRequest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is sent to the server, and some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name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suggestions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are returned (from the server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):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71" y="3578173"/>
            <a:ext cx="86391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1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367</Words>
  <Application>Microsoft Office PowerPoint</Application>
  <PresentationFormat>Широкоэкранный</PresentationFormat>
  <Paragraphs>80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Segoe UI</vt:lpstr>
      <vt:lpstr>Verdana</vt:lpstr>
      <vt:lpstr>Wingdings</vt:lpstr>
      <vt:lpstr>Тема Office</vt:lpstr>
      <vt:lpstr>Agenda: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XML DOM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XML Namespaces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Anya Kulbach</dc:creator>
  <cp:lastModifiedBy>Anya Kulbach</cp:lastModifiedBy>
  <cp:revision>23</cp:revision>
  <dcterms:created xsi:type="dcterms:W3CDTF">2018-08-24T19:07:36Z</dcterms:created>
  <dcterms:modified xsi:type="dcterms:W3CDTF">2018-08-30T10:10:43Z</dcterms:modified>
</cp:coreProperties>
</file>