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embeddedFontLst>
    <p:embeddedFont>
      <p:font typeface="Corbel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Corbel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Corbel-italic.fntdata"/><Relationship Id="rId16" Type="http://schemas.openxmlformats.org/officeDocument/2006/relationships/slide" Target="slides/slide12.xml"/><Relationship Id="rId38" Type="http://schemas.openxmlformats.org/officeDocument/2006/relationships/font" Target="fonts/Corbel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kravigupta/Taiwanese_Credit_Card_Client_Fraud_detection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https://github.com/kravigupta/Taiwanese_Credit_Card_Client_Fraud_detection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0335" lvl="0" marL="228600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-US" sz="1200"/>
              <a:t>The information that is more valuable to them is estimating the probability of default rather than classifying a customer as credible/not credible.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ID: ID of each client ● LIMIT_BAL: Amount of given credit in NT dollars (includes individual and family/supplementary credit ● SEX: Gender (1=male, 2=female) ● EDUCATION: (1=graduate school, 2=university, 3=high school, 4=others, 5=unknown, 6=unknown) ● MARRIAGE: Marital status (1=married, 2=single, 3=others) ● AGE: Age in years ● PAY_0: Repayment status in September, 2005 (-1=pay duly, 1=payment delay for one month, 2=payment delay for two months, ... 8=payment delay for eight months, 9=payment delay for nine months and above) 6 CONFIDENTIAL © ● PAY_2: Repayment status in August, 2005 (scale same as above) ● PAY_3: Repayment status in July, 2005 (scale same as above) ● PAY_4: Repayment status in June, 2005 (scale same as above) ● PAY_5: Repayment status in May, 2005 (scale same as above) ● PAY_6: Repayment status in April, 2005 (scale same as above) ● BILL_AMT1: Amount of bill statement in September, 2005 (NT dollar) ● BILL_AMT2: Amount of bill statement in August, 2005 (NT dollar) ● BILL_AMT3: Amount of bill statement in July, 2005 (NT dollar) ● BILL_AMT4: Amount of bill statement in June, 2005 (NT dollar) ● BILL_AMT5: Amount of bill statement in May, 2005 (NT dollar) ● BILL_AMT6: Amount of bill statement in April, 2005 (NT dollar) ● PAY_AMT1: Amount of previous payment in September, 2005 (NT dollar) ● PAY_AMT2: Amount of previous payment in August, 2005 (NT dollar) ● PAY_AMT3: Amount of previous payment in July, 2005 (NT dollar) ● PAY_AMT4: Amount of previous payment in June, 2005 (NT dollar) ● PAY_AMT5: Amount of previous payment in May, 2005 (NT dollar) ● PAY_AMT6: Amount of previous payment in April, 2005 (NT dollar) ● default.payment.next.month: Default payment (1=yes, 0=no)</a:t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i="0" sz="9600" u="none" cap="none" strike="noStrike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b="0" i="0" sz="4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6" name="Shape 116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i="0" sz="9600" u="none" cap="none" strike="noStrike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ravigupta/Taiwanese_Credit_Card_Client_Fraud_detectio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kravigupta/Taiwanese_Credit_Card_Client_Fraud_dete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2209800" y="3473428"/>
            <a:ext cx="9144000" cy="1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2000"/>
              <a:buFont typeface="Corbel"/>
              <a:buNone/>
            </a:pPr>
            <a:r>
              <a:rPr b="1" i="0" lang="en-US" sz="2000" u="none" cap="none" strike="noStrike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rPr>
              <a:t>Taiwanese Credit Card Clients</a:t>
            </a:r>
            <a:endParaRPr b="1" i="0" sz="2000" u="none" cap="none" strike="noStrike">
              <a:solidFill>
                <a:srgbClr val="E2E2E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https://github.com/kravigupta/Taiwanese_Credit_Card_Client_Fraud_detection</a:t>
            </a:r>
            <a:endParaRPr b="1" sz="1800"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2000"/>
              <a:buFont typeface="Corbel"/>
              <a:buNone/>
            </a:pPr>
            <a:r>
              <a:t/>
            </a:r>
            <a:endParaRPr b="1" sz="2000"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2000"/>
              <a:buFont typeface="Corbel"/>
              <a:buNone/>
            </a:pPr>
            <a:r>
              <a:t/>
            </a:r>
            <a:endParaRPr b="1" sz="2000"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2000"/>
              <a:buFont typeface="Corbel"/>
              <a:buNone/>
            </a:pPr>
            <a:r>
              <a:rPr b="1" lang="en-US" sz="2000"/>
              <a:t>Team Members:</a:t>
            </a:r>
            <a:endParaRPr b="1" sz="2000"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2000"/>
              <a:buFont typeface="Corbel"/>
              <a:buNone/>
            </a:pPr>
            <a:r>
              <a:t/>
            </a:r>
            <a:endParaRPr b="1" sz="2000"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2000"/>
              <a:buFont typeface="Corbel"/>
              <a:buNone/>
            </a:pPr>
            <a:r>
              <a:rPr b="1" lang="en-US" sz="2000"/>
              <a:t>Aditya Sarode</a:t>
            </a:r>
            <a:endParaRPr b="1"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2000"/>
              <a:buFont typeface="Corbel"/>
              <a:buNone/>
            </a:pPr>
            <a:r>
              <a:rPr b="1" lang="en-US" sz="2000"/>
              <a:t>Calvin Castelino</a:t>
            </a:r>
            <a:endParaRPr b="1"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2000"/>
              <a:buFont typeface="Corbel"/>
              <a:buNone/>
            </a:pPr>
            <a:r>
              <a:rPr b="1" lang="en-US" sz="2000"/>
              <a:t>Ravi Gupta</a:t>
            </a:r>
            <a:endParaRPr b="1" sz="2000"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2000"/>
              <a:buFont typeface="Corbel"/>
              <a:buNone/>
            </a:pPr>
            <a:r>
              <a:rPr b="1" lang="en-US" sz="2000"/>
              <a:t>Shawn Gomes</a:t>
            </a:r>
            <a:endParaRPr b="1" sz="2000"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2000"/>
              <a:buFont typeface="Corbel"/>
              <a:buNone/>
            </a:pPr>
            <a:r>
              <a:t/>
            </a:r>
            <a:endParaRPr b="1" sz="2000"/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2209799" y="2703775"/>
            <a:ext cx="91440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Hackathon 1 – Group 4</a:t>
            </a:r>
            <a:endParaRPr b="0" i="0" sz="3200" u="none" cap="none" strike="noStrike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838200" y="1690825"/>
            <a:ext cx="1023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Range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21 - 79 years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Mean 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35.485500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Std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9.217904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906" y="2132706"/>
            <a:ext cx="5375825" cy="37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 Balance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838200" y="1690825"/>
            <a:ext cx="1023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Range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10000 - 1000000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Mean 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167484.322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Std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129747.66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000" y="1782016"/>
            <a:ext cx="5676900" cy="39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BILL</a:t>
            </a:r>
            <a:r>
              <a:rPr lang="en-US"/>
              <a:t>_AMTx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1690825"/>
            <a:ext cx="1023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Continuous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Contains both </a:t>
            </a:r>
            <a:endParaRPr/>
          </a:p>
          <a:p>
            <a:pPr indent="45720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positive and </a:t>
            </a:r>
            <a:endParaRPr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negative values</a:t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175" y="1565187"/>
            <a:ext cx="8447901" cy="46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PAY_AMTx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838200" y="1690825"/>
            <a:ext cx="1023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Continuous</a:t>
            </a:r>
            <a:r>
              <a:rPr lang="en-US"/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Positive values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Min - 0 (zero)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625" y="1861474"/>
            <a:ext cx="8557824" cy="41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PAY_x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838200" y="1690825"/>
            <a:ext cx="1023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Values from</a:t>
            </a:r>
            <a:endParaRPr/>
          </a:p>
          <a:p>
            <a:pPr indent="45720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-2 to 8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Value - 0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(People paid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 same month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after due date)</a:t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238" y="1538425"/>
            <a:ext cx="8658225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Findings 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120000" y="1825625"/>
            <a:ext cx="1023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 direct Missing Values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Zero NaN, missing values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For Features - Marriage, Education</a:t>
            </a:r>
            <a:endParaRPr/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Missing values are marked as 0 (zero)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Relation between 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Bill amounts of previous month </a:t>
            </a:r>
            <a:r>
              <a:rPr lang="en-US"/>
              <a:t>&lt;--&gt;</a:t>
            </a:r>
            <a:r>
              <a:rPr lang="en-US"/>
              <a:t> Pay amount of current month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a previous month bill amount was high</a:t>
            </a:r>
            <a:endParaRPr/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Next month can be default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subTitle"/>
          </p:nvPr>
        </p:nvSpPr>
        <p:spPr>
          <a:xfrm>
            <a:off x="2209799" y="3694375"/>
            <a:ext cx="9144000" cy="7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Feature Engineering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Imputation - MARRIAGE</a:t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1120000" y="1825625"/>
            <a:ext cx="1023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MARRIAGE 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54 values are zero</a:t>
            </a:r>
            <a:endParaRPr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 can impute this with mode</a:t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588" y="3428725"/>
            <a:ext cx="3190875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8992" y="3260003"/>
            <a:ext cx="4944911" cy="315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Shape 248"/>
          <p:cNvCxnSpPr/>
          <p:nvPr/>
        </p:nvCxnSpPr>
        <p:spPr>
          <a:xfrm>
            <a:off x="4885050" y="4753225"/>
            <a:ext cx="1260300" cy="24600"/>
          </a:xfrm>
          <a:prstGeom prst="straightConnector1">
            <a:avLst/>
          </a:prstGeom>
          <a:noFill/>
          <a:ln cap="flat" cmpd="sng" w="1524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Imputation - EDUCATION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120000" y="1825625"/>
            <a:ext cx="1023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EDUCATION</a:t>
            </a:r>
            <a:r>
              <a:rPr lang="en-US"/>
              <a:t> 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14 values are zero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 can impute this with mode</a:t>
            </a:r>
            <a:endParaRPr/>
          </a:p>
        </p:txBody>
      </p:sp>
      <p:cxnSp>
        <p:nvCxnSpPr>
          <p:cNvPr id="255" name="Shape 255"/>
          <p:cNvCxnSpPr/>
          <p:nvPr/>
        </p:nvCxnSpPr>
        <p:spPr>
          <a:xfrm>
            <a:off x="4885050" y="4753225"/>
            <a:ext cx="1602300" cy="28800"/>
          </a:xfrm>
          <a:prstGeom prst="straightConnector1">
            <a:avLst/>
          </a:prstGeom>
          <a:noFill/>
          <a:ln cap="flat" cmpd="sng" w="1524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075" y="3484875"/>
            <a:ext cx="4505121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6251" y="3484875"/>
            <a:ext cx="34587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</a:t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815200" y="1825625"/>
            <a:ext cx="313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High correlation among BILL_AMTx features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High correlation among PAY_x features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163" y="261925"/>
            <a:ext cx="7458075" cy="63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b="0" i="0" lang="en-US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Agenda</a:t>
            </a:r>
            <a:endParaRPr b="0" i="0" sz="5400" u="none" cap="none" strike="noStrike">
              <a:solidFill>
                <a:srgbClr val="EDEDE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Problem Statement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Data </a:t>
            </a:r>
            <a:r>
              <a:rPr b="0" i="0" lang="en-US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Sources and EDA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Feature Engineering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Machine Learning Model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Conclusion and Recommendations. </a:t>
            </a:r>
            <a:endParaRPr b="0" i="0" sz="2800" u="none" cap="none" strike="noStrike">
              <a:solidFill>
                <a:srgbClr val="EDEDE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Hot Encoding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1120000" y="1825625"/>
            <a:ext cx="1023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MARRIAGE, SEX, and EDUCATION are numeric values but these are really categorical. 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These can be one hot encoded.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First converted to category features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Next, pd.get_dummies to encode.</a:t>
            </a:r>
            <a:endParaRPr/>
          </a:p>
          <a:p>
            <a:pPr indent="0" lvl="0" marL="4572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Skewness Handling</a:t>
            </a:r>
            <a:endParaRPr b="0" i="0" sz="5400" u="none" cap="none" strike="noStrike">
              <a:solidFill>
                <a:srgbClr val="EDEDE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000" y="2605102"/>
            <a:ext cx="3771575" cy="36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6425" y="2605102"/>
            <a:ext cx="3906202" cy="36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>
            <p:ph idx="1" type="body"/>
          </p:nvPr>
        </p:nvSpPr>
        <p:spPr>
          <a:xfrm>
            <a:off x="838200" y="1690700"/>
            <a:ext cx="62529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AGE and LIMIT_BAL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Transformation for AGE</a:t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750" y="2344175"/>
            <a:ext cx="2946850" cy="28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725" y="2344175"/>
            <a:ext cx="3068075" cy="28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/>
        </p:nvSpPr>
        <p:spPr>
          <a:xfrm>
            <a:off x="3331000" y="5176325"/>
            <a:ext cx="17652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Square Root Transform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87" name="Shape 287"/>
          <p:cNvCxnSpPr>
            <a:stCxn id="284" idx="3"/>
            <a:endCxn id="285" idx="1"/>
          </p:cNvCxnSpPr>
          <p:nvPr/>
        </p:nvCxnSpPr>
        <p:spPr>
          <a:xfrm>
            <a:off x="3838600" y="3760250"/>
            <a:ext cx="750000" cy="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Transformation for AGE</a:t>
            </a: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750" y="2344175"/>
            <a:ext cx="2946850" cy="28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725" y="2344175"/>
            <a:ext cx="3068075" cy="28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6575" y="2344175"/>
            <a:ext cx="3323875" cy="28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3331000" y="5176325"/>
            <a:ext cx="17652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Square Root Transform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7179050" y="5176325"/>
            <a:ext cx="17652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Log</a:t>
            </a:r>
            <a:r>
              <a:rPr lang="en-US" sz="1800">
                <a:solidFill>
                  <a:srgbClr val="FFFFFF"/>
                </a:solidFill>
              </a:rPr>
              <a:t> Transform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98" name="Shape 298"/>
          <p:cNvCxnSpPr>
            <a:stCxn id="293" idx="3"/>
            <a:endCxn id="294" idx="1"/>
          </p:cNvCxnSpPr>
          <p:nvPr/>
        </p:nvCxnSpPr>
        <p:spPr>
          <a:xfrm>
            <a:off x="3838600" y="3760250"/>
            <a:ext cx="750000" cy="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Shape 299"/>
          <p:cNvCxnSpPr>
            <a:stCxn id="294" idx="3"/>
            <a:endCxn id="295" idx="1"/>
          </p:cNvCxnSpPr>
          <p:nvPr/>
        </p:nvCxnSpPr>
        <p:spPr>
          <a:xfrm>
            <a:off x="7656800" y="3760250"/>
            <a:ext cx="809700" cy="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Transformation for LIMIT_BAL</a:t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4656175" y="4053200"/>
            <a:ext cx="17652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Square Root Transform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06" name="Shape 306"/>
          <p:cNvCxnSpPr>
            <a:stCxn id="307" idx="3"/>
            <a:endCxn id="308" idx="1"/>
          </p:cNvCxnSpPr>
          <p:nvPr/>
        </p:nvCxnSpPr>
        <p:spPr>
          <a:xfrm>
            <a:off x="4835702" y="3939177"/>
            <a:ext cx="1406100" cy="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500" y="2126790"/>
            <a:ext cx="3906202" cy="36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1850" y="2126800"/>
            <a:ext cx="4408926" cy="36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Features - Ratio</a:t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064800" y="2679600"/>
            <a:ext cx="1312500" cy="95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Ratio</a:t>
            </a:r>
            <a:endParaRPr sz="3600"/>
          </a:p>
        </p:txBody>
      </p:sp>
      <p:sp>
        <p:nvSpPr>
          <p:cNvPr id="315" name="Shape 315"/>
          <p:cNvSpPr txBox="1"/>
          <p:nvPr/>
        </p:nvSpPr>
        <p:spPr>
          <a:xfrm>
            <a:off x="2975775" y="2344875"/>
            <a:ext cx="29580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Pay Amount</a:t>
            </a:r>
            <a:endParaRPr sz="3600">
              <a:solidFill>
                <a:srgbClr val="EDEDE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Bill Amount</a:t>
            </a:r>
            <a:endParaRPr sz="3600">
              <a:solidFill>
                <a:srgbClr val="EDEDE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 u="sng">
              <a:solidFill>
                <a:srgbClr val="EDEDE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16" name="Shape 316"/>
          <p:cNvSpPr/>
          <p:nvPr/>
        </p:nvSpPr>
        <p:spPr>
          <a:xfrm>
            <a:off x="2377450" y="2971125"/>
            <a:ext cx="763200" cy="4293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" name="Shape 317"/>
          <p:cNvCxnSpPr/>
          <p:nvPr/>
        </p:nvCxnSpPr>
        <p:spPr>
          <a:xfrm rot="10800000">
            <a:off x="3181275" y="3185775"/>
            <a:ext cx="2676300" cy="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Shape 318"/>
          <p:cNvSpPr txBox="1"/>
          <p:nvPr/>
        </p:nvSpPr>
        <p:spPr>
          <a:xfrm>
            <a:off x="1311975" y="4322800"/>
            <a:ext cx="98754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Negative/NaN number handling: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-US" sz="3000">
                <a:solidFill>
                  <a:srgbClr val="FFFFFF"/>
                </a:solidFill>
              </a:rPr>
              <a:t>If Bill Amount &lt;= 0 : Then convert Ratio to positive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-US" sz="3000">
                <a:solidFill>
                  <a:srgbClr val="FFFFFF"/>
                </a:solidFill>
              </a:rPr>
              <a:t>Impute NaN to 1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6532250" y="2744250"/>
            <a:ext cx="4126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(Higher the ratio, lesser the chance of Default)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1120000" y="1825625"/>
            <a:ext cx="1023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Apply PCA on highly </a:t>
            </a:r>
            <a:r>
              <a:rPr lang="en-US"/>
              <a:t>correlated</a:t>
            </a:r>
            <a:r>
              <a:rPr lang="en-US"/>
              <a:t> features:</a:t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Pay Amt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Bill Amt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Ratio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Variance Threshold: 95 %</a:t>
            </a:r>
            <a:endParaRPr/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325" y="3244084"/>
            <a:ext cx="6292450" cy="23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subTitle"/>
          </p:nvPr>
        </p:nvSpPr>
        <p:spPr>
          <a:xfrm>
            <a:off x="2209799" y="3694375"/>
            <a:ext cx="9144000" cy="7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Model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Re-Sampling</a:t>
            </a:r>
            <a:endParaRPr/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1120000" y="1825625"/>
            <a:ext cx="1023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 target variable is not balanced.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Possible ways of dealing: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/>
              <a:t>Under Sampling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/>
              <a:t>Over Sampling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/>
              <a:t>No Sampling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/>
              <a:t>Winner: Undersampling</a:t>
            </a:r>
            <a:endParaRPr b="1" sz="3000"/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875" y="2800875"/>
            <a:ext cx="5266425" cy="34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- Decision Tree Classifier</a:t>
            </a:r>
            <a:endParaRPr/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59725"/>
            <a:ext cx="10895899" cy="44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b="0" i="0" lang="en-US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Problem Statement</a:t>
            </a:r>
            <a:endParaRPr b="0" i="0" sz="5400" u="none" cap="none" strike="noStrike">
              <a:solidFill>
                <a:srgbClr val="EDEDE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Certain Cases of Customers default on Payments in Taiwan.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From a Risk Management Perspective a Bank/Credit Card Company is more interested in minimizing their losses towards a particular customer.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Goal: To compute the predictive accuracy of probability of default for a Taiwanese Credit Card Client.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Problem Analysis – Classify Probability of default for next month: 1 as “Default” and 0 as “Not Default”.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- Bagging with DTs</a:t>
            </a:r>
            <a:endParaRPr/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59725"/>
            <a:ext cx="1044470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- Logistic Regression</a:t>
            </a:r>
            <a:endParaRPr/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81175"/>
            <a:ext cx="10706300" cy="43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1120000" y="1597025"/>
            <a:ext cx="1023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Tried without feature engineering - Almost same results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Possible Improvements:</a:t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Remove outliers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Extend Grid Search Parameters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Ensembling the three model from previous slides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Github Profile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https://github.com/kravigupta/Taiwanese_Credit_Card_Client_Fraud_detection</a:t>
            </a:r>
            <a:endParaRPr sz="20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b="0" i="0" lang="en-US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Data Source</a:t>
            </a:r>
            <a:endParaRPr b="0" i="0" sz="5400" u="none" cap="none" strike="noStrike">
              <a:solidFill>
                <a:srgbClr val="EDEDE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120000" y="1597025"/>
            <a:ext cx="10233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500"/>
              <a:buFont typeface="Corbel"/>
              <a:buChar char="•"/>
            </a:pPr>
            <a:r>
              <a:rPr lang="en-US" sz="2500"/>
              <a:t>Data available at - </a:t>
            </a:r>
            <a:r>
              <a:rPr lang="en-US" sz="2000"/>
              <a:t>https://archive.ics.uci.edu/ml/datasets/default+of+credit+card+clients</a:t>
            </a:r>
            <a:endParaRPr sz="2000"/>
          </a:p>
          <a:p>
            <a:pPr indent="-2857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500"/>
              <a:buFont typeface="Corbel"/>
              <a:buChar char="•"/>
            </a:pPr>
            <a:r>
              <a:rPr b="0" i="0" lang="en-US" sz="2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Data Consists of </a:t>
            </a:r>
            <a:r>
              <a:rPr lang="en-US" sz="2500"/>
              <a:t>-</a:t>
            </a:r>
            <a:endParaRPr sz="2500"/>
          </a:p>
          <a:p>
            <a:pPr indent="-2540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Corbel"/>
              <a:buChar char="➢"/>
            </a:pPr>
            <a:r>
              <a:rPr b="0" i="0" lang="en-US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 23 features </a:t>
            </a:r>
            <a:endParaRPr sz="2000"/>
          </a:p>
          <a:p>
            <a:pPr indent="-2540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Corbel"/>
              <a:buChar char="➢"/>
            </a:pPr>
            <a:r>
              <a:rPr b="0" i="0" lang="en-US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30000 records</a:t>
            </a:r>
            <a:endParaRPr sz="2000"/>
          </a:p>
          <a:p>
            <a:pPr indent="-2857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500"/>
              <a:buFont typeface="Arial"/>
              <a:buChar char="•"/>
            </a:pPr>
            <a:r>
              <a:rPr lang="en-US" sz="2500"/>
              <a:t>ID column considered as Index</a:t>
            </a:r>
            <a:endParaRPr sz="2500"/>
          </a:p>
          <a:p>
            <a:pPr indent="-2857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20 Numeric Features - </a:t>
            </a:r>
            <a:endParaRPr sz="2500"/>
          </a:p>
          <a:p>
            <a:pPr indent="-2540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➢"/>
            </a:pPr>
            <a:r>
              <a:rPr lang="en-US" sz="2000"/>
              <a:t>LIMIT_BAL,  AGE,</a:t>
            </a:r>
            <a:endParaRPr sz="2000"/>
          </a:p>
          <a:p>
            <a:pPr indent="-2540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➢"/>
            </a:pPr>
            <a:r>
              <a:rPr lang="en-US" sz="2000"/>
              <a:t>PAY_0, PAY_2, PAY_3, PAY_4, PAY_5, PAY_6, </a:t>
            </a:r>
            <a:endParaRPr sz="2000"/>
          </a:p>
          <a:p>
            <a:pPr indent="-2540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➢"/>
            </a:pPr>
            <a:r>
              <a:rPr lang="en-US" sz="2000"/>
              <a:t>BILL_AMT1, BILL_AMT2, BILL_AMT3, BILL_AMT4, BILL_AMT5, BILL_AMT6, </a:t>
            </a:r>
            <a:endParaRPr sz="2000"/>
          </a:p>
          <a:p>
            <a:pPr indent="-2540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➢"/>
            </a:pPr>
            <a:r>
              <a:rPr lang="en-US" sz="2000"/>
              <a:t>PAY_AMT1, PAY_AMT2, PAY_AMT3, PAY_AMT4, PAY_AMT5, PAY_AMT6</a:t>
            </a:r>
            <a:endParaRPr sz="2000"/>
          </a:p>
          <a:p>
            <a:pPr indent="-254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3 Categorical Features - </a:t>
            </a:r>
            <a:endParaRPr sz="2500"/>
          </a:p>
          <a:p>
            <a:pPr indent="-2540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➢"/>
            </a:pPr>
            <a:r>
              <a:rPr lang="en-US" sz="2000"/>
              <a:t>SEX, EDUCATION, MARRIAGE</a:t>
            </a:r>
            <a:endParaRPr b="0" i="0" sz="2500" u="none" cap="none" strike="noStrike">
              <a:solidFill>
                <a:srgbClr val="EDEDE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20000" y="3780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Numerical Features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20000" y="1825625"/>
            <a:ext cx="1023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BILL_AMT 6, BILL_AMT 5……….BILL_AMT 1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PAY_AMT6, PAY_AMT5……...PAY_AMT1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PAY_2, PAY_3 ………. PAY_6</a:t>
            </a:r>
            <a:endParaRPr sz="1800"/>
          </a:p>
          <a:p>
            <a:pPr indent="0" lvl="0" marL="9144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Shape 163"/>
          <p:cNvSpPr/>
          <p:nvPr/>
        </p:nvSpPr>
        <p:spPr>
          <a:xfrm>
            <a:off x="6360025" y="1853209"/>
            <a:ext cx="2745900" cy="708900"/>
          </a:xfrm>
          <a:prstGeom prst="bracePair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EFEFEF"/>
                </a:solidFill>
              </a:rPr>
              <a:t>Represents Amount of Bill Statement in each month from April to Sep 2005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360025" y="2779084"/>
            <a:ext cx="2745900" cy="708900"/>
          </a:xfrm>
          <a:prstGeom prst="bracePair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EFEFEF"/>
                </a:solidFill>
              </a:rPr>
              <a:t>Represents Amount of Previous Payment  in each month from April to Sep 2005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6360025" y="3846734"/>
            <a:ext cx="2745900" cy="708900"/>
          </a:xfrm>
          <a:prstGeom prst="bracePair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EFEFEF"/>
                </a:solidFill>
              </a:rPr>
              <a:t>Represents Repayment Status  in each month from April to Sep 2005</a:t>
            </a:r>
            <a:endParaRPr sz="11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 Variable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120000" y="1825625"/>
            <a:ext cx="1023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Whether a person is default or not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Not default 	- 	</a:t>
            </a:r>
            <a:r>
              <a:rPr lang="en-US"/>
              <a:t>0   -  23364</a:t>
            </a:r>
            <a:br>
              <a:rPr lang="en-US"/>
            </a:br>
            <a:r>
              <a:rPr lang="en-US"/>
              <a:t>Default 		-	1   -  6636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875" y="2800875"/>
            <a:ext cx="5266425" cy="34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Categorical - Marriage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815200" y="1825625"/>
            <a:ext cx="1023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2    15964</a:t>
            </a:r>
            <a:br>
              <a:rPr lang="en-US"/>
            </a:br>
            <a:r>
              <a:rPr lang="en-US"/>
              <a:t>1    13659</a:t>
            </a:r>
            <a:br>
              <a:rPr lang="en-US"/>
            </a:br>
            <a:r>
              <a:rPr lang="en-US"/>
              <a:t>3      323</a:t>
            </a:r>
            <a:br>
              <a:rPr lang="en-US"/>
            </a:br>
            <a:r>
              <a:rPr lang="en-US"/>
              <a:t>0       54        ← Missing Values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574" y="1690825"/>
            <a:ext cx="4906325" cy="45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Categorical - </a:t>
            </a:r>
            <a:r>
              <a:rPr lang="en-US"/>
              <a:t>Education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891400" y="1825625"/>
            <a:ext cx="1023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2    14030</a:t>
            </a:r>
            <a:br>
              <a:rPr lang="en-US"/>
            </a:br>
            <a:r>
              <a:rPr lang="en-US"/>
              <a:t>1    10585</a:t>
            </a:r>
            <a:br>
              <a:rPr lang="en-US"/>
            </a:br>
            <a:r>
              <a:rPr lang="en-US"/>
              <a:t>3     4917</a:t>
            </a:r>
            <a:br>
              <a:rPr lang="en-US"/>
            </a:br>
            <a:r>
              <a:rPr lang="en-US"/>
              <a:t>5      280</a:t>
            </a:r>
            <a:br>
              <a:rPr lang="en-US"/>
            </a:br>
            <a:r>
              <a:rPr lang="en-US"/>
              <a:t>4      123</a:t>
            </a:r>
            <a:br>
              <a:rPr lang="en-US"/>
            </a:br>
            <a:r>
              <a:rPr lang="en-US"/>
              <a:t>6       51</a:t>
            </a:r>
            <a:br>
              <a:rPr lang="en-US"/>
            </a:br>
            <a:r>
              <a:rPr lang="en-US"/>
              <a:t>0       14            ← Missing Values</a:t>
            </a:r>
            <a:endParaRPr/>
          </a:p>
          <a:p>
            <a:pPr indent="0" lvl="0" marL="9144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575" y="1569300"/>
            <a:ext cx="4752225" cy="44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Categorical - </a:t>
            </a:r>
            <a:r>
              <a:rPr lang="en-US"/>
              <a:t>Sex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838200" y="1690825"/>
            <a:ext cx="1023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2    18112</a:t>
            </a:r>
            <a:br>
              <a:rPr lang="en-US"/>
            </a:br>
            <a:r>
              <a:rPr lang="en-US"/>
              <a:t>1    11888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350" y="1482800"/>
            <a:ext cx="4965275" cy="447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