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61" r:id="rId16"/>
    <p:sldId id="260" r:id="rId17"/>
    <p:sldId id="294" r:id="rId18"/>
    <p:sldId id="293" r:id="rId19"/>
    <p:sldId id="292" r:id="rId20"/>
    <p:sldId id="291" r:id="rId21"/>
    <p:sldId id="290" r:id="rId22"/>
    <p:sldId id="289" r:id="rId23"/>
    <p:sldId id="288" r:id="rId24"/>
    <p:sldId id="287" r:id="rId25"/>
    <p:sldId id="286" r:id="rId26"/>
    <p:sldId id="285" r:id="rId27"/>
    <p:sldId id="284" r:id="rId28"/>
    <p:sldId id="283" r:id="rId29"/>
    <p:sldId id="282" r:id="rId30"/>
    <p:sldId id="281" r:id="rId31"/>
    <p:sldId id="280" r:id="rId32"/>
    <p:sldId id="279" r:id="rId33"/>
    <p:sldId id="278" r:id="rId34"/>
    <p:sldId id="277" r:id="rId35"/>
    <p:sldId id="276" r:id="rId36"/>
    <p:sldId id="275" r:id="rId37"/>
    <p:sldId id="295" r:id="rId38"/>
    <p:sldId id="274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4DD1-7794-4B2A-86F2-F8E8C7A14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36F6E-B50B-49E5-8032-F1ECDCBB8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FA65-9A25-44B7-BD54-F0D077F9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B3F0-1017-4837-84AA-BB4CD35B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8E04-7D1E-4240-822B-46ADFB21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7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19E3-15F0-44F7-BD64-ECE7940D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B0D36-B1E2-4903-92B9-610795F9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9B1C-7DDC-40B2-8BE6-3490BFC7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4503-44FE-4815-9256-DD86D150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9476-856E-4DBF-B88E-BF855DE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D5BDF-FBCF-4CF4-B0D0-02401FF78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EA87-6491-4358-AAF9-7AB785EC6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2730-2B74-4EA5-AAA2-19015858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A0CC-2D24-48AD-A073-E3F0021D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E02E-4828-49F0-BFC7-523BB9A7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1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FDD6-2AC5-4F61-9893-30820A52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0B89-9760-485B-BB90-AF3CB3BD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CCDAA-AA72-4067-83ED-BFB1D47E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14A7-AB07-43FA-854E-95B46D7B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719B-5A72-4F8D-AFDC-F32D67F1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93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211D-C418-4E2A-A46F-1BDD2FDE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85482-6FE6-4F3F-9F4A-AE9FF679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17B1-E2BB-4257-BFE3-132E676E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4713-2590-4E8B-9A29-BDD1B0D1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B971-A15E-4EE6-AA5B-7E001196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2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33B0-6234-4647-9F09-D962AE7E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88AE-CC04-491A-B8D2-96A7753B3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35CD5-991F-4205-9D33-5AD2AA66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E31E2-ADB7-4EEE-A463-50102A8B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3F56B-61E7-4310-AD14-51E03FB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0228D-1109-4B4B-9466-EF078A11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AD6-7F80-4BC1-B36C-88E68B75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4725-C11B-4801-9434-C5C073B97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EE804-BE4D-4388-8868-63188EA7B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57876-F109-41C2-9283-66B5EB21B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1B46B-6876-40F8-9E98-296A813B5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CF11F-3441-40FD-817C-0849027A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76D21-C7F3-4124-A7B6-03530CAF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03B78-54B3-47B0-BD1F-D321B7E5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8351-ED07-4DCD-A3A4-C4DC595E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F2509-5F2B-4B76-BE06-2EE12E90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A7C1-AA35-4CF9-A603-DD04FA55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7E7B3-8CEA-4BBD-BAB4-F703F11B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7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4C845-39CC-4940-8C48-CB4C3432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2B69E-F80D-4EA0-8C18-362AE723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C1A28-0D30-4111-B33D-B8871CD5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7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72DB-A95B-4DDA-BB6F-EA783F93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8D9C-8A73-42CD-A8F4-04B0BAF9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CF006-D8CB-4E8D-9E6F-BAC64B3F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3DD8-859A-49B9-9197-0848B3BE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207FF-9B1B-4263-931E-D1DB6F6F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73E1E-3BAE-44A9-805B-48A9852F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9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2315-670E-42C4-AB81-65604017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54202-A451-4BBE-9E01-D1FFCC2DD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3799C-D3B2-4CA3-B8E1-E2FDE2269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45FFA-6324-4BDB-AFC6-F734EC73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25FF5-7AA6-486A-93B4-AA3C38B1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19C45-67CD-4241-95EE-725C0344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8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A8674-9A3B-4AC9-97D2-85369E88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6CB3-04A9-4987-80F4-145B7ED0A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8E9B-BEA6-4FC1-9B34-6EC0D3849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CC20-E468-4028-93D6-2C8E72402315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576E9-BA3F-48DA-A8B2-89A90A04A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C109-E968-4BB8-962E-272A8CDCB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F1BEF-2E00-40CB-A17A-223F5AFF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3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22656A-C682-4FC7-9DFB-2AF34A828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1C8AB0-E9E9-4081-8932-14CD6B7420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en-US"/>
              <a:t>C Language</a:t>
            </a:r>
          </a:p>
        </p:txBody>
      </p:sp>
    </p:spTree>
    <p:extLst>
      <p:ext uri="{BB962C8B-B14F-4D97-AF65-F5344CB8AC3E}">
        <p14:creationId xmlns:p14="http://schemas.microsoft.com/office/powerpoint/2010/main" val="392356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5887-09CB-4FE9-9C5A-0540EC2A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6"/>
          </a:xfrm>
        </p:spPr>
        <p:txBody>
          <a:bodyPr/>
          <a:lstStyle/>
          <a:p>
            <a:r>
              <a:rPr lang="en-IN" dirty="0"/>
              <a:t>                           </a:t>
            </a:r>
            <a:r>
              <a:rPr lang="en-US" altLang="en-US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F032-602F-4FE1-B58E-5DE53B06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82"/>
            <a:ext cx="11353800" cy="5007381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Variables are data that will keep on changing</a:t>
            </a:r>
          </a:p>
          <a:p>
            <a:r>
              <a:rPr lang="en-US" altLang="en-US" sz="4000" dirty="0"/>
              <a:t>Declaration</a:t>
            </a:r>
          </a:p>
          <a:p>
            <a:pPr lvl="1">
              <a:buNone/>
            </a:pPr>
            <a:r>
              <a:rPr lang="en-US" altLang="en-US" sz="4000" dirty="0"/>
              <a:t>&lt;&lt;Data type&gt;&gt; &lt;&lt;variable name&gt;&gt;;</a:t>
            </a:r>
          </a:p>
          <a:p>
            <a:pPr lvl="1">
              <a:buNone/>
            </a:pPr>
            <a:r>
              <a:rPr lang="en-US" altLang="en-US" sz="4000" dirty="0"/>
              <a:t>int a;</a:t>
            </a:r>
          </a:p>
          <a:p>
            <a:r>
              <a:rPr lang="en-US" altLang="en-US" sz="4000" dirty="0"/>
              <a:t>Definition</a:t>
            </a:r>
          </a:p>
          <a:p>
            <a:pPr lvl="1">
              <a:buNone/>
            </a:pPr>
            <a:r>
              <a:rPr lang="en-US" altLang="en-US" sz="4000" dirty="0"/>
              <a:t>&lt;&lt;</a:t>
            </a:r>
            <a:r>
              <a:rPr lang="en-US" altLang="en-US" sz="4000" dirty="0" err="1"/>
              <a:t>varname</a:t>
            </a:r>
            <a:r>
              <a:rPr lang="en-US" altLang="en-US" sz="4000" dirty="0"/>
              <a:t>&gt;&gt;=&lt;&lt;value&gt;&gt;;</a:t>
            </a:r>
          </a:p>
          <a:p>
            <a:pPr lvl="1">
              <a:buNone/>
            </a:pPr>
            <a:r>
              <a:rPr lang="en-US" altLang="en-US" sz="4000" dirty="0"/>
              <a:t>a=10;</a:t>
            </a:r>
          </a:p>
          <a:p>
            <a:r>
              <a:rPr lang="en-US" altLang="en-US" sz="4000" dirty="0"/>
              <a:t>Usage</a:t>
            </a:r>
          </a:p>
          <a:p>
            <a:pPr lvl="1">
              <a:buNone/>
            </a:pPr>
            <a:r>
              <a:rPr lang="en-US" altLang="en-US" sz="4000" dirty="0"/>
              <a:t>&lt;&lt;</a:t>
            </a:r>
            <a:r>
              <a:rPr lang="en-US" altLang="en-US" sz="4000" dirty="0" err="1"/>
              <a:t>varname</a:t>
            </a:r>
            <a:r>
              <a:rPr lang="en-US" altLang="en-US" sz="4000" dirty="0"/>
              <a:t>&gt;&gt;</a:t>
            </a:r>
          </a:p>
          <a:p>
            <a:pPr lvl="1">
              <a:buNone/>
            </a:pPr>
            <a:r>
              <a:rPr lang="en-US" altLang="en-US" sz="4000" dirty="0"/>
              <a:t>a=a+1;	//increments the value of a by 1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5210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95AD-8659-4B55-890F-70826D1E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US" altLang="en-US" dirty="0"/>
              <a:t>Variable names-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9907-6D1F-4256-927B-2028F7D0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7" y="1825625"/>
            <a:ext cx="11717078" cy="4351338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Should not be a reserved word like int etc..</a:t>
            </a:r>
          </a:p>
          <a:p>
            <a:r>
              <a:rPr lang="en-US" altLang="en-US" sz="4000" dirty="0"/>
              <a:t>Should start with a letter or an underscore(_)</a:t>
            </a:r>
          </a:p>
          <a:p>
            <a:r>
              <a:rPr lang="en-US" altLang="en-US" sz="4000" dirty="0"/>
              <a:t>Can contain letters, numbers or underscore. </a:t>
            </a:r>
          </a:p>
          <a:p>
            <a:r>
              <a:rPr lang="en-US" altLang="en-US" sz="4000" dirty="0"/>
              <a:t>No other special characters are allowed including space</a:t>
            </a:r>
          </a:p>
          <a:p>
            <a:r>
              <a:rPr lang="en-US" altLang="en-US" sz="4000" dirty="0"/>
              <a:t>Variable names are case sensitive</a:t>
            </a:r>
          </a:p>
          <a:p>
            <a:pPr lvl="1"/>
            <a:r>
              <a:rPr lang="en-US" altLang="en-US" sz="4000" dirty="0"/>
              <a:t>A and a are different.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5503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BA13-C2C3-4DD0-B904-287501E7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US" altLang="en-US" dirty="0"/>
              <a:t>Input and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5F17-9B38-4EAB-8AB7-02BF0E2CC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Input</a:t>
            </a:r>
          </a:p>
          <a:p>
            <a:pPr lvl="1"/>
            <a:r>
              <a:rPr lang="en-US" altLang="en-US" sz="4000" dirty="0" err="1"/>
              <a:t>scanf</a:t>
            </a:r>
            <a:r>
              <a:rPr lang="en-US" altLang="en-US" sz="4000" dirty="0"/>
              <a:t>(“%</a:t>
            </a:r>
            <a:r>
              <a:rPr lang="en-US" altLang="en-US" sz="4000" dirty="0" err="1"/>
              <a:t>d”,&amp;a</a:t>
            </a:r>
            <a:r>
              <a:rPr lang="en-US" altLang="en-US" sz="4000" dirty="0"/>
              <a:t>);</a:t>
            </a:r>
          </a:p>
          <a:p>
            <a:pPr lvl="1"/>
            <a:r>
              <a:rPr lang="en-US" altLang="en-US" sz="4000" dirty="0"/>
              <a:t>Gets an integer value from the user and stores it under the name “a”</a:t>
            </a:r>
          </a:p>
          <a:p>
            <a:r>
              <a:rPr lang="en-US" altLang="en-US" sz="4000" dirty="0"/>
              <a:t>Output</a:t>
            </a:r>
          </a:p>
          <a:p>
            <a:pPr lvl="1"/>
            <a:r>
              <a:rPr lang="en-US" altLang="en-US" sz="4000" dirty="0" err="1"/>
              <a:t>printf</a:t>
            </a:r>
            <a:r>
              <a:rPr lang="en-US" altLang="en-US" sz="4000" dirty="0"/>
              <a:t>(“%</a:t>
            </a:r>
            <a:r>
              <a:rPr lang="en-US" altLang="en-US" sz="4000" dirty="0" err="1"/>
              <a:t>d”,a</a:t>
            </a:r>
            <a:r>
              <a:rPr lang="en-US" altLang="en-US" sz="4000" dirty="0"/>
              <a:t>)</a:t>
            </a:r>
          </a:p>
          <a:p>
            <a:pPr lvl="1"/>
            <a:r>
              <a:rPr lang="en-US" altLang="en-US" sz="4000" dirty="0"/>
              <a:t>Prints the value present in variable a on the screen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23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79C-5C78-46A8-A0F7-8A8DCDBC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</a:t>
            </a:r>
            <a:r>
              <a:rPr lang="en-US" altLang="en-US" dirty="0"/>
              <a:t>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D921-E9B4-47AC-94F9-63042F28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7293"/>
            <a:ext cx="11070265" cy="5188688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Arithmetic (+,-,*,/,%)</a:t>
            </a:r>
          </a:p>
          <a:p>
            <a:r>
              <a:rPr lang="en-US" altLang="en-US" sz="4000" dirty="0"/>
              <a:t>Relational (&lt;,&gt;,&lt;=,&gt;=,==,!=)</a:t>
            </a:r>
          </a:p>
          <a:p>
            <a:r>
              <a:rPr lang="en-US" altLang="en-US" sz="4000" dirty="0"/>
              <a:t>Logical (&amp;&amp;,||,!)</a:t>
            </a:r>
          </a:p>
          <a:p>
            <a:r>
              <a:rPr lang="en-US" altLang="en-US" sz="4000" dirty="0"/>
              <a:t>Bitwise (&amp;,|)</a:t>
            </a:r>
          </a:p>
          <a:p>
            <a:r>
              <a:rPr lang="en-US" altLang="en-US" sz="4000" dirty="0"/>
              <a:t>Assignment (=)</a:t>
            </a:r>
          </a:p>
          <a:p>
            <a:r>
              <a:rPr lang="en-US" altLang="en-US" sz="4000" dirty="0"/>
              <a:t>Compound assignment(+=,*=,-=,/=,%=,&amp;=,|=)</a:t>
            </a:r>
          </a:p>
          <a:p>
            <a:r>
              <a:rPr lang="en-US" altLang="en-US" sz="4000" dirty="0"/>
              <a:t>Shift (right shift &gt;&gt;, left shift &lt;&lt;)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62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A684-669F-4696-86F5-F84BD5B0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r>
              <a:rPr lang="en-US" altLang="en-US" dirty="0"/>
              <a:t>Conditional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9082-BE77-4BA3-A2F7-8DB1DBBD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1360966"/>
            <a:ext cx="11162414" cy="533754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dirty="0"/>
              <a:t>(</a:t>
            </a:r>
            <a:r>
              <a:rPr lang="en-US" altLang="en-US" sz="4000" dirty="0"/>
              <a:t>condition)	 </a:t>
            </a:r>
          </a:p>
          <a:p>
            <a:pPr>
              <a:buFontTx/>
              <a:buNone/>
            </a:pPr>
            <a:r>
              <a:rPr lang="en-US" altLang="en-US" sz="4000" dirty="0"/>
              <a:t>{</a:t>
            </a:r>
          </a:p>
          <a:p>
            <a:pPr>
              <a:buFontTx/>
              <a:buNone/>
            </a:pPr>
            <a:r>
              <a:rPr lang="en-US" altLang="en-US" sz="4000" dirty="0"/>
              <a:t>	</a:t>
            </a:r>
            <a:r>
              <a:rPr lang="en-US" altLang="en-US" sz="4000" dirty="0" err="1"/>
              <a:t>stmt</a:t>
            </a:r>
            <a:r>
              <a:rPr lang="en-US" altLang="en-US" sz="4000" dirty="0"/>
              <a:t> 1;		//Executes if Condition is true</a:t>
            </a:r>
          </a:p>
          <a:p>
            <a:pPr>
              <a:buFontTx/>
              <a:buNone/>
            </a:pPr>
            <a:r>
              <a:rPr lang="en-US" altLang="en-US" sz="4000" dirty="0"/>
              <a:t>}</a:t>
            </a:r>
          </a:p>
          <a:p>
            <a:pPr>
              <a:buFontTx/>
              <a:buNone/>
            </a:pPr>
            <a:r>
              <a:rPr lang="en-US" altLang="en-US" sz="4000" dirty="0"/>
              <a:t>else</a:t>
            </a:r>
          </a:p>
          <a:p>
            <a:pPr>
              <a:buFontTx/>
              <a:buNone/>
            </a:pPr>
            <a:r>
              <a:rPr lang="en-US" altLang="en-US" sz="4000" dirty="0"/>
              <a:t>{</a:t>
            </a:r>
          </a:p>
          <a:p>
            <a:pPr>
              <a:buFontTx/>
              <a:buNone/>
            </a:pPr>
            <a:r>
              <a:rPr lang="en-US" altLang="en-US" sz="4000" dirty="0"/>
              <a:t>	</a:t>
            </a:r>
            <a:r>
              <a:rPr lang="en-US" altLang="en-US" sz="4000" dirty="0" err="1"/>
              <a:t>stmt</a:t>
            </a:r>
            <a:r>
              <a:rPr lang="en-US" altLang="en-US" sz="4000" dirty="0"/>
              <a:t> 2;		//Executes if condition is false</a:t>
            </a:r>
          </a:p>
          <a:p>
            <a:pPr>
              <a:buFontTx/>
              <a:buNone/>
            </a:pPr>
            <a:r>
              <a:rPr lang="en-US" altLang="en-US" sz="40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25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2A7A-7659-4AE4-B178-642D7F8D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</a:t>
            </a:r>
            <a:r>
              <a:rPr lang="en-US" altLang="en-US" dirty="0"/>
              <a:t>While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27DA-D0A9-427F-964A-2FB8AECB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2"/>
            <a:ext cx="10515600" cy="5433237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The syntax for while loop</a:t>
            </a:r>
          </a:p>
          <a:p>
            <a:pPr>
              <a:buFontTx/>
              <a:buNone/>
            </a:pPr>
            <a:r>
              <a:rPr lang="en-US" altLang="en-US" sz="3600" dirty="0"/>
              <a:t>	while(</a:t>
            </a:r>
            <a:r>
              <a:rPr lang="en-US" altLang="en-US" sz="3600" dirty="0" err="1"/>
              <a:t>condn</a:t>
            </a:r>
            <a:r>
              <a:rPr lang="en-US" altLang="en-US" sz="3600" dirty="0"/>
              <a:t>)</a:t>
            </a:r>
          </a:p>
          <a:p>
            <a:pPr>
              <a:buFontTx/>
              <a:buNone/>
            </a:pPr>
            <a:r>
              <a:rPr lang="en-US" altLang="en-US" sz="3600" dirty="0"/>
              <a:t>	{</a:t>
            </a:r>
          </a:p>
          <a:p>
            <a:pPr>
              <a:buFontTx/>
              <a:buNone/>
            </a:pPr>
            <a:r>
              <a:rPr lang="en-US" altLang="en-US" sz="3600" dirty="0"/>
              <a:t>		statements;</a:t>
            </a:r>
          </a:p>
          <a:p>
            <a:pPr>
              <a:buFontTx/>
              <a:buNone/>
            </a:pPr>
            <a:r>
              <a:rPr lang="en-US" altLang="en-US" sz="3600" dirty="0"/>
              <a:t>	}</a:t>
            </a:r>
          </a:p>
          <a:p>
            <a:pPr>
              <a:buFontTx/>
              <a:buNone/>
            </a:pPr>
            <a:r>
              <a:rPr lang="en-US" altLang="en-US" sz="3600" dirty="0" err="1"/>
              <a:t>Eg</a:t>
            </a:r>
            <a:r>
              <a:rPr lang="en-US" altLang="en-US" sz="3600" dirty="0"/>
              <a:t>:</a:t>
            </a:r>
          </a:p>
          <a:p>
            <a:pPr>
              <a:buFontTx/>
              <a:buNone/>
            </a:pPr>
            <a:r>
              <a:rPr lang="en-US" altLang="en-US" sz="3600" dirty="0"/>
              <a:t>	a=10;</a:t>
            </a:r>
          </a:p>
          <a:p>
            <a:pPr>
              <a:buFontTx/>
              <a:buNone/>
            </a:pPr>
            <a:r>
              <a:rPr lang="en-US" altLang="en-US" sz="3600" dirty="0"/>
              <a:t>	while(a != 0)				</a:t>
            </a:r>
          </a:p>
          <a:p>
            <a:pPr>
              <a:buFontTx/>
              <a:buNone/>
            </a:pPr>
            <a:r>
              <a:rPr lang="en-US" altLang="en-US" sz="3600" dirty="0"/>
              <a:t>	{</a:t>
            </a:r>
          </a:p>
          <a:p>
            <a:pPr>
              <a:buFontTx/>
              <a:buNone/>
            </a:pPr>
            <a:r>
              <a:rPr lang="en-US" altLang="en-US" sz="3600" dirty="0"/>
              <a:t>		</a:t>
            </a:r>
            <a:r>
              <a:rPr lang="en-US" altLang="en-US" sz="3600" dirty="0" err="1"/>
              <a:t>printf</a:t>
            </a:r>
            <a:r>
              <a:rPr lang="en-US" altLang="en-US" sz="3600" dirty="0"/>
              <a:t>(“%</a:t>
            </a:r>
            <a:r>
              <a:rPr lang="en-US" altLang="en-US" sz="3600" dirty="0" err="1"/>
              <a:t>d”,a</a:t>
            </a:r>
            <a:r>
              <a:rPr lang="en-US" altLang="en-US" sz="3600" dirty="0"/>
              <a:t>);</a:t>
            </a:r>
          </a:p>
          <a:p>
            <a:pPr>
              <a:buFontTx/>
              <a:buNone/>
            </a:pPr>
            <a:r>
              <a:rPr lang="en-US" altLang="en-US" sz="3600" dirty="0"/>
              <a:t>		a--;</a:t>
            </a:r>
          </a:p>
          <a:p>
            <a:pPr>
              <a:buFontTx/>
              <a:buNone/>
            </a:pPr>
            <a:r>
              <a:rPr lang="en-US" altLang="en-US" sz="3600" dirty="0"/>
              <a:t>	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421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9119-877F-4065-B377-CE773C3A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</a:t>
            </a:r>
            <a:r>
              <a:rPr lang="en-US" altLang="en-US" dirty="0"/>
              <a:t>Do While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B442-85FB-4A79-BE3B-B7EBB28A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6847368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The syntax of do while loop</a:t>
            </a:r>
          </a:p>
          <a:p>
            <a:pPr lvl="1">
              <a:buNone/>
            </a:pPr>
            <a:r>
              <a:rPr lang="en-US" altLang="en-US" sz="3600" dirty="0"/>
              <a:t>do</a:t>
            </a:r>
          </a:p>
          <a:p>
            <a:pPr lvl="1">
              <a:buNone/>
            </a:pPr>
            <a:r>
              <a:rPr lang="en-US" altLang="en-US" sz="3600" dirty="0"/>
              <a:t>{</a:t>
            </a:r>
          </a:p>
          <a:p>
            <a:pPr lvl="1">
              <a:buNone/>
            </a:pPr>
            <a:r>
              <a:rPr lang="en-US" altLang="en-US" sz="3600" dirty="0"/>
              <a:t>	set of statements</a:t>
            </a:r>
          </a:p>
          <a:p>
            <a:pPr lvl="1">
              <a:buNone/>
            </a:pPr>
            <a:r>
              <a:rPr lang="en-US" altLang="en-US" sz="3600" dirty="0"/>
              <a:t>}while(</a:t>
            </a:r>
            <a:r>
              <a:rPr lang="en-US" altLang="en-US" sz="3600" dirty="0" err="1"/>
              <a:t>condn</a:t>
            </a:r>
            <a:r>
              <a:rPr lang="en-US" altLang="en-US" sz="3600" dirty="0"/>
              <a:t>);</a:t>
            </a:r>
          </a:p>
          <a:p>
            <a:pPr lvl="1"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261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F0F9-CDA2-481A-BAB5-477EB3B0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6"/>
          </a:xfrm>
        </p:spPr>
        <p:txBody>
          <a:bodyPr/>
          <a:lstStyle/>
          <a:p>
            <a:r>
              <a:rPr lang="en-IN" dirty="0"/>
              <a:t>                               </a:t>
            </a:r>
            <a:r>
              <a:rPr lang="en-US" altLang="en-US" dirty="0"/>
              <a:t>For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FE4B-5B73-4F78-99C0-B97F7EE4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4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/>
              <a:t>      </a:t>
            </a:r>
            <a:r>
              <a:rPr lang="en-US" altLang="en-US" sz="3600" dirty="0"/>
              <a:t>The syntax of for loop is</a:t>
            </a:r>
          </a:p>
          <a:p>
            <a:pPr lvl="1">
              <a:buFontTx/>
              <a:buNone/>
            </a:pPr>
            <a:r>
              <a:rPr lang="en-US" altLang="en-US" sz="3600" dirty="0"/>
              <a:t>for(</a:t>
            </a:r>
            <a:r>
              <a:rPr lang="en-US" altLang="en-US" sz="3600" dirty="0" err="1"/>
              <a:t>initialisation;condition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checking;increment</a:t>
            </a:r>
            <a:r>
              <a:rPr lang="en-US" altLang="en-US" sz="3600" dirty="0"/>
              <a:t>)</a:t>
            </a:r>
          </a:p>
          <a:p>
            <a:pPr lvl="1">
              <a:buFontTx/>
              <a:buNone/>
            </a:pPr>
            <a:r>
              <a:rPr lang="en-US" altLang="en-US" sz="3600" dirty="0"/>
              <a:t>{</a:t>
            </a:r>
          </a:p>
          <a:p>
            <a:pPr lvl="1">
              <a:buFontTx/>
              <a:buNone/>
            </a:pPr>
            <a:r>
              <a:rPr lang="en-US" altLang="en-US" sz="3600" dirty="0"/>
              <a:t>	set of statements</a:t>
            </a:r>
          </a:p>
          <a:p>
            <a:pPr lvl="1">
              <a:buFontTx/>
              <a:buNone/>
            </a:pPr>
            <a:r>
              <a:rPr lang="en-US" altLang="en-US" sz="3600" dirty="0"/>
              <a:t>}</a:t>
            </a:r>
          </a:p>
          <a:p>
            <a:pPr lvl="1">
              <a:buFontTx/>
              <a:buNone/>
            </a:pPr>
            <a:r>
              <a:rPr lang="en-US" altLang="en-US" sz="3600" dirty="0" err="1"/>
              <a:t>Eg</a:t>
            </a:r>
            <a:r>
              <a:rPr lang="en-US" altLang="en-US" sz="3600" dirty="0"/>
              <a:t>: Program to print Hello 10 times</a:t>
            </a:r>
          </a:p>
          <a:p>
            <a:pPr lvl="1">
              <a:buFontTx/>
              <a:buNone/>
            </a:pPr>
            <a:r>
              <a:rPr lang="en-US" altLang="en-US" sz="3600" dirty="0"/>
              <a:t>for(I=0;I&lt;10;I++)</a:t>
            </a:r>
          </a:p>
          <a:p>
            <a:pPr lvl="1">
              <a:buFontTx/>
              <a:buNone/>
            </a:pPr>
            <a:r>
              <a:rPr lang="en-US" altLang="en-US" sz="3600" dirty="0"/>
              <a:t>{</a:t>
            </a:r>
          </a:p>
          <a:p>
            <a:pPr lvl="1">
              <a:buFontTx/>
              <a:buNone/>
            </a:pPr>
            <a:r>
              <a:rPr lang="en-US" altLang="en-US" sz="3600" dirty="0"/>
              <a:t>	</a:t>
            </a:r>
            <a:r>
              <a:rPr lang="en-US" altLang="en-US" sz="3600" dirty="0" err="1"/>
              <a:t>printf</a:t>
            </a:r>
            <a:r>
              <a:rPr lang="en-US" altLang="en-US" sz="3600" dirty="0"/>
              <a:t>(“Hello”);</a:t>
            </a:r>
          </a:p>
          <a:p>
            <a:pPr lvl="1">
              <a:buFontTx/>
              <a:buNone/>
            </a:pPr>
            <a:r>
              <a:rPr lang="en-US" altLang="en-US" sz="3600" dirty="0"/>
              <a:t>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8977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1422-6032-4F15-9896-BDE18ADF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6930"/>
          </a:xfrm>
        </p:spPr>
        <p:txBody>
          <a:bodyPr>
            <a:normAutofit/>
          </a:bodyPr>
          <a:lstStyle/>
          <a:p>
            <a:r>
              <a:rPr lang="en-IN" dirty="0"/>
              <a:t>                 </a:t>
            </a:r>
            <a:r>
              <a:rPr lang="en-US" altLang="en-US" dirty="0"/>
              <a:t>Conditional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E024-F250-4B5D-AF20-EFA84804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4" y="1253331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3200" dirty="0"/>
              <a:t>switch(var)			</a:t>
            </a:r>
          </a:p>
          <a:p>
            <a:pPr>
              <a:buNone/>
            </a:pPr>
            <a:r>
              <a:rPr lang="en-US" altLang="en-US" sz="3200" dirty="0"/>
              <a:t>{</a:t>
            </a:r>
          </a:p>
          <a:p>
            <a:pPr>
              <a:buNone/>
            </a:pPr>
            <a:r>
              <a:rPr lang="en-US" altLang="en-US" sz="3200" dirty="0"/>
              <a:t>case 1:	//if var=1 this case executes</a:t>
            </a:r>
          </a:p>
          <a:p>
            <a:pPr>
              <a:buNone/>
            </a:pPr>
            <a:r>
              <a:rPr lang="en-US" altLang="en-US" sz="3200" dirty="0"/>
              <a:t>			</a:t>
            </a:r>
            <a:r>
              <a:rPr lang="en-US" altLang="en-US" sz="3200" dirty="0" err="1"/>
              <a:t>stmt</a:t>
            </a:r>
            <a:r>
              <a:rPr lang="en-US" altLang="en-US" sz="3200" dirty="0"/>
              <a:t>;</a:t>
            </a:r>
          </a:p>
          <a:p>
            <a:pPr>
              <a:buNone/>
            </a:pPr>
            <a:r>
              <a:rPr lang="en-US" altLang="en-US" sz="3200" dirty="0"/>
              <a:t>			break;</a:t>
            </a:r>
          </a:p>
          <a:p>
            <a:pPr>
              <a:buNone/>
            </a:pPr>
            <a:r>
              <a:rPr lang="en-US" altLang="en-US" sz="3200" dirty="0"/>
              <a:t>case 2:	//if var=2 this case executes</a:t>
            </a:r>
          </a:p>
          <a:p>
            <a:pPr>
              <a:buNone/>
            </a:pPr>
            <a:r>
              <a:rPr lang="en-US" altLang="en-US" sz="3200" dirty="0"/>
              <a:t>			</a:t>
            </a:r>
            <a:r>
              <a:rPr lang="en-US" altLang="en-US" sz="3200" dirty="0" err="1"/>
              <a:t>stmt</a:t>
            </a:r>
            <a:r>
              <a:rPr lang="en-US" altLang="en-US" sz="3200" dirty="0"/>
              <a:t>;</a:t>
            </a:r>
          </a:p>
          <a:p>
            <a:pPr>
              <a:buNone/>
            </a:pPr>
            <a:r>
              <a:rPr lang="en-US" altLang="en-US" sz="3200" dirty="0"/>
              <a:t>			break;</a:t>
            </a:r>
          </a:p>
          <a:p>
            <a:pPr>
              <a:buNone/>
            </a:pPr>
            <a:r>
              <a:rPr lang="en-US" altLang="en-US" sz="3200" dirty="0"/>
              <a:t>default:	//if var is something else this will execute</a:t>
            </a:r>
          </a:p>
          <a:p>
            <a:pPr>
              <a:buNone/>
            </a:pPr>
            <a:r>
              <a:rPr lang="en-US" altLang="en-US" sz="3200" dirty="0"/>
              <a:t>			</a:t>
            </a:r>
            <a:r>
              <a:rPr lang="en-US" altLang="en-US" sz="3200" dirty="0" err="1"/>
              <a:t>stmt</a:t>
            </a:r>
            <a:r>
              <a:rPr lang="en-US" altLang="en-US" sz="3200" dirty="0"/>
              <a:t>;</a:t>
            </a:r>
          </a:p>
          <a:p>
            <a:pPr>
              <a:buNone/>
            </a:pPr>
            <a:r>
              <a:rPr lang="en-US" altLang="en-US" sz="3200" dirty="0"/>
              <a:t>}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4142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3823-5AF2-453D-9822-AA6F194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US" altLang="en-US" dirty="0"/>
              <a:t>String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FDA4-D283-46D1-A12A-2FEF3273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err="1"/>
              <a:t>strlen</a:t>
            </a:r>
            <a:r>
              <a:rPr lang="en-US" altLang="en-US" sz="3600" dirty="0"/>
              <a:t>(str) – To find length of string str</a:t>
            </a:r>
          </a:p>
          <a:p>
            <a:r>
              <a:rPr lang="en-US" altLang="en-US" sz="3600" dirty="0" err="1"/>
              <a:t>strrev</a:t>
            </a:r>
            <a:r>
              <a:rPr lang="en-US" altLang="en-US" sz="3600" dirty="0"/>
              <a:t>(str) – Reverses the string str as </a:t>
            </a:r>
            <a:r>
              <a:rPr lang="en-US" altLang="en-US" sz="3600" dirty="0" err="1"/>
              <a:t>rts</a:t>
            </a:r>
            <a:endParaRPr lang="en-US" altLang="en-US" sz="3600" dirty="0"/>
          </a:p>
          <a:p>
            <a:r>
              <a:rPr lang="en-US" altLang="en-US" sz="3600" dirty="0" err="1"/>
              <a:t>strcat</a:t>
            </a:r>
            <a:r>
              <a:rPr lang="en-US" altLang="en-US" sz="3600" dirty="0"/>
              <a:t>(str1,str2) – Appends str2 to str1 and returns str1</a:t>
            </a:r>
          </a:p>
          <a:p>
            <a:r>
              <a:rPr lang="en-US" altLang="en-US" sz="3600" dirty="0" err="1"/>
              <a:t>strcpy</a:t>
            </a:r>
            <a:r>
              <a:rPr lang="en-US" altLang="en-US" sz="3600" dirty="0"/>
              <a:t>(st1,st2) – copies the content of st2 to st1</a:t>
            </a:r>
          </a:p>
          <a:p>
            <a:r>
              <a:rPr lang="en-US" altLang="en-US" sz="3600" dirty="0" err="1"/>
              <a:t>strcmp</a:t>
            </a:r>
            <a:r>
              <a:rPr lang="en-US" altLang="en-US" sz="3600" dirty="0"/>
              <a:t>(s1,s2) – Compares the two string s1 and s2</a:t>
            </a:r>
          </a:p>
          <a:p>
            <a:r>
              <a:rPr lang="en-US" altLang="en-US" sz="3600" dirty="0" err="1"/>
              <a:t>strcmpi</a:t>
            </a:r>
            <a:r>
              <a:rPr lang="en-US" altLang="en-US" sz="3600" dirty="0"/>
              <a:t>(s1,s2) – Case insensitive comparison of strings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93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2292-A89F-49BC-A0E7-924852FD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C is developed by Dennis Ritchie</a:t>
            </a:r>
          </a:p>
          <a:p>
            <a:r>
              <a:rPr lang="en-US" altLang="en-US" sz="4400" dirty="0"/>
              <a:t>C is a structured programming language</a:t>
            </a:r>
          </a:p>
          <a:p>
            <a:r>
              <a:rPr lang="en-US" altLang="en-US" sz="4400" dirty="0"/>
              <a:t>C supports functions that enables easy maintainability of code, by breaking large file into smaller modules</a:t>
            </a:r>
          </a:p>
          <a:p>
            <a:r>
              <a:rPr lang="en-US" altLang="en-US" sz="4400" dirty="0"/>
              <a:t>Comments in C provides easy readability</a:t>
            </a:r>
          </a:p>
          <a:p>
            <a:r>
              <a:rPr lang="en-US" altLang="en-US" sz="4400" dirty="0"/>
              <a:t>C is a powerful language</a:t>
            </a:r>
          </a:p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4C2641-EEE0-4CF8-9E48-64814735F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                      Overview of C </a:t>
            </a:r>
          </a:p>
        </p:txBody>
      </p:sp>
    </p:spTree>
    <p:extLst>
      <p:ext uri="{BB962C8B-B14F-4D97-AF65-F5344CB8AC3E}">
        <p14:creationId xmlns:p14="http://schemas.microsoft.com/office/powerpoint/2010/main" val="182218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CFD4-F694-4F03-B34C-B978A1BE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r>
              <a:rPr lang="en-US" altLang="en-US" dirty="0"/>
              <a:t>Numeric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237B-A87D-4339-8DA5-0A041F1F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79" y="1442853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pow(</a:t>
            </a:r>
            <a:r>
              <a:rPr lang="en-US" altLang="en-US" sz="4000" dirty="0" err="1"/>
              <a:t>n,x</a:t>
            </a:r>
            <a:r>
              <a:rPr lang="en-US" altLang="en-US" sz="4000" dirty="0"/>
              <a:t>) – evaluates </a:t>
            </a:r>
            <a:r>
              <a:rPr lang="en-US" altLang="en-US" sz="4000" dirty="0" err="1"/>
              <a:t>n^x</a:t>
            </a:r>
            <a:endParaRPr lang="en-US" altLang="en-US" sz="4000" dirty="0"/>
          </a:p>
          <a:p>
            <a:r>
              <a:rPr lang="en-US" altLang="en-US" sz="4000" dirty="0"/>
              <a:t>ceil(1.3) – Returns 2</a:t>
            </a:r>
          </a:p>
          <a:p>
            <a:r>
              <a:rPr lang="en-US" altLang="en-US" sz="4000" dirty="0"/>
              <a:t>floor(1.3) – Returns 1</a:t>
            </a:r>
          </a:p>
          <a:p>
            <a:r>
              <a:rPr lang="en-US" altLang="en-US" sz="4000" dirty="0"/>
              <a:t>abs(num) – Returns absolute value</a:t>
            </a:r>
          </a:p>
          <a:p>
            <a:r>
              <a:rPr lang="en-US" altLang="en-US" sz="4000" dirty="0"/>
              <a:t>log(x)  - Logarithmic value</a:t>
            </a:r>
          </a:p>
          <a:p>
            <a:r>
              <a:rPr lang="en-US" altLang="en-US" sz="4000" dirty="0"/>
              <a:t>sin(x)</a:t>
            </a:r>
          </a:p>
          <a:p>
            <a:r>
              <a:rPr lang="en-US" altLang="en-US" sz="4000" dirty="0"/>
              <a:t>cos(x)</a:t>
            </a:r>
          </a:p>
          <a:p>
            <a:r>
              <a:rPr lang="en-US" altLang="en-US" sz="4000" dirty="0"/>
              <a:t>tan(x)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5159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08CD-4EE3-4F31-AC58-CFE2CBEF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US" altLang="en-US" dirty="0"/>
              <a:t>Procedures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DD87-6590-4945-BB6B-04C19582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Procedure is a function whose return type is void</a:t>
            </a:r>
          </a:p>
          <a:p>
            <a:endParaRPr lang="en-US" altLang="en-US" sz="4000" dirty="0"/>
          </a:p>
          <a:p>
            <a:r>
              <a:rPr lang="en-US" altLang="en-US" sz="4000" dirty="0"/>
              <a:t>Functions will have return types int, char, double, float or even structs and arrays</a:t>
            </a:r>
          </a:p>
          <a:p>
            <a:endParaRPr lang="en-US" altLang="en-US" sz="4000" dirty="0"/>
          </a:p>
          <a:p>
            <a:r>
              <a:rPr lang="en-US" altLang="en-US" sz="4000" dirty="0"/>
              <a:t>Return type is the data type of the value that is returned to the calling point after the called function execution completes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87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16C3-FB97-4069-A918-AE79599B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6"/>
          </a:xfrm>
        </p:spPr>
        <p:txBody>
          <a:bodyPr/>
          <a:lstStyle/>
          <a:p>
            <a:r>
              <a:rPr lang="en-IN" dirty="0"/>
              <a:t>            </a:t>
            </a:r>
            <a:r>
              <a:rPr lang="en-US" altLang="en-US" dirty="0"/>
              <a:t>Functions and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8B75-2A19-481E-B7AE-808D9CE4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72" y="1040680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Syntax of function</a:t>
            </a:r>
          </a:p>
          <a:p>
            <a:pPr>
              <a:buNone/>
            </a:pPr>
            <a:r>
              <a:rPr lang="en-US" altLang="en-US" sz="4000" dirty="0"/>
              <a:t>Declaration section</a:t>
            </a:r>
          </a:p>
          <a:p>
            <a:pPr>
              <a:buNone/>
            </a:pPr>
            <a:r>
              <a:rPr lang="en-US" altLang="en-US" sz="4000" i="1" dirty="0"/>
              <a:t>&lt;&lt;</a:t>
            </a:r>
            <a:r>
              <a:rPr lang="en-US" altLang="en-US" sz="4000" i="1" dirty="0" err="1"/>
              <a:t>Returntype</a:t>
            </a:r>
            <a:r>
              <a:rPr lang="en-US" altLang="en-US" sz="4000" i="1" dirty="0"/>
              <a:t>&gt;&gt; </a:t>
            </a:r>
            <a:r>
              <a:rPr lang="en-US" altLang="en-US" sz="4000" i="1" dirty="0" err="1"/>
              <a:t>funname</a:t>
            </a:r>
            <a:r>
              <a:rPr lang="en-US" altLang="en-US" sz="4000" i="1" dirty="0"/>
              <a:t>(parameter list);</a:t>
            </a:r>
          </a:p>
          <a:p>
            <a:pPr>
              <a:buNone/>
            </a:pPr>
            <a:r>
              <a:rPr lang="en-US" altLang="en-US" sz="4000" dirty="0"/>
              <a:t>Definition section</a:t>
            </a:r>
          </a:p>
          <a:p>
            <a:pPr>
              <a:buNone/>
            </a:pPr>
            <a:r>
              <a:rPr lang="en-US" altLang="en-US" sz="4000" i="1" dirty="0"/>
              <a:t>&lt;&lt;</a:t>
            </a:r>
            <a:r>
              <a:rPr lang="en-US" altLang="en-US" sz="4000" i="1" dirty="0" err="1"/>
              <a:t>Returntype</a:t>
            </a:r>
            <a:r>
              <a:rPr lang="en-US" altLang="en-US" sz="4000" i="1" dirty="0"/>
              <a:t>&gt;&gt; </a:t>
            </a:r>
            <a:r>
              <a:rPr lang="en-US" altLang="en-US" sz="4000" i="1" dirty="0" err="1"/>
              <a:t>funname</a:t>
            </a:r>
            <a:r>
              <a:rPr lang="en-US" altLang="en-US" sz="4000" i="1" dirty="0"/>
              <a:t>(parameter list)</a:t>
            </a:r>
          </a:p>
          <a:p>
            <a:pPr>
              <a:buNone/>
            </a:pPr>
            <a:r>
              <a:rPr lang="en-US" altLang="en-US" sz="4000" i="1" dirty="0"/>
              <a:t>{</a:t>
            </a:r>
          </a:p>
          <a:p>
            <a:pPr>
              <a:buNone/>
            </a:pPr>
            <a:r>
              <a:rPr lang="en-US" altLang="en-US" sz="4000" i="1" dirty="0"/>
              <a:t>	body of the function</a:t>
            </a:r>
          </a:p>
          <a:p>
            <a:pPr>
              <a:buNone/>
            </a:pPr>
            <a:r>
              <a:rPr lang="en-US" altLang="en-US" sz="4000" i="1" dirty="0"/>
              <a:t>}</a:t>
            </a:r>
          </a:p>
          <a:p>
            <a:pPr>
              <a:buNone/>
            </a:pPr>
            <a:r>
              <a:rPr lang="en-US" altLang="en-US" sz="4000" dirty="0"/>
              <a:t>Function Call</a:t>
            </a:r>
          </a:p>
          <a:p>
            <a:pPr>
              <a:buNone/>
            </a:pPr>
            <a:r>
              <a:rPr lang="en-US" altLang="en-US" sz="4000" i="1" dirty="0" err="1"/>
              <a:t>Funname</a:t>
            </a:r>
            <a:r>
              <a:rPr lang="en-US" altLang="en-US" sz="4000" i="1" dirty="0"/>
              <a:t>(parameter);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9609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327F-717A-44E8-9150-60DB5F3E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US" altLang="en-US" dirty="0"/>
              <a:t>Example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2DDC-809C-4131-86C0-1FD14BF8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4000" dirty="0"/>
              <a:t>#include&lt;</a:t>
            </a:r>
            <a:r>
              <a:rPr lang="en-US" altLang="en-US" sz="4000" dirty="0" err="1"/>
              <a:t>stdio.h</a:t>
            </a:r>
            <a:r>
              <a:rPr lang="en-US" altLang="en-US" sz="4000" dirty="0"/>
              <a:t>&gt;</a:t>
            </a:r>
          </a:p>
          <a:p>
            <a:pPr>
              <a:buFontTx/>
              <a:buNone/>
            </a:pPr>
            <a:r>
              <a:rPr lang="en-US" altLang="en-US" sz="4000" dirty="0"/>
              <a:t>void fun(int a);		//declaration</a:t>
            </a:r>
          </a:p>
          <a:p>
            <a:pPr>
              <a:buFontTx/>
              <a:buNone/>
            </a:pPr>
            <a:r>
              <a:rPr lang="en-US" altLang="en-US" sz="4000" dirty="0"/>
              <a:t>int main()</a:t>
            </a:r>
          </a:p>
          <a:p>
            <a:pPr>
              <a:buFontTx/>
              <a:buNone/>
            </a:pPr>
            <a:r>
              <a:rPr lang="en-US" altLang="en-US" sz="4000" dirty="0"/>
              <a:t>{</a:t>
            </a:r>
          </a:p>
          <a:p>
            <a:pPr>
              <a:buFontTx/>
              <a:buNone/>
            </a:pPr>
            <a:r>
              <a:rPr lang="en-US" altLang="en-US" sz="4000" dirty="0"/>
              <a:t>	fun(10);			//Call</a:t>
            </a:r>
          </a:p>
          <a:p>
            <a:pPr>
              <a:buFontTx/>
              <a:buNone/>
            </a:pPr>
            <a:r>
              <a:rPr lang="en-US" altLang="en-US" sz="4000" dirty="0"/>
              <a:t>}	</a:t>
            </a:r>
          </a:p>
          <a:p>
            <a:pPr>
              <a:buFontTx/>
              <a:buNone/>
            </a:pPr>
            <a:r>
              <a:rPr lang="en-US" altLang="en-US" sz="4000" dirty="0"/>
              <a:t>void fun(int x)		//definition</a:t>
            </a:r>
          </a:p>
          <a:p>
            <a:pPr>
              <a:buFontTx/>
              <a:buNone/>
            </a:pPr>
            <a:r>
              <a:rPr lang="en-US" altLang="en-US" sz="4000" dirty="0"/>
              <a:t>{</a:t>
            </a:r>
          </a:p>
          <a:p>
            <a:pPr>
              <a:buFontTx/>
              <a:buNone/>
            </a:pPr>
            <a:r>
              <a:rPr lang="en-US" altLang="en-US" sz="4000" dirty="0"/>
              <a:t>	</a:t>
            </a:r>
            <a:r>
              <a:rPr lang="en-US" altLang="en-US" sz="4000" dirty="0" err="1"/>
              <a:t>printf</a:t>
            </a:r>
            <a:r>
              <a:rPr lang="en-US" altLang="en-US" sz="4000" dirty="0"/>
              <a:t>(“%</a:t>
            </a:r>
            <a:r>
              <a:rPr lang="en-US" altLang="en-US" sz="4000" dirty="0" err="1"/>
              <a:t>d”,x</a:t>
            </a:r>
            <a:r>
              <a:rPr lang="en-US" altLang="en-US" sz="4000" dirty="0"/>
              <a:t>);		</a:t>
            </a:r>
          </a:p>
          <a:p>
            <a:pPr>
              <a:buFontTx/>
              <a:buNone/>
            </a:pPr>
            <a:r>
              <a:rPr lang="en-US" altLang="en-US" sz="4000" dirty="0"/>
              <a:t>}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544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CB85-32C3-41E2-8430-A7E50CD9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</a:t>
            </a:r>
            <a:r>
              <a:rPr lang="en-US" altLang="en-US" dirty="0"/>
              <a:t>Actual and Formal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48A9-2BC4-4763-B00D-59039A96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/>
              <a:t>Actual parameters are those that are used during a function call</a:t>
            </a:r>
          </a:p>
          <a:p>
            <a:pPr lvl="1">
              <a:buFontTx/>
              <a:buNone/>
            </a:pPr>
            <a:endParaRPr lang="en-US" altLang="en-US" sz="4000" dirty="0"/>
          </a:p>
          <a:p>
            <a:r>
              <a:rPr lang="en-US" altLang="en-US" sz="4000" dirty="0"/>
              <a:t>Formal parameters are those that are used in function definition and function declaration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764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5523-847E-4DE5-9137-4489DA7F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</a:t>
            </a:r>
            <a:r>
              <a:rPr lang="en-US" altLang="en-US" dirty="0"/>
              <a:t>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4124-BA0E-4E65-9C54-86EBF553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Arrays fall under aggregate data type</a:t>
            </a:r>
          </a:p>
          <a:p>
            <a:r>
              <a:rPr lang="en-US" altLang="en-US" sz="4000" dirty="0"/>
              <a:t>Aggregate – More than 1</a:t>
            </a:r>
          </a:p>
          <a:p>
            <a:r>
              <a:rPr lang="en-US" altLang="en-US" sz="4000" dirty="0"/>
              <a:t>Arrays are collection of data that belong to same data type</a:t>
            </a:r>
          </a:p>
          <a:p>
            <a:r>
              <a:rPr lang="en-US" altLang="en-US" sz="4000" dirty="0"/>
              <a:t>Arrays are collection of homogeneous data</a:t>
            </a:r>
          </a:p>
          <a:p>
            <a:r>
              <a:rPr lang="en-US" altLang="en-US" sz="4000" dirty="0"/>
              <a:t>Array elements can be accessed by its position in the array called as index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53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42B3-5F63-443F-A8CE-2A5ECA18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</a:t>
            </a:r>
            <a:r>
              <a:rPr lang="en-US" altLang="en-US" dirty="0"/>
              <a:t>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D4F6-C7D3-4777-89FE-4B051389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1360966"/>
            <a:ext cx="11183679" cy="5337545"/>
          </a:xfrm>
        </p:spPr>
        <p:txBody>
          <a:bodyPr>
            <a:normAutofit/>
          </a:bodyPr>
          <a:lstStyle/>
          <a:p>
            <a:r>
              <a:rPr lang="en-US" altLang="en-US" dirty="0"/>
              <a:t>Array index starts with zero</a:t>
            </a:r>
          </a:p>
          <a:p>
            <a:r>
              <a:rPr lang="en-US" altLang="en-US" sz="3200" dirty="0"/>
              <a:t>The last index in an array is num – 1 where num is the no of elements in a array</a:t>
            </a:r>
          </a:p>
          <a:p>
            <a:r>
              <a:rPr lang="en-US" altLang="en-US" sz="3200" dirty="0"/>
              <a:t>int a[5] is an array that stores 5 integers</a:t>
            </a:r>
          </a:p>
          <a:p>
            <a:r>
              <a:rPr lang="en-US" altLang="en-US" sz="3200" dirty="0"/>
              <a:t>a[0] is the first element where as a[4] is the fifth element</a:t>
            </a:r>
          </a:p>
          <a:p>
            <a:r>
              <a:rPr lang="en-US" altLang="en-US" sz="3200" dirty="0"/>
              <a:t>We can also have arrays with more than one dimension</a:t>
            </a:r>
          </a:p>
          <a:p>
            <a:r>
              <a:rPr lang="en-US" altLang="en-US" sz="3200" dirty="0"/>
              <a:t>float a[5][5] is a two dimensional array. It can store 5x5 = 25 floating point numbers</a:t>
            </a:r>
          </a:p>
          <a:p>
            <a:r>
              <a:rPr lang="en-US" altLang="en-US" sz="3200" dirty="0"/>
              <a:t>The bounds are a[0][0] to a[4][4]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1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78DF-A54C-413A-BA4F-92D8D4ED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</a:t>
            </a:r>
            <a:r>
              <a:rPr lang="en-US" altLang="en-US" dirty="0"/>
              <a:t>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F54A-1EF8-4484-A4FA-32714FC36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1825624"/>
            <a:ext cx="11162414" cy="50323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900" dirty="0"/>
              <a:t>Structures are user defined data types</a:t>
            </a:r>
          </a:p>
          <a:p>
            <a:r>
              <a:rPr lang="en-US" altLang="en-US" sz="3900" dirty="0"/>
              <a:t>It is a collection of heterogeneous data</a:t>
            </a:r>
          </a:p>
          <a:p>
            <a:r>
              <a:rPr lang="en-US" altLang="en-US" sz="3900" dirty="0"/>
              <a:t>It can have integer, float, double or character data in it</a:t>
            </a:r>
          </a:p>
          <a:p>
            <a:r>
              <a:rPr lang="en-US" altLang="en-US" sz="3900" dirty="0"/>
              <a:t>We can also have array of structures</a:t>
            </a:r>
          </a:p>
          <a:p>
            <a:pPr>
              <a:buNone/>
            </a:pPr>
            <a:r>
              <a:rPr lang="en-US" altLang="en-US" sz="3900" dirty="0"/>
              <a:t>struct &lt;&lt;</a:t>
            </a:r>
            <a:r>
              <a:rPr lang="en-US" altLang="en-US" sz="3900" dirty="0" err="1"/>
              <a:t>structname</a:t>
            </a:r>
            <a:r>
              <a:rPr lang="en-US" altLang="en-US" sz="3900" dirty="0"/>
              <a:t>&gt;&gt;</a:t>
            </a:r>
          </a:p>
          <a:p>
            <a:pPr>
              <a:buNone/>
            </a:pPr>
            <a:r>
              <a:rPr lang="en-US" altLang="en-US" sz="3900" dirty="0"/>
              <a:t>{</a:t>
            </a:r>
          </a:p>
          <a:p>
            <a:pPr>
              <a:buNone/>
            </a:pPr>
            <a:r>
              <a:rPr lang="en-US" altLang="en-US" sz="3900" dirty="0"/>
              <a:t>	members;</a:t>
            </a:r>
          </a:p>
          <a:p>
            <a:pPr>
              <a:buNone/>
            </a:pPr>
            <a:r>
              <a:rPr lang="en-US" altLang="en-US" sz="3900" dirty="0"/>
              <a:t>}element;</a:t>
            </a:r>
          </a:p>
          <a:p>
            <a:pPr>
              <a:buNone/>
            </a:pPr>
            <a:r>
              <a:rPr lang="en-US" altLang="en-US" sz="3900" dirty="0"/>
              <a:t>We can access </a:t>
            </a:r>
            <a:r>
              <a:rPr lang="en-US" altLang="en-US" sz="3900" dirty="0" err="1"/>
              <a:t>element.members</a:t>
            </a:r>
            <a:r>
              <a:rPr lang="en-US" altLang="en-US" sz="39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275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8676-F45D-4889-8F7D-83D95A82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</a:t>
            </a:r>
            <a:r>
              <a:rPr lang="en-US" altLang="en-US" dirty="0"/>
              <a:t>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5B7A-9E46-4CB0-B42E-6BCD9743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64117"/>
            <a:ext cx="12014791" cy="5028757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4000" dirty="0"/>
              <a:t>struct Person</a:t>
            </a:r>
          </a:p>
          <a:p>
            <a:pPr>
              <a:buFontTx/>
              <a:buNone/>
            </a:pPr>
            <a:r>
              <a:rPr lang="en-US" altLang="en-US" sz="4000" dirty="0"/>
              <a:t>{</a:t>
            </a:r>
          </a:p>
          <a:p>
            <a:pPr>
              <a:buFontTx/>
              <a:buNone/>
            </a:pPr>
            <a:r>
              <a:rPr lang="en-US" altLang="en-US" sz="4000" dirty="0"/>
              <a:t>int id;</a:t>
            </a:r>
          </a:p>
          <a:p>
            <a:pPr>
              <a:buFontTx/>
              <a:buNone/>
            </a:pPr>
            <a:r>
              <a:rPr lang="en-US" altLang="en-US" sz="4000" dirty="0"/>
              <a:t>char name[5];</a:t>
            </a:r>
          </a:p>
          <a:p>
            <a:pPr>
              <a:buFontTx/>
              <a:buNone/>
            </a:pPr>
            <a:r>
              <a:rPr lang="en-US" altLang="en-US" sz="4000" dirty="0"/>
              <a:t>}P1;</a:t>
            </a:r>
          </a:p>
          <a:p>
            <a:pPr>
              <a:buFontTx/>
              <a:buNone/>
            </a:pPr>
            <a:r>
              <a:rPr lang="en-US" altLang="en-US" sz="4000" dirty="0"/>
              <a:t>P1.id = 1;</a:t>
            </a:r>
          </a:p>
          <a:p>
            <a:pPr>
              <a:buFontTx/>
              <a:buNone/>
            </a:pPr>
            <a:r>
              <a:rPr lang="en-US" altLang="en-US" sz="4000" dirty="0"/>
              <a:t>P1.name = “</a:t>
            </a:r>
            <a:r>
              <a:rPr lang="en-US" altLang="en-US" sz="4000" dirty="0" err="1"/>
              <a:t>vasu</a:t>
            </a:r>
            <a:r>
              <a:rPr lang="en-US" altLang="en-US" sz="4000" dirty="0"/>
              <a:t>”;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48411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652E-E305-4304-95F2-9350AA0C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</a:t>
            </a:r>
            <a:r>
              <a:rPr lang="en-US" altLang="en-US" dirty="0"/>
              <a:t>Type def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2C91-1CB3-4033-B00B-1441086EA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typedef operator is used for creating alias of a data type</a:t>
            </a:r>
          </a:p>
          <a:p>
            <a:r>
              <a:rPr lang="en-US" altLang="en-US" sz="3600" dirty="0"/>
              <a:t>For example I have this statement</a:t>
            </a:r>
          </a:p>
          <a:p>
            <a:pPr lvl="1">
              <a:buFontTx/>
              <a:buNone/>
            </a:pPr>
            <a:r>
              <a:rPr lang="en-US" altLang="en-US" sz="3600" dirty="0"/>
              <a:t>typedef int integer;</a:t>
            </a:r>
          </a:p>
          <a:p>
            <a:pPr lvl="1">
              <a:buFontTx/>
              <a:buNone/>
            </a:pPr>
            <a:r>
              <a:rPr lang="en-US" altLang="en-US" sz="3600" dirty="0"/>
              <a:t>Now I can use integer in place of int</a:t>
            </a:r>
          </a:p>
          <a:p>
            <a:pPr lvl="1">
              <a:buFontTx/>
              <a:buNone/>
            </a:pPr>
            <a:r>
              <a:rPr lang="en-US" altLang="en-US" sz="3600" dirty="0" err="1"/>
              <a:t>i.e</a:t>
            </a:r>
            <a:r>
              <a:rPr lang="en-US" altLang="en-US" sz="3600" dirty="0"/>
              <a:t> instead of declaring int a;, I can use </a:t>
            </a:r>
          </a:p>
          <a:p>
            <a:pPr lvl="1">
              <a:buFontTx/>
              <a:buNone/>
            </a:pPr>
            <a:r>
              <a:rPr lang="en-US" altLang="en-US" sz="3600" dirty="0"/>
              <a:t>integer a;</a:t>
            </a:r>
          </a:p>
          <a:p>
            <a:pPr lvl="1">
              <a:buFontTx/>
              <a:buNone/>
            </a:pPr>
            <a:r>
              <a:rPr lang="en-US" altLang="en-US" sz="3600" dirty="0"/>
              <a:t>This is applied for structures too.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00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9498-6550-4437-AC9E-297B9A37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</a:t>
            </a:r>
            <a:r>
              <a:rPr lang="en-US" altLang="en-US" dirty="0"/>
              <a:t>Program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7B9F-CA4D-41E8-9865-91E6C029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600" dirty="0"/>
              <a:t>A sample C Program</a:t>
            </a:r>
          </a:p>
          <a:p>
            <a:pPr>
              <a:buFontTx/>
              <a:buNone/>
            </a:pPr>
            <a:endParaRPr lang="en-US" altLang="en-US" sz="3600" dirty="0"/>
          </a:p>
          <a:p>
            <a:pPr>
              <a:buFontTx/>
              <a:buNone/>
            </a:pPr>
            <a:r>
              <a:rPr lang="en-US" altLang="en-US" sz="3600" dirty="0"/>
              <a:t>#include&lt;</a:t>
            </a:r>
            <a:r>
              <a:rPr lang="en-US" altLang="en-US" sz="3600" dirty="0" err="1"/>
              <a:t>stdio.h</a:t>
            </a:r>
            <a:r>
              <a:rPr lang="en-US" altLang="en-US" sz="3600" dirty="0"/>
              <a:t>&gt;</a:t>
            </a:r>
          </a:p>
          <a:p>
            <a:pPr>
              <a:buFontTx/>
              <a:buNone/>
            </a:pPr>
            <a:r>
              <a:rPr lang="en-US" altLang="en-US" sz="3600" dirty="0"/>
              <a:t>int main()</a:t>
            </a:r>
          </a:p>
          <a:p>
            <a:pPr>
              <a:buFontTx/>
              <a:buNone/>
            </a:pPr>
            <a:r>
              <a:rPr lang="en-US" altLang="en-US" sz="3600" dirty="0"/>
              <a:t>{</a:t>
            </a:r>
          </a:p>
          <a:p>
            <a:pPr>
              <a:buFontTx/>
              <a:buNone/>
            </a:pPr>
            <a:r>
              <a:rPr lang="en-US" altLang="en-US" sz="3600" dirty="0"/>
              <a:t>	--other statements</a:t>
            </a:r>
          </a:p>
          <a:p>
            <a:pPr>
              <a:buFontTx/>
              <a:buNone/>
            </a:pPr>
            <a:r>
              <a:rPr lang="en-US" altLang="en-US" sz="3600" dirty="0"/>
              <a:t>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5530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CF03-D8DB-4B63-B99D-21A2D688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US" altLang="en-US" dirty="0"/>
              <a:t>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1947-3A69-4189-9593-3387A419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4000" dirty="0"/>
              <a:t>Pointer is a special variable that stores address of another variable</a:t>
            </a:r>
          </a:p>
          <a:p>
            <a:r>
              <a:rPr lang="en-US" altLang="en-US" sz="4000" dirty="0"/>
              <a:t>Addresses are integers. Hence pointer stores integer data</a:t>
            </a:r>
          </a:p>
          <a:p>
            <a:r>
              <a:rPr lang="en-US" altLang="en-US" sz="4000" dirty="0"/>
              <a:t>Size of pointer = size of int</a:t>
            </a:r>
          </a:p>
          <a:p>
            <a:r>
              <a:rPr lang="en-US" altLang="en-US" sz="4000" dirty="0"/>
              <a:t>Pointer that stores address of integer variable is called as integer pointer and is declared as int *</a:t>
            </a:r>
            <a:r>
              <a:rPr lang="en-US" altLang="en-US" sz="4000" dirty="0" err="1"/>
              <a:t>ip</a:t>
            </a:r>
            <a:r>
              <a:rPr lang="en-US" altLang="en-US" sz="40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208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22A0-C9BF-4AEC-883D-D66E3595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</a:t>
            </a:r>
            <a:r>
              <a:rPr lang="en-US" altLang="en-US" dirty="0"/>
              <a:t>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5C7C-783B-443C-8CE4-6FD52213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1825624"/>
            <a:ext cx="11119884" cy="5032375"/>
          </a:xfrm>
        </p:spPr>
        <p:txBody>
          <a:bodyPr>
            <a:normAutofit lnSpcReduction="10000"/>
          </a:bodyPr>
          <a:lstStyle/>
          <a:p>
            <a:r>
              <a:rPr lang="en-US" altLang="en-US" sz="4000" dirty="0"/>
              <a:t>Pointers that store address of a double, char and float are called as double pointer, character pointer and float pointer respectively.</a:t>
            </a:r>
          </a:p>
          <a:p>
            <a:r>
              <a:rPr lang="en-US" altLang="en-US" sz="4000" dirty="0"/>
              <a:t>char *cp</a:t>
            </a:r>
          </a:p>
          <a:p>
            <a:r>
              <a:rPr lang="en-US" altLang="en-US" sz="4000" dirty="0"/>
              <a:t>float *</a:t>
            </a:r>
            <a:r>
              <a:rPr lang="en-US" altLang="en-US" sz="4000" dirty="0" err="1"/>
              <a:t>fp</a:t>
            </a:r>
            <a:endParaRPr lang="en-US" altLang="en-US" sz="4000" dirty="0"/>
          </a:p>
          <a:p>
            <a:r>
              <a:rPr lang="en-US" altLang="en-US" sz="4000" dirty="0"/>
              <a:t>double *</a:t>
            </a:r>
            <a:r>
              <a:rPr lang="en-US" altLang="en-US" sz="4000" dirty="0" err="1"/>
              <a:t>dp</a:t>
            </a:r>
            <a:r>
              <a:rPr lang="en-US" altLang="en-US" sz="4000" dirty="0"/>
              <a:t>;</a:t>
            </a:r>
          </a:p>
          <a:p>
            <a:r>
              <a:rPr lang="en-US" altLang="en-US" sz="4000" dirty="0"/>
              <a:t>Assigning value to a pointer</a:t>
            </a:r>
          </a:p>
          <a:p>
            <a:pPr lvl="1">
              <a:buNone/>
            </a:pPr>
            <a:r>
              <a:rPr lang="en-US" altLang="en-US" sz="4000" dirty="0"/>
              <a:t>int *</a:t>
            </a:r>
            <a:r>
              <a:rPr lang="en-US" altLang="en-US" sz="4000" dirty="0" err="1"/>
              <a:t>ip</a:t>
            </a:r>
            <a:r>
              <a:rPr lang="en-US" altLang="en-US" sz="4000" dirty="0"/>
              <a:t> = &amp;a; //a is an int already declared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31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2845-AE5D-4085-A69B-56465656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                 </a:t>
            </a:r>
            <a:r>
              <a:rPr lang="en-US" alt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D89E-1875-495B-8C8E-189592E3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6"/>
            <a:ext cx="10515600" cy="5624623"/>
          </a:xfrm>
        </p:spPr>
        <p:txBody>
          <a:bodyPr/>
          <a:lstStyle/>
          <a:p>
            <a:pPr>
              <a:buNone/>
            </a:pPr>
            <a:r>
              <a:rPr lang="en-US" altLang="en-US" sz="4000" dirty="0"/>
              <a:t>int a;</a:t>
            </a:r>
          </a:p>
          <a:p>
            <a:pPr>
              <a:buNone/>
            </a:pPr>
            <a:r>
              <a:rPr lang="en-US" altLang="en-US" sz="4000" dirty="0"/>
              <a:t>a=10;	//a stores 10</a:t>
            </a:r>
          </a:p>
          <a:p>
            <a:pPr>
              <a:buNone/>
            </a:pPr>
            <a:r>
              <a:rPr lang="en-US" altLang="en-US" sz="4000" dirty="0"/>
              <a:t>int *</a:t>
            </a:r>
            <a:r>
              <a:rPr lang="en-US" altLang="en-US" sz="4000" dirty="0" err="1"/>
              <a:t>ip</a:t>
            </a:r>
            <a:r>
              <a:rPr lang="en-US" altLang="en-US" sz="4000" dirty="0"/>
              <a:t>;</a:t>
            </a:r>
          </a:p>
          <a:p>
            <a:pPr>
              <a:buNone/>
            </a:pPr>
            <a:r>
              <a:rPr lang="en-US" altLang="en-US" sz="4000" dirty="0" err="1"/>
              <a:t>ip</a:t>
            </a:r>
            <a:r>
              <a:rPr lang="en-US" altLang="en-US" sz="4000" dirty="0"/>
              <a:t> = &amp;a;	//</a:t>
            </a:r>
            <a:r>
              <a:rPr lang="en-US" altLang="en-US" sz="4000" dirty="0" err="1"/>
              <a:t>ip</a:t>
            </a:r>
            <a:r>
              <a:rPr lang="en-US" altLang="en-US" sz="4000" dirty="0"/>
              <a:t> stores address of a (say 1000)</a:t>
            </a:r>
          </a:p>
          <a:p>
            <a:pPr>
              <a:buNone/>
            </a:pPr>
            <a:endParaRPr lang="en-US" altLang="en-US" sz="4000" dirty="0"/>
          </a:p>
          <a:p>
            <a:pPr>
              <a:buNone/>
            </a:pPr>
            <a:r>
              <a:rPr lang="en-US" altLang="en-US" sz="4000" dirty="0" err="1"/>
              <a:t>ip</a:t>
            </a:r>
            <a:r>
              <a:rPr lang="en-US" altLang="en-US" sz="4000" dirty="0"/>
              <a:t>		:	fetches 1000</a:t>
            </a:r>
          </a:p>
          <a:p>
            <a:pPr>
              <a:buNone/>
            </a:pPr>
            <a:r>
              <a:rPr lang="en-US" altLang="en-US" sz="4000" dirty="0"/>
              <a:t>*</a:t>
            </a:r>
            <a:r>
              <a:rPr lang="en-US" altLang="en-US" sz="4000" dirty="0" err="1"/>
              <a:t>ip</a:t>
            </a:r>
            <a:r>
              <a:rPr lang="en-US" altLang="en-US" sz="4000" dirty="0"/>
              <a:t> 	: 	fetches 10</a:t>
            </a:r>
          </a:p>
          <a:p>
            <a:pPr>
              <a:buNone/>
            </a:pPr>
            <a:r>
              <a:rPr lang="en-US" altLang="en-US" sz="4000" dirty="0"/>
              <a:t>* Is called as dereferencing operator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592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1325-3D8F-493E-99DF-D3C3A4F6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US" altLang="en-US" dirty="0"/>
              <a:t>Call by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A652-4A17-4284-AF4E-3BA91277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545450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Calling a function with parameters passed  as values</a:t>
            </a:r>
          </a:p>
          <a:p>
            <a:pPr>
              <a:buNone/>
            </a:pPr>
            <a:endParaRPr lang="en-US" altLang="en-US" sz="3200" dirty="0"/>
          </a:p>
          <a:p>
            <a:pPr>
              <a:buNone/>
            </a:pPr>
            <a:r>
              <a:rPr lang="en-US" altLang="en-US" sz="3200" dirty="0"/>
              <a:t>int a=10;			void fun(int a)</a:t>
            </a:r>
          </a:p>
          <a:p>
            <a:pPr>
              <a:buNone/>
            </a:pPr>
            <a:r>
              <a:rPr lang="en-US" altLang="en-US" sz="3200" dirty="0"/>
              <a:t>fun(a);			{</a:t>
            </a:r>
          </a:p>
          <a:p>
            <a:pPr>
              <a:buNone/>
            </a:pPr>
            <a:r>
              <a:rPr lang="en-US" altLang="en-US" sz="3200" dirty="0"/>
              <a:t>						</a:t>
            </a:r>
            <a:r>
              <a:rPr lang="en-US" altLang="en-US" sz="3200" dirty="0" err="1"/>
              <a:t>defn</a:t>
            </a:r>
            <a:r>
              <a:rPr lang="en-US" altLang="en-US" sz="3200" dirty="0"/>
              <a:t>;</a:t>
            </a:r>
          </a:p>
          <a:p>
            <a:pPr>
              <a:buNone/>
            </a:pPr>
            <a:r>
              <a:rPr lang="en-US" altLang="en-US" sz="3200" dirty="0"/>
              <a:t>					}</a:t>
            </a:r>
          </a:p>
          <a:p>
            <a:pPr>
              <a:buNone/>
            </a:pPr>
            <a:r>
              <a:rPr lang="en-US" altLang="en-US" sz="3200" dirty="0"/>
              <a:t>Here fun(a) is a call by value.</a:t>
            </a:r>
          </a:p>
          <a:p>
            <a:pPr>
              <a:buNone/>
            </a:pPr>
            <a:r>
              <a:rPr lang="en-US" altLang="en-US" sz="3200" dirty="0"/>
              <a:t>Any modification done with in the function is local to it and will not be effected outside the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467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E086-0020-4B5D-BEF8-43229E78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</a:t>
            </a:r>
            <a:r>
              <a:rPr lang="en-US" altLang="en-US" dirty="0"/>
              <a:t>Call by 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366B-DF23-4EED-8F84-20CDAE04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Calling a function by passing pointers as parameters (address of variables is passed instead of variables)</a:t>
            </a:r>
          </a:p>
          <a:p>
            <a:pPr>
              <a:buNone/>
            </a:pPr>
            <a:endParaRPr lang="en-US" altLang="en-US" sz="3200" dirty="0"/>
          </a:p>
          <a:p>
            <a:pPr>
              <a:buNone/>
            </a:pPr>
            <a:r>
              <a:rPr lang="en-US" altLang="en-US" sz="3200" dirty="0"/>
              <a:t>int a=1;			void fun(int *x)</a:t>
            </a:r>
          </a:p>
          <a:p>
            <a:pPr>
              <a:buNone/>
            </a:pPr>
            <a:r>
              <a:rPr lang="en-US" altLang="en-US" sz="3200" dirty="0"/>
              <a:t>fun(&amp;a);			{</a:t>
            </a:r>
          </a:p>
          <a:p>
            <a:pPr>
              <a:buNone/>
            </a:pPr>
            <a:r>
              <a:rPr lang="en-US" altLang="en-US" sz="3200" dirty="0"/>
              <a:t>						</a:t>
            </a:r>
            <a:r>
              <a:rPr lang="en-US" altLang="en-US" sz="3200" dirty="0" err="1"/>
              <a:t>defn</a:t>
            </a:r>
            <a:r>
              <a:rPr lang="en-US" altLang="en-US" sz="3200" dirty="0"/>
              <a:t>;</a:t>
            </a:r>
          </a:p>
          <a:p>
            <a:pPr>
              <a:buNone/>
            </a:pPr>
            <a:r>
              <a:rPr lang="en-US" altLang="en-US" sz="3200" dirty="0"/>
              <a:t>					}</a:t>
            </a:r>
          </a:p>
          <a:p>
            <a:pPr>
              <a:buNone/>
            </a:pPr>
            <a:r>
              <a:rPr lang="en-US" altLang="en-US" sz="3200" dirty="0"/>
              <a:t>Any modification done to variable a will effect outside the function also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477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5440-B767-4334-9489-B0E91051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</a:t>
            </a:r>
            <a:r>
              <a:rPr lang="en-US" altLang="en-US" dirty="0"/>
              <a:t>Example program – Call by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A60C-66D7-44EA-86CC-7B0AD721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5454501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 dirty="0"/>
              <a:t>main()</a:t>
            </a:r>
          </a:p>
          <a:p>
            <a:pPr>
              <a:buFontTx/>
              <a:buNone/>
            </a:pPr>
            <a:r>
              <a:rPr lang="en-US" altLang="en-US" dirty="0"/>
              <a:t>{</a:t>
            </a:r>
            <a:endParaRPr lang="en-US" altLang="en-US" sz="3800" dirty="0"/>
          </a:p>
          <a:p>
            <a:pPr>
              <a:buFontTx/>
              <a:buNone/>
            </a:pPr>
            <a:r>
              <a:rPr lang="en-US" altLang="en-US" sz="3800" dirty="0"/>
              <a:t>	int a=10;</a:t>
            </a:r>
          </a:p>
          <a:p>
            <a:pPr>
              <a:buFontTx/>
              <a:buNone/>
            </a:pPr>
            <a:r>
              <a:rPr lang="en-US" altLang="en-US" sz="3800" dirty="0"/>
              <a:t>	</a:t>
            </a:r>
            <a:r>
              <a:rPr lang="en-US" altLang="en-US" sz="3800" dirty="0" err="1"/>
              <a:t>printf</a:t>
            </a:r>
            <a:r>
              <a:rPr lang="en-US" altLang="en-US" sz="3800" dirty="0"/>
              <a:t>(“%</a:t>
            </a:r>
            <a:r>
              <a:rPr lang="en-US" altLang="en-US" sz="3800" dirty="0" err="1"/>
              <a:t>d”,a</a:t>
            </a:r>
            <a:r>
              <a:rPr lang="en-US" altLang="en-US" sz="3800" dirty="0"/>
              <a:t>);		a=10</a:t>
            </a:r>
          </a:p>
          <a:p>
            <a:pPr>
              <a:buFontTx/>
              <a:buNone/>
            </a:pPr>
            <a:r>
              <a:rPr lang="en-US" altLang="en-US" sz="3800" dirty="0"/>
              <a:t>	fun(a);</a:t>
            </a:r>
          </a:p>
          <a:p>
            <a:pPr>
              <a:buFontTx/>
              <a:buNone/>
            </a:pPr>
            <a:r>
              <a:rPr lang="en-US" altLang="en-US" sz="3800" dirty="0"/>
              <a:t>	</a:t>
            </a:r>
            <a:r>
              <a:rPr lang="en-US" altLang="en-US" sz="3800" dirty="0" err="1"/>
              <a:t>printf</a:t>
            </a:r>
            <a:r>
              <a:rPr lang="en-US" altLang="en-US" sz="3800" dirty="0"/>
              <a:t>(“%</a:t>
            </a:r>
            <a:r>
              <a:rPr lang="en-US" altLang="en-US" sz="3800" dirty="0" err="1"/>
              <a:t>d”,a</a:t>
            </a:r>
            <a:r>
              <a:rPr lang="en-US" altLang="en-US" sz="3800" dirty="0"/>
              <a:t>);		a=10</a:t>
            </a:r>
          </a:p>
          <a:p>
            <a:pPr>
              <a:buFontTx/>
              <a:buNone/>
            </a:pPr>
            <a:r>
              <a:rPr lang="en-US" altLang="en-US" sz="3800" dirty="0"/>
              <a:t>}</a:t>
            </a:r>
          </a:p>
          <a:p>
            <a:pPr>
              <a:buFontTx/>
              <a:buNone/>
            </a:pPr>
            <a:r>
              <a:rPr lang="en-US" altLang="en-US" sz="3800" dirty="0"/>
              <a:t>void fun(int x)</a:t>
            </a:r>
          </a:p>
          <a:p>
            <a:pPr>
              <a:buFontTx/>
              <a:buNone/>
            </a:pPr>
            <a:r>
              <a:rPr lang="en-US" altLang="en-US" sz="3800" dirty="0"/>
              <a:t>{</a:t>
            </a:r>
          </a:p>
          <a:p>
            <a:pPr>
              <a:buFontTx/>
              <a:buNone/>
            </a:pPr>
            <a:r>
              <a:rPr lang="en-US" altLang="en-US" sz="3800" dirty="0"/>
              <a:t>	</a:t>
            </a:r>
            <a:r>
              <a:rPr lang="en-US" altLang="en-US" sz="3800" dirty="0" err="1"/>
              <a:t>printf</a:t>
            </a:r>
            <a:r>
              <a:rPr lang="en-US" altLang="en-US" sz="3800" dirty="0"/>
              <a:t>(“%</a:t>
            </a:r>
            <a:r>
              <a:rPr lang="en-US" altLang="en-US" sz="3800" dirty="0" err="1"/>
              <a:t>d”,x</a:t>
            </a:r>
            <a:r>
              <a:rPr lang="en-US" altLang="en-US" sz="3800" dirty="0"/>
              <a:t>)		x=10</a:t>
            </a:r>
          </a:p>
          <a:p>
            <a:pPr>
              <a:buFontTx/>
              <a:buNone/>
            </a:pPr>
            <a:r>
              <a:rPr lang="en-US" altLang="en-US" sz="3800" dirty="0"/>
              <a:t>	x++;</a:t>
            </a:r>
          </a:p>
          <a:p>
            <a:pPr>
              <a:buFontTx/>
              <a:buNone/>
            </a:pPr>
            <a:r>
              <a:rPr lang="en-US" altLang="en-US" sz="3800" dirty="0"/>
              <a:t>	</a:t>
            </a:r>
            <a:r>
              <a:rPr lang="en-US" altLang="en-US" sz="3800" dirty="0" err="1"/>
              <a:t>printf</a:t>
            </a:r>
            <a:r>
              <a:rPr lang="en-US" altLang="en-US" sz="3800" dirty="0"/>
              <a:t>(“%</a:t>
            </a:r>
            <a:r>
              <a:rPr lang="en-US" altLang="en-US" sz="3800" dirty="0" err="1"/>
              <a:t>d”,x</a:t>
            </a:r>
            <a:r>
              <a:rPr lang="en-US" altLang="en-US" sz="3800" dirty="0"/>
              <a:t>);		x=11</a:t>
            </a:r>
          </a:p>
          <a:p>
            <a:pPr>
              <a:buFontTx/>
              <a:buNone/>
            </a:pPr>
            <a:r>
              <a:rPr lang="en-US" altLang="en-US" sz="3800" dirty="0"/>
              <a:t>}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868153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D028-9355-47D1-AEB8-3CD52D33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                        Explanation  </a:t>
            </a:r>
            <a:endParaRPr lang="en-I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66F1EDC-98BC-49F0-91A2-C213D3D923B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237479"/>
              </p:ext>
            </p:extLst>
          </p:nvPr>
        </p:nvGraphicFramePr>
        <p:xfrm>
          <a:off x="1552354" y="1935126"/>
          <a:ext cx="8548576" cy="412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2876190" imgH="2029108" progId="Paint.Picture">
                  <p:embed/>
                </p:oleObj>
              </mc:Choice>
              <mc:Fallback>
                <p:oleObj name="Bitmap Image" r:id="rId3" imgW="2876190" imgH="2029108" progId="Paint.Picture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1951F461-3C5A-4C2F-8F5E-F5DA10376F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354" y="1935126"/>
                        <a:ext cx="8548576" cy="4125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889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45E2-3227-4DA8-B8E9-AAAB9D67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390"/>
            <a:ext cx="10515600" cy="964056"/>
          </a:xfrm>
        </p:spPr>
        <p:txBody>
          <a:bodyPr/>
          <a:lstStyle/>
          <a:p>
            <a:r>
              <a:rPr lang="en-IN" dirty="0"/>
              <a:t>        </a:t>
            </a:r>
            <a:r>
              <a:rPr lang="en-US" altLang="en-US" dirty="0"/>
              <a:t>Example Program – Call by 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043C4-8024-49AA-A260-2891BA50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" y="723014"/>
            <a:ext cx="10779642" cy="4879791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2400" dirty="0"/>
              <a:t>include&lt;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</a:t>
            </a:r>
          </a:p>
          <a:p>
            <a:pPr>
              <a:buFontTx/>
              <a:buNone/>
            </a:pPr>
            <a:r>
              <a:rPr lang="en-US" altLang="en-US" sz="2400" dirty="0"/>
              <a:t>void main()</a:t>
            </a:r>
          </a:p>
          <a:p>
            <a:pPr>
              <a:buFontTx/>
              <a:buNone/>
            </a:pPr>
            <a:r>
              <a:rPr lang="en-US" altLang="en-US" sz="2400" dirty="0"/>
              <a:t>{</a:t>
            </a:r>
          </a:p>
          <a:p>
            <a:pPr>
              <a:buFontTx/>
              <a:buNone/>
            </a:pPr>
            <a:r>
              <a:rPr lang="en-US" altLang="en-US" sz="2400" dirty="0"/>
              <a:t>	int a=10;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(“%</a:t>
            </a:r>
            <a:r>
              <a:rPr lang="en-US" altLang="en-US" sz="2400" dirty="0" err="1"/>
              <a:t>d”,a</a:t>
            </a:r>
            <a:r>
              <a:rPr lang="en-US" altLang="en-US" sz="2400" dirty="0"/>
              <a:t>);		a=10</a:t>
            </a:r>
          </a:p>
          <a:p>
            <a:pPr>
              <a:buFontTx/>
              <a:buNone/>
            </a:pPr>
            <a:r>
              <a:rPr lang="en-US" altLang="en-US" sz="2400" dirty="0"/>
              <a:t>	fun(a);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(“%</a:t>
            </a:r>
            <a:r>
              <a:rPr lang="en-US" altLang="en-US" sz="2400" dirty="0" err="1"/>
              <a:t>d”,a</a:t>
            </a:r>
            <a:r>
              <a:rPr lang="en-US" altLang="en-US" sz="2400" dirty="0"/>
              <a:t>);		a=11</a:t>
            </a:r>
          </a:p>
          <a:p>
            <a:pPr>
              <a:buFontTx/>
              <a:buNone/>
            </a:pPr>
            <a:r>
              <a:rPr lang="en-US" altLang="en-US" sz="2400" dirty="0"/>
              <a:t>}</a:t>
            </a:r>
          </a:p>
          <a:p>
            <a:pPr>
              <a:buFontTx/>
              <a:buNone/>
            </a:pPr>
            <a:r>
              <a:rPr lang="en-US" altLang="en-US" sz="2400" dirty="0"/>
              <a:t>void fun(int x)</a:t>
            </a:r>
          </a:p>
          <a:p>
            <a:pPr>
              <a:buFontTx/>
              <a:buNone/>
            </a:pPr>
            <a:r>
              <a:rPr lang="en-US" altLang="en-US" sz="2400" dirty="0"/>
              <a:t>{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(“%</a:t>
            </a:r>
            <a:r>
              <a:rPr lang="en-US" altLang="en-US" sz="2400" dirty="0" err="1"/>
              <a:t>d”,x</a:t>
            </a:r>
            <a:r>
              <a:rPr lang="en-US" altLang="en-US" sz="2400" dirty="0"/>
              <a:t>)		x=10</a:t>
            </a:r>
          </a:p>
          <a:p>
            <a:pPr>
              <a:buFontTx/>
              <a:buNone/>
            </a:pPr>
            <a:r>
              <a:rPr lang="en-US" altLang="en-US" sz="2400" dirty="0"/>
              <a:t>	x++;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(“%</a:t>
            </a:r>
            <a:r>
              <a:rPr lang="en-US" altLang="en-US" sz="2400" dirty="0" err="1"/>
              <a:t>d”,x</a:t>
            </a:r>
            <a:r>
              <a:rPr lang="en-US" altLang="en-US" sz="2400" dirty="0"/>
              <a:t>);		x=11</a:t>
            </a:r>
          </a:p>
          <a:p>
            <a:pPr>
              <a:buFontTx/>
              <a:buNone/>
            </a:pPr>
            <a:r>
              <a:rPr lang="en-US" alt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036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FC08-554B-4B47-BBF1-F6B8181E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</a:t>
            </a:r>
            <a:r>
              <a:rPr lang="en-US" altLang="en-US" dirty="0"/>
              <a:t>Explanation</a:t>
            </a:r>
            <a:endParaRPr lang="en-I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5415263-A4EB-4D77-ABDC-41C25E3263C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35389"/>
              </p:ext>
            </p:extLst>
          </p:nvPr>
        </p:nvGraphicFramePr>
        <p:xfrm>
          <a:off x="1658680" y="1690689"/>
          <a:ext cx="8697432" cy="332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3" imgW="2876400" imgH="2028960" progId="Paint.Picture">
                  <p:embed/>
                </p:oleObj>
              </mc:Choice>
              <mc:Fallback>
                <p:oleObj name="Bitmap Image" r:id="rId3" imgW="2876400" imgH="2028960" progId="Paint.Picture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14C1EC4B-9985-438D-9D0B-F55DE4A01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680" y="1690689"/>
                        <a:ext cx="8697432" cy="3325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7EEB6F4-BF00-47C7-BE92-CC5EC9373D42}"/>
              </a:ext>
            </a:extLst>
          </p:cNvPr>
          <p:cNvSpPr/>
          <p:nvPr/>
        </p:nvSpPr>
        <p:spPr>
          <a:xfrm>
            <a:off x="2154864" y="5167311"/>
            <a:ext cx="701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a and x are referring to same location. So value will be over written.</a:t>
            </a:r>
          </a:p>
        </p:txBody>
      </p:sp>
    </p:spTree>
    <p:extLst>
      <p:ext uri="{BB962C8B-B14F-4D97-AF65-F5344CB8AC3E}">
        <p14:creationId xmlns:p14="http://schemas.microsoft.com/office/powerpoint/2010/main" val="2605234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5768-AAE4-4C43-9377-A92B76A2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US" alt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DA2E-994B-4052-A12B-AF992597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Call by value =&gt; copying value of variable in another variable. So any change made in the copy will not affect the original location.</a:t>
            </a:r>
          </a:p>
          <a:p>
            <a:r>
              <a:rPr lang="en-US" altLang="en-US" sz="3600" dirty="0"/>
              <a:t>Call by reference =&gt; Creating link for the parameter to the original location. Since the address is same, changes to the parameter will refer to original location and the value will be over written.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87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7D36-EBB5-490F-9B39-51C13830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</a:t>
            </a:r>
            <a:r>
              <a:rPr lang="en-US" altLang="en-US" dirty="0"/>
              <a:t>Header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50B0-CD47-44A6-860D-99447A5D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files that are specified in the include section is called as header file</a:t>
            </a:r>
          </a:p>
          <a:p>
            <a:r>
              <a:rPr lang="en-US" altLang="en-US" sz="3600" dirty="0"/>
              <a:t>These are precompiled files that has some functions defined in them</a:t>
            </a:r>
          </a:p>
          <a:p>
            <a:r>
              <a:rPr lang="en-US" altLang="en-US" sz="3600" dirty="0"/>
              <a:t>We can call those functions in our program by supplying parameters</a:t>
            </a:r>
          </a:p>
          <a:p>
            <a:r>
              <a:rPr lang="en-US" altLang="en-US" sz="3600" dirty="0"/>
              <a:t>Header file is given an extension .h</a:t>
            </a:r>
          </a:p>
          <a:p>
            <a:r>
              <a:rPr lang="en-US" altLang="en-US" sz="3600" dirty="0"/>
              <a:t>C Source file is given an extension .c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8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98C4-4B34-4D69-9BF4-63FA6708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</a:t>
            </a:r>
            <a:r>
              <a:rPr lang="en-US" altLang="en-US" dirty="0"/>
              <a:t>Main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942B-0BC9-4C85-9934-943C8C0B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028"/>
            <a:ext cx="10515600" cy="5046847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This is the entry point of a program</a:t>
            </a:r>
          </a:p>
          <a:p>
            <a:r>
              <a:rPr lang="en-US" altLang="en-US" sz="3600" dirty="0"/>
              <a:t>When a file is executed, the start point is the main function</a:t>
            </a:r>
          </a:p>
          <a:p>
            <a:r>
              <a:rPr lang="en-US" altLang="en-US" sz="3600" dirty="0"/>
              <a:t>From main function the flow goes as per the programmers choice.</a:t>
            </a:r>
          </a:p>
          <a:p>
            <a:r>
              <a:rPr lang="en-US" altLang="en-US" sz="3600" dirty="0"/>
              <a:t>There may or may not be other functions written by user in a program</a:t>
            </a:r>
          </a:p>
          <a:p>
            <a:r>
              <a:rPr lang="en-US" altLang="en-US" sz="3600" dirty="0"/>
              <a:t>Main function is compulsory for any c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6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3A6F-7DF2-4EEA-817C-7423C550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US" altLang="en-US" dirty="0"/>
              <a:t>Writing the first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94DA-BFD8-4C0A-B1AE-D4EFA9C2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1403498"/>
            <a:ext cx="10971028" cy="5454502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#include&lt;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pPr>
              <a:buNone/>
            </a:pPr>
            <a:r>
              <a:rPr lang="en-US" altLang="en-US" dirty="0"/>
              <a:t>int main()</a:t>
            </a:r>
          </a:p>
          <a:p>
            <a:pPr>
              <a:buNone/>
            </a:pPr>
            <a:r>
              <a:rPr lang="en-US" altLang="en-US" dirty="0"/>
              <a:t>{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(“Hello”);</a:t>
            </a:r>
          </a:p>
          <a:p>
            <a:pPr>
              <a:buNone/>
            </a:pPr>
            <a:r>
              <a:rPr lang="en-US" altLang="en-US" dirty="0"/>
              <a:t>	return 0;</a:t>
            </a:r>
          </a:p>
          <a:p>
            <a:pPr>
              <a:buNone/>
            </a:pPr>
            <a:r>
              <a:rPr lang="en-US" altLang="en-US" dirty="0"/>
              <a:t>}</a:t>
            </a:r>
          </a:p>
          <a:p>
            <a:pPr>
              <a:buNone/>
            </a:pPr>
            <a:endParaRPr lang="en-US" altLang="en-US" dirty="0"/>
          </a:p>
          <a:p>
            <a:r>
              <a:rPr lang="en-US" altLang="en-US" dirty="0"/>
              <a:t>This program prints Hello on the screen when we execute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44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CFB9-6717-4DB5-A498-53A8660B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US" altLang="en-US" dirty="0"/>
              <a:t>Running a C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EAD5-A43E-43EB-866C-584FF669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" y="1318437"/>
            <a:ext cx="10992293" cy="5358810"/>
          </a:xfrm>
        </p:spPr>
        <p:txBody>
          <a:bodyPr/>
          <a:lstStyle/>
          <a:p>
            <a:r>
              <a:rPr lang="en-US" altLang="en-US" sz="3600" dirty="0"/>
              <a:t>Type a program</a:t>
            </a:r>
          </a:p>
          <a:p>
            <a:r>
              <a:rPr lang="en-US" altLang="en-US" sz="3600" dirty="0"/>
              <a:t>Save it</a:t>
            </a:r>
          </a:p>
          <a:p>
            <a:r>
              <a:rPr lang="en-US" altLang="en-US" sz="3600" dirty="0"/>
              <a:t>Compile the program – This will generate an exe file (executable)</a:t>
            </a:r>
          </a:p>
          <a:p>
            <a:r>
              <a:rPr lang="en-US" altLang="en-US" sz="3600" dirty="0"/>
              <a:t>Run the program (Actually the exe created out of compilation will run and not the .c file)</a:t>
            </a:r>
          </a:p>
          <a:p>
            <a:r>
              <a:rPr lang="en-US" altLang="en-US" sz="3600" dirty="0"/>
              <a:t>In different compiler we have different option for compiling and running. We give only the concepts.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54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DA13-B972-47F7-8B33-9706B24E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</a:t>
            </a:r>
            <a:r>
              <a:rPr lang="en-US" altLang="en-US" dirty="0"/>
              <a:t>Comments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3CF4-2761-4C0A-A801-FF523288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88"/>
            <a:ext cx="11353800" cy="4645875"/>
          </a:xfrm>
        </p:spPr>
        <p:txBody>
          <a:bodyPr>
            <a:normAutofit/>
          </a:bodyPr>
          <a:lstStyle/>
          <a:p>
            <a:r>
              <a:rPr lang="en-US" altLang="en-US" dirty="0"/>
              <a:t>Single line comment</a:t>
            </a:r>
          </a:p>
          <a:p>
            <a:pPr lvl="1"/>
            <a:r>
              <a:rPr lang="en-US" altLang="en-US" dirty="0"/>
              <a:t>// (</a:t>
            </a:r>
            <a:r>
              <a:rPr lang="en-US" altLang="en-US" sz="4000" dirty="0"/>
              <a:t>double slash)</a:t>
            </a:r>
          </a:p>
          <a:p>
            <a:pPr lvl="1"/>
            <a:r>
              <a:rPr lang="en-US" altLang="en-US" sz="4000" dirty="0"/>
              <a:t>Termination of comment is by pressing enter key</a:t>
            </a:r>
          </a:p>
          <a:p>
            <a:r>
              <a:rPr lang="en-US" altLang="en-US" sz="4000" dirty="0"/>
              <a:t>Multi line comment</a:t>
            </a:r>
          </a:p>
          <a:p>
            <a:pPr lvl="1">
              <a:buFontTx/>
              <a:buNone/>
            </a:pPr>
            <a:r>
              <a:rPr lang="en-US" altLang="en-US" sz="4000" dirty="0"/>
              <a:t>/*…. </a:t>
            </a:r>
          </a:p>
          <a:p>
            <a:pPr lvl="1">
              <a:buFontTx/>
              <a:buNone/>
            </a:pPr>
            <a:r>
              <a:rPr lang="en-US" altLang="en-US" sz="4000" dirty="0"/>
              <a:t>…….*/</a:t>
            </a:r>
          </a:p>
          <a:p>
            <a:pPr lvl="1">
              <a:buFontTx/>
              <a:buNone/>
            </a:pPr>
            <a:r>
              <a:rPr lang="en-US" altLang="en-US" sz="4000" dirty="0"/>
              <a:t>This can span over to multiple 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46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6EB5-96F8-4F0A-9AF2-C6C52BE9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</a:t>
            </a:r>
            <a:r>
              <a:rPr lang="en-US" altLang="en-US" dirty="0"/>
              <a:t>Data types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F25B-EC4C-449C-B32B-6770EE6E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1" y="1825624"/>
            <a:ext cx="11525693" cy="503237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Primitive data types</a:t>
            </a:r>
          </a:p>
          <a:p>
            <a:pPr lvl="1"/>
            <a:r>
              <a:rPr lang="en-US" altLang="en-US" sz="4000" dirty="0"/>
              <a:t>int, float, double, char</a:t>
            </a:r>
          </a:p>
          <a:p>
            <a:r>
              <a:rPr lang="en-US" altLang="en-US" sz="4000" dirty="0"/>
              <a:t>Aggregate data types</a:t>
            </a:r>
          </a:p>
          <a:p>
            <a:pPr lvl="1"/>
            <a:r>
              <a:rPr lang="en-US" altLang="en-US" sz="4000" dirty="0"/>
              <a:t>Arrays come under this category</a:t>
            </a:r>
          </a:p>
          <a:p>
            <a:pPr lvl="1"/>
            <a:r>
              <a:rPr lang="en-US" altLang="en-US" sz="4000" dirty="0"/>
              <a:t>Arrays can contain collection of int or float or char or double data</a:t>
            </a:r>
          </a:p>
          <a:p>
            <a:r>
              <a:rPr lang="en-US" altLang="en-US" sz="4000" dirty="0"/>
              <a:t>User defined data types</a:t>
            </a:r>
          </a:p>
          <a:p>
            <a:pPr lvl="1"/>
            <a:r>
              <a:rPr lang="en-US" altLang="en-US" sz="4000" dirty="0"/>
              <a:t>Structures and </a:t>
            </a:r>
            <a:r>
              <a:rPr lang="en-US" altLang="en-US" sz="4000" dirty="0" err="1"/>
              <a:t>enum</a:t>
            </a:r>
            <a:r>
              <a:rPr lang="en-US" altLang="en-US" sz="4000" dirty="0"/>
              <a:t> fall under this category.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0924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1347</Words>
  <Application>Microsoft Office PowerPoint</Application>
  <PresentationFormat>Widescreen</PresentationFormat>
  <Paragraphs>303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Bitmap Image</vt:lpstr>
      <vt:lpstr>Paintbrush Picture</vt:lpstr>
      <vt:lpstr>C Language</vt:lpstr>
      <vt:lpstr>                      Overview of C </vt:lpstr>
      <vt:lpstr>                          Program structure</vt:lpstr>
      <vt:lpstr>                         Header files</vt:lpstr>
      <vt:lpstr>                             Main function</vt:lpstr>
      <vt:lpstr>                 Writing the first program</vt:lpstr>
      <vt:lpstr>                 Running a C Program</vt:lpstr>
      <vt:lpstr>                       Comments in C</vt:lpstr>
      <vt:lpstr>                     Data types in C</vt:lpstr>
      <vt:lpstr>                           Variables</vt:lpstr>
      <vt:lpstr>                 Variable names- Rules</vt:lpstr>
      <vt:lpstr>                        Input and Output</vt:lpstr>
      <vt:lpstr>                              Operators</vt:lpstr>
      <vt:lpstr>                Conditional statements</vt:lpstr>
      <vt:lpstr>                         While loop</vt:lpstr>
      <vt:lpstr>                     Do While loop</vt:lpstr>
      <vt:lpstr>                               For loops</vt:lpstr>
      <vt:lpstr>                 Conditional statement</vt:lpstr>
      <vt:lpstr>                      String functions</vt:lpstr>
      <vt:lpstr>                Numeric functions</vt:lpstr>
      <vt:lpstr>                            Procedures</vt:lpstr>
      <vt:lpstr>            Functions and Parameters</vt:lpstr>
      <vt:lpstr>                      Example function</vt:lpstr>
      <vt:lpstr>           Actual and Formal parameters</vt:lpstr>
      <vt:lpstr>                               Arrays</vt:lpstr>
      <vt:lpstr>                               Arrays</vt:lpstr>
      <vt:lpstr>                             Structures</vt:lpstr>
      <vt:lpstr>                           Structures</vt:lpstr>
      <vt:lpstr>                           Type def</vt:lpstr>
      <vt:lpstr>                            Pointers</vt:lpstr>
      <vt:lpstr>                               Pointers</vt:lpstr>
      <vt:lpstr>                       Examples</vt:lpstr>
      <vt:lpstr>                        Call by Value</vt:lpstr>
      <vt:lpstr>                       Call by reference</vt:lpstr>
      <vt:lpstr>       Example program – Call by value</vt:lpstr>
      <vt:lpstr>                           Explanation  </vt:lpstr>
      <vt:lpstr>        Example Program – Call by reference</vt:lpstr>
      <vt:lpstr>                         Explanation</vt:lpstr>
      <vt:lpstr>  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Language</dc:title>
  <dc:creator>RAVI TEJA</dc:creator>
  <cp:lastModifiedBy>RAVI TEJA</cp:lastModifiedBy>
  <cp:revision>6</cp:revision>
  <dcterms:created xsi:type="dcterms:W3CDTF">2019-08-22T08:28:20Z</dcterms:created>
  <dcterms:modified xsi:type="dcterms:W3CDTF">2019-08-22T09:14:12Z</dcterms:modified>
</cp:coreProperties>
</file>