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868" y="70103"/>
            <a:ext cx="12018645" cy="6692265"/>
          </a:xfrm>
          <a:custGeom>
            <a:avLst/>
            <a:gdLst/>
            <a:ahLst/>
            <a:cxnLst/>
            <a:rect l="l" t="t" r="r" b="b"/>
            <a:pathLst>
              <a:path w="12018645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11688445" y="0"/>
                </a:lnTo>
                <a:lnTo>
                  <a:pt x="11737175" y="3576"/>
                </a:lnTo>
                <a:lnTo>
                  <a:pt x="11783687" y="13967"/>
                </a:lnTo>
                <a:lnTo>
                  <a:pt x="11827472" y="30660"/>
                </a:lnTo>
                <a:lnTo>
                  <a:pt x="11868018" y="53144"/>
                </a:lnTo>
                <a:lnTo>
                  <a:pt x="11904815" y="80911"/>
                </a:lnTo>
                <a:lnTo>
                  <a:pt x="11937352" y="113448"/>
                </a:lnTo>
                <a:lnTo>
                  <a:pt x="11965119" y="150245"/>
                </a:lnTo>
                <a:lnTo>
                  <a:pt x="11987603" y="190791"/>
                </a:lnTo>
                <a:lnTo>
                  <a:pt x="12004296" y="234576"/>
                </a:lnTo>
                <a:lnTo>
                  <a:pt x="12014687" y="281088"/>
                </a:lnTo>
                <a:lnTo>
                  <a:pt x="12018264" y="329819"/>
                </a:lnTo>
                <a:lnTo>
                  <a:pt x="12018264" y="6362039"/>
                </a:lnTo>
                <a:lnTo>
                  <a:pt x="12014687" y="6410781"/>
                </a:lnTo>
                <a:lnTo>
                  <a:pt x="12004296" y="6457303"/>
                </a:lnTo>
                <a:lnTo>
                  <a:pt x="11987603" y="6501094"/>
                </a:lnTo>
                <a:lnTo>
                  <a:pt x="11965119" y="6541643"/>
                </a:lnTo>
                <a:lnTo>
                  <a:pt x="11937352" y="6578442"/>
                </a:lnTo>
                <a:lnTo>
                  <a:pt x="11904815" y="6610978"/>
                </a:lnTo>
                <a:lnTo>
                  <a:pt x="11868018" y="6638744"/>
                </a:lnTo>
                <a:lnTo>
                  <a:pt x="11827472" y="6661227"/>
                </a:lnTo>
                <a:lnTo>
                  <a:pt x="11783687" y="6677918"/>
                </a:lnTo>
                <a:lnTo>
                  <a:pt x="11737175" y="6688307"/>
                </a:lnTo>
                <a:lnTo>
                  <a:pt x="11688445" y="6691884"/>
                </a:lnTo>
                <a:lnTo>
                  <a:pt x="329844" y="6691884"/>
                </a:lnTo>
                <a:lnTo>
                  <a:pt x="281102" y="6688307"/>
                </a:lnTo>
                <a:lnTo>
                  <a:pt x="234580" y="6677918"/>
                </a:lnTo>
                <a:lnTo>
                  <a:pt x="190789" y="6661227"/>
                </a:lnTo>
                <a:lnTo>
                  <a:pt x="150240" y="6638744"/>
                </a:lnTo>
                <a:lnTo>
                  <a:pt x="113441" y="6610978"/>
                </a:lnTo>
                <a:lnTo>
                  <a:pt x="80905" y="6578442"/>
                </a:lnTo>
                <a:lnTo>
                  <a:pt x="53139" y="6541643"/>
                </a:lnTo>
                <a:lnTo>
                  <a:pt x="30656" y="6501094"/>
                </a:lnTo>
                <a:lnTo>
                  <a:pt x="13965" y="6457303"/>
                </a:lnTo>
                <a:lnTo>
                  <a:pt x="3576" y="6410781"/>
                </a:lnTo>
                <a:lnTo>
                  <a:pt x="0" y="6362039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819" y="1517903"/>
            <a:ext cx="12029440" cy="1458595"/>
          </a:xfrm>
          <a:custGeom>
            <a:avLst/>
            <a:gdLst/>
            <a:ahLst/>
            <a:cxnLst/>
            <a:rect l="l" t="t" r="r" b="b"/>
            <a:pathLst>
              <a:path w="12029440" h="1458595">
                <a:moveTo>
                  <a:pt x="0" y="1458468"/>
                </a:moveTo>
                <a:lnTo>
                  <a:pt x="12028932" y="1458468"/>
                </a:lnTo>
                <a:lnTo>
                  <a:pt x="12028932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819" y="1395983"/>
            <a:ext cx="12029440" cy="121920"/>
          </a:xfrm>
          <a:custGeom>
            <a:avLst/>
            <a:gdLst/>
            <a:ahLst/>
            <a:cxnLst/>
            <a:rect l="l" t="t" r="r" b="b"/>
            <a:pathLst>
              <a:path w="12029440" h="121919">
                <a:moveTo>
                  <a:pt x="12028932" y="0"/>
                </a:moveTo>
                <a:lnTo>
                  <a:pt x="0" y="0"/>
                </a:lnTo>
                <a:lnTo>
                  <a:pt x="0" y="121920"/>
                </a:lnTo>
                <a:lnTo>
                  <a:pt x="12028932" y="121920"/>
                </a:lnTo>
                <a:lnTo>
                  <a:pt x="1202893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819" y="2976372"/>
            <a:ext cx="12029440" cy="111760"/>
          </a:xfrm>
          <a:custGeom>
            <a:avLst/>
            <a:gdLst/>
            <a:ahLst/>
            <a:cxnLst/>
            <a:rect l="l" t="t" r="r" b="b"/>
            <a:pathLst>
              <a:path w="12029440" h="111760">
                <a:moveTo>
                  <a:pt x="12028932" y="0"/>
                </a:moveTo>
                <a:lnTo>
                  <a:pt x="0" y="0"/>
                </a:lnTo>
                <a:lnTo>
                  <a:pt x="0" y="111251"/>
                </a:lnTo>
                <a:lnTo>
                  <a:pt x="12028932" y="111251"/>
                </a:lnTo>
                <a:lnTo>
                  <a:pt x="1202893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17635" y="3378708"/>
            <a:ext cx="2901696" cy="1019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74151" y="3435603"/>
            <a:ext cx="2789047" cy="906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92867" y="3856354"/>
            <a:ext cx="120776" cy="195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74151" y="3435603"/>
            <a:ext cx="2789555" cy="906780"/>
          </a:xfrm>
          <a:custGeom>
            <a:avLst/>
            <a:gdLst/>
            <a:ahLst/>
            <a:cxnLst/>
            <a:rect l="l" t="t" r="r" b="b"/>
            <a:pathLst>
              <a:path w="2789554" h="906779">
                <a:moveTo>
                  <a:pt x="297815" y="226822"/>
                </a:moveTo>
                <a:lnTo>
                  <a:pt x="194564" y="458597"/>
                </a:lnTo>
                <a:lnTo>
                  <a:pt x="398018" y="458597"/>
                </a:lnTo>
                <a:lnTo>
                  <a:pt x="297815" y="226822"/>
                </a:lnTo>
                <a:close/>
              </a:path>
              <a:path w="2789554" h="906779">
                <a:moveTo>
                  <a:pt x="2298700" y="222758"/>
                </a:moveTo>
                <a:lnTo>
                  <a:pt x="2545333" y="222758"/>
                </a:lnTo>
                <a:lnTo>
                  <a:pt x="2545333" y="241173"/>
                </a:lnTo>
                <a:lnTo>
                  <a:pt x="2534046" y="242123"/>
                </a:lnTo>
                <a:lnTo>
                  <a:pt x="2524569" y="244014"/>
                </a:lnTo>
                <a:lnTo>
                  <a:pt x="2516901" y="246834"/>
                </a:lnTo>
                <a:lnTo>
                  <a:pt x="2511044" y="250571"/>
                </a:lnTo>
                <a:lnTo>
                  <a:pt x="2504440" y="256286"/>
                </a:lnTo>
                <a:lnTo>
                  <a:pt x="2501138" y="263017"/>
                </a:lnTo>
                <a:lnTo>
                  <a:pt x="2501138" y="271018"/>
                </a:lnTo>
                <a:lnTo>
                  <a:pt x="2515121" y="319934"/>
                </a:lnTo>
                <a:lnTo>
                  <a:pt x="2605404" y="527050"/>
                </a:lnTo>
                <a:lnTo>
                  <a:pt x="2659506" y="386588"/>
                </a:lnTo>
                <a:lnTo>
                  <a:pt x="2672322" y="351990"/>
                </a:lnTo>
                <a:lnTo>
                  <a:pt x="2681446" y="323072"/>
                </a:lnTo>
                <a:lnTo>
                  <a:pt x="2686903" y="299845"/>
                </a:lnTo>
                <a:lnTo>
                  <a:pt x="2688717" y="282321"/>
                </a:lnTo>
                <a:lnTo>
                  <a:pt x="2687974" y="273631"/>
                </a:lnTo>
                <a:lnTo>
                  <a:pt x="2659808" y="244617"/>
                </a:lnTo>
                <a:lnTo>
                  <a:pt x="2633726" y="241173"/>
                </a:lnTo>
                <a:lnTo>
                  <a:pt x="2633726" y="222758"/>
                </a:lnTo>
                <a:lnTo>
                  <a:pt x="2789047" y="222758"/>
                </a:lnTo>
                <a:lnTo>
                  <a:pt x="2789047" y="241173"/>
                </a:lnTo>
                <a:lnTo>
                  <a:pt x="2778142" y="243199"/>
                </a:lnTo>
                <a:lnTo>
                  <a:pt x="2768298" y="246808"/>
                </a:lnTo>
                <a:lnTo>
                  <a:pt x="2732579" y="292131"/>
                </a:lnTo>
                <a:lnTo>
                  <a:pt x="2703703" y="361823"/>
                </a:lnTo>
                <a:lnTo>
                  <a:pt x="2571115" y="705739"/>
                </a:lnTo>
                <a:lnTo>
                  <a:pt x="2547681" y="764085"/>
                </a:lnTo>
                <a:lnTo>
                  <a:pt x="2527474" y="809990"/>
                </a:lnTo>
                <a:lnTo>
                  <a:pt x="2496693" y="864616"/>
                </a:lnTo>
                <a:lnTo>
                  <a:pt x="2458100" y="895873"/>
                </a:lnTo>
                <a:lnTo>
                  <a:pt x="2410841" y="906272"/>
                </a:lnTo>
                <a:lnTo>
                  <a:pt x="2391223" y="904795"/>
                </a:lnTo>
                <a:lnTo>
                  <a:pt x="2344039" y="882650"/>
                </a:lnTo>
                <a:lnTo>
                  <a:pt x="2320107" y="841877"/>
                </a:lnTo>
                <a:lnTo>
                  <a:pt x="2318512" y="825881"/>
                </a:lnTo>
                <a:lnTo>
                  <a:pt x="2319609" y="812117"/>
                </a:lnTo>
                <a:lnTo>
                  <a:pt x="2345451" y="769995"/>
                </a:lnTo>
                <a:lnTo>
                  <a:pt x="2379599" y="759333"/>
                </a:lnTo>
                <a:lnTo>
                  <a:pt x="2391384" y="760331"/>
                </a:lnTo>
                <a:lnTo>
                  <a:pt x="2426168" y="784280"/>
                </a:lnTo>
                <a:lnTo>
                  <a:pt x="2435098" y="824357"/>
                </a:lnTo>
                <a:lnTo>
                  <a:pt x="2435479" y="836930"/>
                </a:lnTo>
                <a:lnTo>
                  <a:pt x="2437003" y="845058"/>
                </a:lnTo>
                <a:lnTo>
                  <a:pt x="2439670" y="848741"/>
                </a:lnTo>
                <a:lnTo>
                  <a:pt x="2442209" y="852297"/>
                </a:lnTo>
                <a:lnTo>
                  <a:pt x="2446020" y="854202"/>
                </a:lnTo>
                <a:lnTo>
                  <a:pt x="2450973" y="854202"/>
                </a:lnTo>
                <a:lnTo>
                  <a:pt x="2457049" y="853297"/>
                </a:lnTo>
                <a:lnTo>
                  <a:pt x="2486709" y="825984"/>
                </a:lnTo>
                <a:lnTo>
                  <a:pt x="2510002" y="778359"/>
                </a:lnTo>
                <a:lnTo>
                  <a:pt x="2537332" y="705739"/>
                </a:lnTo>
                <a:lnTo>
                  <a:pt x="2387473" y="361823"/>
                </a:lnTo>
                <a:lnTo>
                  <a:pt x="2371709" y="326606"/>
                </a:lnTo>
                <a:lnTo>
                  <a:pt x="2346753" y="278651"/>
                </a:lnTo>
                <a:lnTo>
                  <a:pt x="2319797" y="250840"/>
                </a:lnTo>
                <a:lnTo>
                  <a:pt x="2298700" y="241173"/>
                </a:lnTo>
                <a:lnTo>
                  <a:pt x="2298700" y="222758"/>
                </a:lnTo>
                <a:close/>
              </a:path>
              <a:path w="2789554" h="906779">
                <a:moveTo>
                  <a:pt x="2010664" y="208915"/>
                </a:moveTo>
                <a:lnTo>
                  <a:pt x="2069718" y="215947"/>
                </a:lnTo>
                <a:lnTo>
                  <a:pt x="2115057" y="236982"/>
                </a:lnTo>
                <a:lnTo>
                  <a:pt x="2146776" y="266207"/>
                </a:lnTo>
                <a:lnTo>
                  <a:pt x="2168042" y="311580"/>
                </a:lnTo>
                <a:lnTo>
                  <a:pt x="2171523" y="359447"/>
                </a:lnTo>
                <a:lnTo>
                  <a:pt x="2171954" y="393573"/>
                </a:lnTo>
                <a:lnTo>
                  <a:pt x="2171954" y="573786"/>
                </a:lnTo>
                <a:lnTo>
                  <a:pt x="2172098" y="588142"/>
                </a:lnTo>
                <a:lnTo>
                  <a:pt x="2181859" y="625856"/>
                </a:lnTo>
                <a:lnTo>
                  <a:pt x="2188972" y="629793"/>
                </a:lnTo>
                <a:lnTo>
                  <a:pt x="2193290" y="629793"/>
                </a:lnTo>
                <a:lnTo>
                  <a:pt x="2199790" y="628650"/>
                </a:lnTo>
                <a:lnTo>
                  <a:pt x="2206339" y="625221"/>
                </a:lnTo>
                <a:lnTo>
                  <a:pt x="2212935" y="619506"/>
                </a:lnTo>
                <a:lnTo>
                  <a:pt x="2219579" y="611505"/>
                </a:lnTo>
                <a:lnTo>
                  <a:pt x="2234438" y="623316"/>
                </a:lnTo>
                <a:lnTo>
                  <a:pt x="2209212" y="655034"/>
                </a:lnTo>
                <a:lnTo>
                  <a:pt x="2169364" y="683970"/>
                </a:lnTo>
                <a:lnTo>
                  <a:pt x="2122804" y="693293"/>
                </a:lnTo>
                <a:lnTo>
                  <a:pt x="2104010" y="692146"/>
                </a:lnTo>
                <a:lnTo>
                  <a:pt x="2060702" y="674751"/>
                </a:lnTo>
                <a:lnTo>
                  <a:pt x="2037020" y="636031"/>
                </a:lnTo>
                <a:lnTo>
                  <a:pt x="2033397" y="618363"/>
                </a:lnTo>
                <a:lnTo>
                  <a:pt x="1992084" y="651180"/>
                </a:lnTo>
                <a:lnTo>
                  <a:pt x="1952926" y="674592"/>
                </a:lnTo>
                <a:lnTo>
                  <a:pt x="1915935" y="688621"/>
                </a:lnTo>
                <a:lnTo>
                  <a:pt x="1881124" y="693293"/>
                </a:lnTo>
                <a:lnTo>
                  <a:pt x="1862072" y="691671"/>
                </a:lnTo>
                <a:lnTo>
                  <a:pt x="1815083" y="667258"/>
                </a:lnTo>
                <a:lnTo>
                  <a:pt x="1790438" y="620770"/>
                </a:lnTo>
                <a:lnTo>
                  <a:pt x="1788795" y="601980"/>
                </a:lnTo>
                <a:lnTo>
                  <a:pt x="1791650" y="576091"/>
                </a:lnTo>
                <a:lnTo>
                  <a:pt x="1814458" y="528363"/>
                </a:lnTo>
                <a:lnTo>
                  <a:pt x="1856974" y="488369"/>
                </a:lnTo>
                <a:lnTo>
                  <a:pt x="1927958" y="445458"/>
                </a:lnTo>
                <a:lnTo>
                  <a:pt x="1976367" y="420640"/>
                </a:lnTo>
                <a:lnTo>
                  <a:pt x="2033397" y="393573"/>
                </a:lnTo>
                <a:lnTo>
                  <a:pt x="2033397" y="346837"/>
                </a:lnTo>
                <a:lnTo>
                  <a:pt x="2031984" y="303990"/>
                </a:lnTo>
                <a:lnTo>
                  <a:pt x="2019522" y="267874"/>
                </a:lnTo>
                <a:lnTo>
                  <a:pt x="1980070" y="247274"/>
                </a:lnTo>
                <a:lnTo>
                  <a:pt x="1970404" y="246634"/>
                </a:lnTo>
                <a:lnTo>
                  <a:pt x="1955002" y="247536"/>
                </a:lnTo>
                <a:lnTo>
                  <a:pt x="1917319" y="260985"/>
                </a:lnTo>
                <a:lnTo>
                  <a:pt x="1904365" y="273939"/>
                </a:lnTo>
                <a:lnTo>
                  <a:pt x="1904365" y="281813"/>
                </a:lnTo>
                <a:lnTo>
                  <a:pt x="1905244" y="287361"/>
                </a:lnTo>
                <a:lnTo>
                  <a:pt x="1907873" y="293528"/>
                </a:lnTo>
                <a:lnTo>
                  <a:pt x="1912240" y="300315"/>
                </a:lnTo>
                <a:lnTo>
                  <a:pt x="1918334" y="307721"/>
                </a:lnTo>
                <a:lnTo>
                  <a:pt x="1926576" y="318293"/>
                </a:lnTo>
                <a:lnTo>
                  <a:pt x="1936009" y="360606"/>
                </a:lnTo>
                <a:lnTo>
                  <a:pt x="1909335" y="397771"/>
                </a:lnTo>
                <a:lnTo>
                  <a:pt x="1871599" y="407416"/>
                </a:lnTo>
                <a:lnTo>
                  <a:pt x="1856618" y="406247"/>
                </a:lnTo>
                <a:lnTo>
                  <a:pt x="1819275" y="388620"/>
                </a:lnTo>
                <a:lnTo>
                  <a:pt x="1798193" y="344424"/>
                </a:lnTo>
                <a:lnTo>
                  <a:pt x="1799957" y="326731"/>
                </a:lnTo>
                <a:lnTo>
                  <a:pt x="1826514" y="276225"/>
                </a:lnTo>
                <a:lnTo>
                  <a:pt x="1860327" y="247459"/>
                </a:lnTo>
                <a:lnTo>
                  <a:pt x="1905380" y="226314"/>
                </a:lnTo>
                <a:lnTo>
                  <a:pt x="1957022" y="213280"/>
                </a:lnTo>
                <a:lnTo>
                  <a:pt x="1983587" y="210008"/>
                </a:lnTo>
                <a:lnTo>
                  <a:pt x="2010664" y="208915"/>
                </a:lnTo>
                <a:close/>
              </a:path>
              <a:path w="2789554" h="906779">
                <a:moveTo>
                  <a:pt x="1628648" y="208915"/>
                </a:moveTo>
                <a:lnTo>
                  <a:pt x="1673098" y="226060"/>
                </a:lnTo>
                <a:lnTo>
                  <a:pt x="1689734" y="274447"/>
                </a:lnTo>
                <a:lnTo>
                  <a:pt x="1688715" y="290111"/>
                </a:lnTo>
                <a:lnTo>
                  <a:pt x="1673605" y="326009"/>
                </a:lnTo>
                <a:lnTo>
                  <a:pt x="1634617" y="344424"/>
                </a:lnTo>
                <a:lnTo>
                  <a:pt x="1621901" y="343374"/>
                </a:lnTo>
                <a:lnTo>
                  <a:pt x="1610042" y="340217"/>
                </a:lnTo>
                <a:lnTo>
                  <a:pt x="1599041" y="334940"/>
                </a:lnTo>
                <a:lnTo>
                  <a:pt x="1588897" y="327533"/>
                </a:lnTo>
                <a:lnTo>
                  <a:pt x="1580253" y="320006"/>
                </a:lnTo>
                <a:lnTo>
                  <a:pt x="1573561" y="314372"/>
                </a:lnTo>
                <a:lnTo>
                  <a:pt x="1568823" y="310620"/>
                </a:lnTo>
                <a:lnTo>
                  <a:pt x="1566037" y="308737"/>
                </a:lnTo>
                <a:lnTo>
                  <a:pt x="1562734" y="306705"/>
                </a:lnTo>
                <a:lnTo>
                  <a:pt x="1558925" y="305689"/>
                </a:lnTo>
                <a:lnTo>
                  <a:pt x="1554733" y="305689"/>
                </a:lnTo>
                <a:lnTo>
                  <a:pt x="1517856" y="325971"/>
                </a:lnTo>
                <a:lnTo>
                  <a:pt x="1496568" y="364744"/>
                </a:lnTo>
                <a:lnTo>
                  <a:pt x="1484677" y="415417"/>
                </a:lnTo>
                <a:lnTo>
                  <a:pt x="1480693" y="471043"/>
                </a:lnTo>
                <a:lnTo>
                  <a:pt x="1480693" y="577723"/>
                </a:lnTo>
                <a:lnTo>
                  <a:pt x="1481201" y="605536"/>
                </a:lnTo>
                <a:lnTo>
                  <a:pt x="1481415" y="618370"/>
                </a:lnTo>
                <a:lnTo>
                  <a:pt x="1496827" y="657768"/>
                </a:lnTo>
                <a:lnTo>
                  <a:pt x="1541779" y="669036"/>
                </a:lnTo>
                <a:lnTo>
                  <a:pt x="1541779" y="686943"/>
                </a:lnTo>
                <a:lnTo>
                  <a:pt x="1291081" y="686943"/>
                </a:lnTo>
                <a:lnTo>
                  <a:pt x="1291081" y="669036"/>
                </a:lnTo>
                <a:lnTo>
                  <a:pt x="1305010" y="667061"/>
                </a:lnTo>
                <a:lnTo>
                  <a:pt x="1316497" y="663622"/>
                </a:lnTo>
                <a:lnTo>
                  <a:pt x="1340104" y="626681"/>
                </a:lnTo>
                <a:lnTo>
                  <a:pt x="1342771" y="577723"/>
                </a:lnTo>
                <a:lnTo>
                  <a:pt x="1342771" y="321056"/>
                </a:lnTo>
                <a:lnTo>
                  <a:pt x="1340467" y="277747"/>
                </a:lnTo>
                <a:lnTo>
                  <a:pt x="1311338" y="244617"/>
                </a:lnTo>
                <a:lnTo>
                  <a:pt x="1291081" y="241173"/>
                </a:lnTo>
                <a:lnTo>
                  <a:pt x="1291081" y="222758"/>
                </a:lnTo>
                <a:lnTo>
                  <a:pt x="1480693" y="222758"/>
                </a:lnTo>
                <a:lnTo>
                  <a:pt x="1480693" y="328041"/>
                </a:lnTo>
                <a:lnTo>
                  <a:pt x="1503102" y="295062"/>
                </a:lnTo>
                <a:lnTo>
                  <a:pt x="1543540" y="247298"/>
                </a:lnTo>
                <a:lnTo>
                  <a:pt x="1578838" y="222202"/>
                </a:lnTo>
                <a:lnTo>
                  <a:pt x="1612330" y="210391"/>
                </a:lnTo>
                <a:lnTo>
                  <a:pt x="1628648" y="208915"/>
                </a:lnTo>
                <a:close/>
              </a:path>
              <a:path w="2789554" h="906779">
                <a:moveTo>
                  <a:pt x="1139444" y="208915"/>
                </a:moveTo>
                <a:lnTo>
                  <a:pt x="1183894" y="226060"/>
                </a:lnTo>
                <a:lnTo>
                  <a:pt x="1200530" y="274447"/>
                </a:lnTo>
                <a:lnTo>
                  <a:pt x="1199511" y="290111"/>
                </a:lnTo>
                <a:lnTo>
                  <a:pt x="1184402" y="326009"/>
                </a:lnTo>
                <a:lnTo>
                  <a:pt x="1145413" y="344424"/>
                </a:lnTo>
                <a:lnTo>
                  <a:pt x="1132697" y="343374"/>
                </a:lnTo>
                <a:lnTo>
                  <a:pt x="1120838" y="340217"/>
                </a:lnTo>
                <a:lnTo>
                  <a:pt x="1109837" y="334940"/>
                </a:lnTo>
                <a:lnTo>
                  <a:pt x="1099693" y="327533"/>
                </a:lnTo>
                <a:lnTo>
                  <a:pt x="1091049" y="320006"/>
                </a:lnTo>
                <a:lnTo>
                  <a:pt x="1084357" y="314372"/>
                </a:lnTo>
                <a:lnTo>
                  <a:pt x="1079619" y="310620"/>
                </a:lnTo>
                <a:lnTo>
                  <a:pt x="1076832" y="308737"/>
                </a:lnTo>
                <a:lnTo>
                  <a:pt x="1073530" y="306705"/>
                </a:lnTo>
                <a:lnTo>
                  <a:pt x="1069721" y="305689"/>
                </a:lnTo>
                <a:lnTo>
                  <a:pt x="1065529" y="305689"/>
                </a:lnTo>
                <a:lnTo>
                  <a:pt x="1028652" y="325971"/>
                </a:lnTo>
                <a:lnTo>
                  <a:pt x="1007364" y="364744"/>
                </a:lnTo>
                <a:lnTo>
                  <a:pt x="995473" y="415417"/>
                </a:lnTo>
                <a:lnTo>
                  <a:pt x="991489" y="471043"/>
                </a:lnTo>
                <a:lnTo>
                  <a:pt x="991489" y="577723"/>
                </a:lnTo>
                <a:lnTo>
                  <a:pt x="991997" y="605536"/>
                </a:lnTo>
                <a:lnTo>
                  <a:pt x="992211" y="618370"/>
                </a:lnTo>
                <a:lnTo>
                  <a:pt x="1007623" y="657768"/>
                </a:lnTo>
                <a:lnTo>
                  <a:pt x="1052576" y="669036"/>
                </a:lnTo>
                <a:lnTo>
                  <a:pt x="1052576" y="686943"/>
                </a:lnTo>
                <a:lnTo>
                  <a:pt x="801877" y="686943"/>
                </a:lnTo>
                <a:lnTo>
                  <a:pt x="801877" y="669036"/>
                </a:lnTo>
                <a:lnTo>
                  <a:pt x="815806" y="667061"/>
                </a:lnTo>
                <a:lnTo>
                  <a:pt x="827293" y="663622"/>
                </a:lnTo>
                <a:lnTo>
                  <a:pt x="850900" y="626681"/>
                </a:lnTo>
                <a:lnTo>
                  <a:pt x="853567" y="577723"/>
                </a:lnTo>
                <a:lnTo>
                  <a:pt x="853567" y="321056"/>
                </a:lnTo>
                <a:lnTo>
                  <a:pt x="851263" y="277747"/>
                </a:lnTo>
                <a:lnTo>
                  <a:pt x="822134" y="244617"/>
                </a:lnTo>
                <a:lnTo>
                  <a:pt x="801877" y="241173"/>
                </a:lnTo>
                <a:lnTo>
                  <a:pt x="801877" y="222758"/>
                </a:lnTo>
                <a:lnTo>
                  <a:pt x="991489" y="222758"/>
                </a:lnTo>
                <a:lnTo>
                  <a:pt x="991489" y="328041"/>
                </a:lnTo>
                <a:lnTo>
                  <a:pt x="1013898" y="295062"/>
                </a:lnTo>
                <a:lnTo>
                  <a:pt x="1054336" y="247298"/>
                </a:lnTo>
                <a:lnTo>
                  <a:pt x="1089634" y="222202"/>
                </a:lnTo>
                <a:lnTo>
                  <a:pt x="1123126" y="210391"/>
                </a:lnTo>
                <a:lnTo>
                  <a:pt x="1139444" y="208915"/>
                </a:lnTo>
                <a:close/>
              </a:path>
              <a:path w="2789554" h="906779">
                <a:moveTo>
                  <a:pt x="357758" y="0"/>
                </a:moveTo>
                <a:lnTo>
                  <a:pt x="367283" y="0"/>
                </a:lnTo>
                <a:lnTo>
                  <a:pt x="609980" y="551942"/>
                </a:lnTo>
                <a:lnTo>
                  <a:pt x="626552" y="587470"/>
                </a:lnTo>
                <a:lnTo>
                  <a:pt x="655075" y="636809"/>
                </a:lnTo>
                <a:lnTo>
                  <a:pt x="687387" y="662813"/>
                </a:lnTo>
                <a:lnTo>
                  <a:pt x="714628" y="668528"/>
                </a:lnTo>
                <a:lnTo>
                  <a:pt x="714628" y="686943"/>
                </a:lnTo>
                <a:lnTo>
                  <a:pt x="389127" y="686943"/>
                </a:lnTo>
                <a:lnTo>
                  <a:pt x="389127" y="668528"/>
                </a:lnTo>
                <a:lnTo>
                  <a:pt x="402463" y="668528"/>
                </a:lnTo>
                <a:lnTo>
                  <a:pt x="420629" y="667839"/>
                </a:lnTo>
                <a:lnTo>
                  <a:pt x="457580" y="657606"/>
                </a:lnTo>
                <a:lnTo>
                  <a:pt x="468502" y="644652"/>
                </a:lnTo>
                <a:lnTo>
                  <a:pt x="468502" y="634746"/>
                </a:lnTo>
                <a:lnTo>
                  <a:pt x="468502" y="628777"/>
                </a:lnTo>
                <a:lnTo>
                  <a:pt x="450596" y="579120"/>
                </a:lnTo>
                <a:lnTo>
                  <a:pt x="414908" y="495300"/>
                </a:lnTo>
                <a:lnTo>
                  <a:pt x="177165" y="495300"/>
                </a:lnTo>
                <a:lnTo>
                  <a:pt x="148844" y="560832"/>
                </a:lnTo>
                <a:lnTo>
                  <a:pt x="135860" y="603551"/>
                </a:lnTo>
                <a:lnTo>
                  <a:pt x="135000" y="614934"/>
                </a:lnTo>
                <a:lnTo>
                  <a:pt x="136427" y="628122"/>
                </a:lnTo>
                <a:lnTo>
                  <a:pt x="166927" y="660330"/>
                </a:lnTo>
                <a:lnTo>
                  <a:pt x="223774" y="668528"/>
                </a:lnTo>
                <a:lnTo>
                  <a:pt x="223774" y="686943"/>
                </a:lnTo>
                <a:lnTo>
                  <a:pt x="0" y="686943"/>
                </a:lnTo>
                <a:lnTo>
                  <a:pt x="0" y="668528"/>
                </a:lnTo>
                <a:lnTo>
                  <a:pt x="17289" y="664594"/>
                </a:lnTo>
                <a:lnTo>
                  <a:pt x="32972" y="658304"/>
                </a:lnTo>
                <a:lnTo>
                  <a:pt x="71874" y="622984"/>
                </a:lnTo>
                <a:lnTo>
                  <a:pt x="100639" y="572172"/>
                </a:lnTo>
                <a:lnTo>
                  <a:pt x="117094" y="536956"/>
                </a:lnTo>
                <a:lnTo>
                  <a:pt x="357758" y="0"/>
                </a:lnTo>
                <a:close/>
              </a:path>
            </a:pathLst>
          </a:custGeom>
          <a:ln w="12192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422903" y="2040635"/>
            <a:ext cx="7940040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0757" y="967739"/>
            <a:ext cx="7321313" cy="1032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19300" y="5323332"/>
            <a:ext cx="429768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70481" y="5336921"/>
            <a:ext cx="326517" cy="451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70481" y="5336921"/>
            <a:ext cx="327025" cy="451484"/>
          </a:xfrm>
          <a:custGeom>
            <a:avLst/>
            <a:gdLst/>
            <a:ahLst/>
            <a:cxnLst/>
            <a:rect l="l" t="t" r="r" b="b"/>
            <a:pathLst>
              <a:path w="327025" h="451485">
                <a:moveTo>
                  <a:pt x="138430" y="181863"/>
                </a:moveTo>
                <a:lnTo>
                  <a:pt x="120776" y="269646"/>
                </a:lnTo>
                <a:lnTo>
                  <a:pt x="186944" y="269646"/>
                </a:lnTo>
                <a:lnTo>
                  <a:pt x="204216" y="181863"/>
                </a:lnTo>
                <a:lnTo>
                  <a:pt x="138430" y="181863"/>
                </a:lnTo>
                <a:close/>
              </a:path>
              <a:path w="327025" h="451485">
                <a:moveTo>
                  <a:pt x="108331" y="0"/>
                </a:moveTo>
                <a:lnTo>
                  <a:pt x="175006" y="0"/>
                </a:lnTo>
                <a:lnTo>
                  <a:pt x="151511" y="116077"/>
                </a:lnTo>
                <a:lnTo>
                  <a:pt x="217296" y="116077"/>
                </a:lnTo>
                <a:lnTo>
                  <a:pt x="240156" y="0"/>
                </a:lnTo>
                <a:lnTo>
                  <a:pt x="309244" y="0"/>
                </a:lnTo>
                <a:lnTo>
                  <a:pt x="285495" y="116077"/>
                </a:lnTo>
                <a:lnTo>
                  <a:pt x="326517" y="116077"/>
                </a:lnTo>
                <a:lnTo>
                  <a:pt x="326517" y="181863"/>
                </a:lnTo>
                <a:lnTo>
                  <a:pt x="272033" y="181863"/>
                </a:lnTo>
                <a:lnTo>
                  <a:pt x="254126" y="269646"/>
                </a:lnTo>
                <a:lnTo>
                  <a:pt x="326517" y="269646"/>
                </a:lnTo>
                <a:lnTo>
                  <a:pt x="326517" y="335140"/>
                </a:lnTo>
                <a:lnTo>
                  <a:pt x="240792" y="335140"/>
                </a:lnTo>
                <a:lnTo>
                  <a:pt x="217296" y="451218"/>
                </a:lnTo>
                <a:lnTo>
                  <a:pt x="150875" y="451218"/>
                </a:lnTo>
                <a:lnTo>
                  <a:pt x="173862" y="335140"/>
                </a:lnTo>
                <a:lnTo>
                  <a:pt x="107695" y="335140"/>
                </a:lnTo>
                <a:lnTo>
                  <a:pt x="84200" y="451218"/>
                </a:lnTo>
                <a:lnTo>
                  <a:pt x="16891" y="451218"/>
                </a:lnTo>
                <a:lnTo>
                  <a:pt x="40512" y="335140"/>
                </a:lnTo>
                <a:lnTo>
                  <a:pt x="0" y="335140"/>
                </a:lnTo>
                <a:lnTo>
                  <a:pt x="0" y="269646"/>
                </a:lnTo>
                <a:lnTo>
                  <a:pt x="53593" y="269646"/>
                </a:lnTo>
                <a:lnTo>
                  <a:pt x="71374" y="181863"/>
                </a:lnTo>
                <a:lnTo>
                  <a:pt x="0" y="181863"/>
                </a:lnTo>
                <a:lnTo>
                  <a:pt x="0" y="116077"/>
                </a:lnTo>
                <a:lnTo>
                  <a:pt x="84836" y="116077"/>
                </a:lnTo>
                <a:lnTo>
                  <a:pt x="108331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97252" y="5330952"/>
            <a:ext cx="3895344" cy="667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448941" y="5344287"/>
            <a:ext cx="3790060" cy="564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751829" y="5619750"/>
            <a:ext cx="131191" cy="11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60417" y="5619750"/>
            <a:ext cx="131191" cy="11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40050" y="5619750"/>
            <a:ext cx="131191" cy="11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3910" y="5512308"/>
            <a:ext cx="158750" cy="209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448941" y="5344287"/>
            <a:ext cx="3790315" cy="565150"/>
          </a:xfrm>
          <a:custGeom>
            <a:avLst/>
            <a:gdLst/>
            <a:ahLst/>
            <a:cxnLst/>
            <a:rect l="l" t="t" r="r" b="b"/>
            <a:pathLst>
              <a:path w="3790315" h="565150">
                <a:moveTo>
                  <a:pt x="2707894" y="120268"/>
                </a:moveTo>
                <a:lnTo>
                  <a:pt x="2791586" y="120268"/>
                </a:lnTo>
                <a:lnTo>
                  <a:pt x="2791586" y="436410"/>
                </a:lnTo>
                <a:lnTo>
                  <a:pt x="2707894" y="436410"/>
                </a:lnTo>
                <a:lnTo>
                  <a:pt x="2707894" y="120268"/>
                </a:lnTo>
                <a:close/>
              </a:path>
              <a:path w="3790315" h="565150">
                <a:moveTo>
                  <a:pt x="775207" y="120268"/>
                </a:moveTo>
                <a:lnTo>
                  <a:pt x="858900" y="120268"/>
                </a:lnTo>
                <a:lnTo>
                  <a:pt x="858900" y="265556"/>
                </a:lnTo>
                <a:lnTo>
                  <a:pt x="859186" y="295667"/>
                </a:lnTo>
                <a:lnTo>
                  <a:pt x="861472" y="336524"/>
                </a:lnTo>
                <a:lnTo>
                  <a:pt x="880236" y="371081"/>
                </a:lnTo>
                <a:lnTo>
                  <a:pt x="911224" y="379856"/>
                </a:lnTo>
                <a:lnTo>
                  <a:pt x="921702" y="379123"/>
                </a:lnTo>
                <a:lnTo>
                  <a:pt x="957514" y="361872"/>
                </a:lnTo>
                <a:lnTo>
                  <a:pt x="975580" y="327076"/>
                </a:lnTo>
                <a:lnTo>
                  <a:pt x="978767" y="284434"/>
                </a:lnTo>
                <a:lnTo>
                  <a:pt x="979169" y="253657"/>
                </a:lnTo>
                <a:lnTo>
                  <a:pt x="979169" y="120268"/>
                </a:lnTo>
                <a:lnTo>
                  <a:pt x="1062735" y="120268"/>
                </a:lnTo>
                <a:lnTo>
                  <a:pt x="1062735" y="436410"/>
                </a:lnTo>
                <a:lnTo>
                  <a:pt x="985011" y="436410"/>
                </a:lnTo>
                <a:lnTo>
                  <a:pt x="985011" y="389089"/>
                </a:lnTo>
                <a:lnTo>
                  <a:pt x="975748" y="401069"/>
                </a:lnTo>
                <a:lnTo>
                  <a:pt x="939672" y="428967"/>
                </a:lnTo>
                <a:lnTo>
                  <a:pt x="895721" y="442648"/>
                </a:lnTo>
                <a:lnTo>
                  <a:pt x="880236" y="443560"/>
                </a:lnTo>
                <a:lnTo>
                  <a:pt x="864735" y="442686"/>
                </a:lnTo>
                <a:lnTo>
                  <a:pt x="823086" y="429564"/>
                </a:lnTo>
                <a:lnTo>
                  <a:pt x="793083" y="402225"/>
                </a:lnTo>
                <a:lnTo>
                  <a:pt x="778049" y="360141"/>
                </a:lnTo>
                <a:lnTo>
                  <a:pt x="775207" y="320332"/>
                </a:lnTo>
                <a:lnTo>
                  <a:pt x="775207" y="120268"/>
                </a:lnTo>
                <a:close/>
              </a:path>
              <a:path w="3790315" h="565150">
                <a:moveTo>
                  <a:pt x="3734943" y="113156"/>
                </a:moveTo>
                <a:lnTo>
                  <a:pt x="3749109" y="114135"/>
                </a:lnTo>
                <a:lnTo>
                  <a:pt x="3763025" y="117078"/>
                </a:lnTo>
                <a:lnTo>
                  <a:pt x="3776680" y="121997"/>
                </a:lnTo>
                <a:lnTo>
                  <a:pt x="3790060" y="128904"/>
                </a:lnTo>
                <a:lnTo>
                  <a:pt x="3764153" y="201803"/>
                </a:lnTo>
                <a:lnTo>
                  <a:pt x="3753768" y="195875"/>
                </a:lnTo>
                <a:lnTo>
                  <a:pt x="3743753" y="191627"/>
                </a:lnTo>
                <a:lnTo>
                  <a:pt x="3734095" y="189069"/>
                </a:lnTo>
                <a:lnTo>
                  <a:pt x="3724782" y="188213"/>
                </a:lnTo>
                <a:lnTo>
                  <a:pt x="3716353" y="188811"/>
                </a:lnTo>
                <a:lnTo>
                  <a:pt x="3684142" y="211423"/>
                </a:lnTo>
                <a:lnTo>
                  <a:pt x="3672814" y="248916"/>
                </a:lnTo>
                <a:lnTo>
                  <a:pt x="3669333" y="301913"/>
                </a:lnTo>
                <a:lnTo>
                  <a:pt x="3668903" y="338785"/>
                </a:lnTo>
                <a:lnTo>
                  <a:pt x="3668903" y="436410"/>
                </a:lnTo>
                <a:lnTo>
                  <a:pt x="3585209" y="436410"/>
                </a:lnTo>
                <a:lnTo>
                  <a:pt x="3585209" y="120268"/>
                </a:lnTo>
                <a:lnTo>
                  <a:pt x="3662933" y="120268"/>
                </a:lnTo>
                <a:lnTo>
                  <a:pt x="3662933" y="165226"/>
                </a:lnTo>
                <a:lnTo>
                  <a:pt x="3672619" y="150677"/>
                </a:lnTo>
                <a:lnTo>
                  <a:pt x="3707010" y="118889"/>
                </a:lnTo>
                <a:lnTo>
                  <a:pt x="3725108" y="113797"/>
                </a:lnTo>
                <a:lnTo>
                  <a:pt x="3734943" y="113156"/>
                </a:lnTo>
                <a:close/>
              </a:path>
              <a:path w="3790315" h="565150">
                <a:moveTo>
                  <a:pt x="3374008" y="113156"/>
                </a:moveTo>
                <a:lnTo>
                  <a:pt x="3422808" y="116474"/>
                </a:lnTo>
                <a:lnTo>
                  <a:pt x="3470015" y="133463"/>
                </a:lnTo>
                <a:lnTo>
                  <a:pt x="3500782" y="172352"/>
                </a:lnTo>
                <a:lnTo>
                  <a:pt x="3507104" y="234950"/>
                </a:lnTo>
                <a:lnTo>
                  <a:pt x="3506088" y="332536"/>
                </a:lnTo>
                <a:lnTo>
                  <a:pt x="3506348" y="352003"/>
                </a:lnTo>
                <a:lnTo>
                  <a:pt x="3510153" y="394004"/>
                </a:lnTo>
                <a:lnTo>
                  <a:pt x="3525138" y="436410"/>
                </a:lnTo>
                <a:lnTo>
                  <a:pt x="3442461" y="436410"/>
                </a:lnTo>
                <a:lnTo>
                  <a:pt x="3433063" y="406742"/>
                </a:lnTo>
                <a:lnTo>
                  <a:pt x="3432048" y="403478"/>
                </a:lnTo>
                <a:lnTo>
                  <a:pt x="3431412" y="401891"/>
                </a:lnTo>
                <a:lnTo>
                  <a:pt x="3420534" y="411654"/>
                </a:lnTo>
                <a:lnTo>
                  <a:pt x="3409251" y="420119"/>
                </a:lnTo>
                <a:lnTo>
                  <a:pt x="3373161" y="437698"/>
                </a:lnTo>
                <a:lnTo>
                  <a:pt x="3333496" y="443560"/>
                </a:lnTo>
                <a:lnTo>
                  <a:pt x="3310397" y="441905"/>
                </a:lnTo>
                <a:lnTo>
                  <a:pt x="3271916" y="428660"/>
                </a:lnTo>
                <a:lnTo>
                  <a:pt x="3235499" y="387080"/>
                </a:lnTo>
                <a:lnTo>
                  <a:pt x="3228467" y="350100"/>
                </a:lnTo>
                <a:lnTo>
                  <a:pt x="3229256" y="337063"/>
                </a:lnTo>
                <a:lnTo>
                  <a:pt x="3248318" y="292443"/>
                </a:lnTo>
                <a:lnTo>
                  <a:pt x="3289917" y="264774"/>
                </a:lnTo>
                <a:lnTo>
                  <a:pt x="3343655" y="250672"/>
                </a:lnTo>
                <a:lnTo>
                  <a:pt x="3370732" y="245258"/>
                </a:lnTo>
                <a:lnTo>
                  <a:pt x="3393297" y="240026"/>
                </a:lnTo>
                <a:lnTo>
                  <a:pt x="3411360" y="234981"/>
                </a:lnTo>
                <a:lnTo>
                  <a:pt x="3424935" y="230124"/>
                </a:lnTo>
                <a:lnTo>
                  <a:pt x="3424935" y="221741"/>
                </a:lnTo>
                <a:lnTo>
                  <a:pt x="3405687" y="182951"/>
                </a:lnTo>
                <a:lnTo>
                  <a:pt x="3368039" y="177165"/>
                </a:lnTo>
                <a:lnTo>
                  <a:pt x="3357495" y="177712"/>
                </a:lnTo>
                <a:lnTo>
                  <a:pt x="3321891" y="198024"/>
                </a:lnTo>
                <a:lnTo>
                  <a:pt x="3312922" y="216788"/>
                </a:lnTo>
                <a:lnTo>
                  <a:pt x="3237103" y="203072"/>
                </a:lnTo>
                <a:lnTo>
                  <a:pt x="3254517" y="163147"/>
                </a:lnTo>
                <a:lnTo>
                  <a:pt x="3281172" y="135128"/>
                </a:lnTo>
                <a:lnTo>
                  <a:pt x="3319970" y="118665"/>
                </a:lnTo>
                <a:lnTo>
                  <a:pt x="3345072" y="114536"/>
                </a:lnTo>
                <a:lnTo>
                  <a:pt x="3374008" y="113156"/>
                </a:lnTo>
                <a:close/>
              </a:path>
              <a:path w="3790315" h="565150">
                <a:moveTo>
                  <a:pt x="2991738" y="113156"/>
                </a:moveTo>
                <a:lnTo>
                  <a:pt x="3019716" y="116371"/>
                </a:lnTo>
                <a:lnTo>
                  <a:pt x="3045158" y="126015"/>
                </a:lnTo>
                <a:lnTo>
                  <a:pt x="3068052" y="142089"/>
                </a:lnTo>
                <a:lnTo>
                  <a:pt x="3088385" y="164591"/>
                </a:lnTo>
                <a:lnTo>
                  <a:pt x="3088385" y="120268"/>
                </a:lnTo>
                <a:lnTo>
                  <a:pt x="3166745" y="120268"/>
                </a:lnTo>
                <a:lnTo>
                  <a:pt x="3166745" y="403974"/>
                </a:lnTo>
                <a:lnTo>
                  <a:pt x="3164395" y="452862"/>
                </a:lnTo>
                <a:lnTo>
                  <a:pt x="3152425" y="500711"/>
                </a:lnTo>
                <a:lnTo>
                  <a:pt x="3122566" y="538534"/>
                </a:lnTo>
                <a:lnTo>
                  <a:pt x="3087116" y="555777"/>
                </a:lnTo>
                <a:lnTo>
                  <a:pt x="3037038" y="564148"/>
                </a:lnTo>
                <a:lnTo>
                  <a:pt x="3016631" y="564705"/>
                </a:lnTo>
                <a:lnTo>
                  <a:pt x="2979418" y="562984"/>
                </a:lnTo>
                <a:lnTo>
                  <a:pt x="2922422" y="549216"/>
                </a:lnTo>
                <a:lnTo>
                  <a:pt x="2887970" y="522486"/>
                </a:lnTo>
                <a:lnTo>
                  <a:pt x="2871154" y="487587"/>
                </a:lnTo>
                <a:lnTo>
                  <a:pt x="2869057" y="467372"/>
                </a:lnTo>
                <a:lnTo>
                  <a:pt x="2869057" y="464591"/>
                </a:lnTo>
                <a:lnTo>
                  <a:pt x="2869184" y="461225"/>
                </a:lnTo>
                <a:lnTo>
                  <a:pt x="2869310" y="457250"/>
                </a:lnTo>
                <a:lnTo>
                  <a:pt x="2964942" y="468858"/>
                </a:lnTo>
                <a:lnTo>
                  <a:pt x="2966466" y="479971"/>
                </a:lnTo>
                <a:lnTo>
                  <a:pt x="2970148" y="487616"/>
                </a:lnTo>
                <a:lnTo>
                  <a:pt x="3013456" y="500710"/>
                </a:lnTo>
                <a:lnTo>
                  <a:pt x="3028795" y="500095"/>
                </a:lnTo>
                <a:lnTo>
                  <a:pt x="3067669" y="487108"/>
                </a:lnTo>
                <a:lnTo>
                  <a:pt x="3082813" y="444249"/>
                </a:lnTo>
                <a:lnTo>
                  <a:pt x="3083051" y="431355"/>
                </a:lnTo>
                <a:lnTo>
                  <a:pt x="3083051" y="385216"/>
                </a:lnTo>
                <a:lnTo>
                  <a:pt x="3063071" y="407617"/>
                </a:lnTo>
                <a:lnTo>
                  <a:pt x="3040649" y="423614"/>
                </a:lnTo>
                <a:lnTo>
                  <a:pt x="3015775" y="433211"/>
                </a:lnTo>
                <a:lnTo>
                  <a:pt x="2988436" y="436410"/>
                </a:lnTo>
                <a:lnTo>
                  <a:pt x="2958212" y="433043"/>
                </a:lnTo>
                <a:lnTo>
                  <a:pt x="2907766" y="406106"/>
                </a:lnTo>
                <a:lnTo>
                  <a:pt x="2874730" y="359955"/>
                </a:lnTo>
                <a:lnTo>
                  <a:pt x="2860200" y="306971"/>
                </a:lnTo>
                <a:lnTo>
                  <a:pt x="2858388" y="276567"/>
                </a:lnTo>
                <a:lnTo>
                  <a:pt x="2860772" y="239204"/>
                </a:lnTo>
                <a:lnTo>
                  <a:pt x="2879873" y="178450"/>
                </a:lnTo>
                <a:lnTo>
                  <a:pt x="2916854" y="136731"/>
                </a:lnTo>
                <a:lnTo>
                  <a:pt x="2964428" y="115776"/>
                </a:lnTo>
                <a:lnTo>
                  <a:pt x="2991738" y="113156"/>
                </a:lnTo>
                <a:close/>
              </a:path>
              <a:path w="3790315" h="565150">
                <a:moveTo>
                  <a:pt x="1982596" y="113156"/>
                </a:moveTo>
                <a:lnTo>
                  <a:pt x="2031396" y="116474"/>
                </a:lnTo>
                <a:lnTo>
                  <a:pt x="2078603" y="133463"/>
                </a:lnTo>
                <a:lnTo>
                  <a:pt x="2109370" y="172352"/>
                </a:lnTo>
                <a:lnTo>
                  <a:pt x="2115693" y="234950"/>
                </a:lnTo>
                <a:lnTo>
                  <a:pt x="2114676" y="332536"/>
                </a:lnTo>
                <a:lnTo>
                  <a:pt x="2114936" y="352003"/>
                </a:lnTo>
                <a:lnTo>
                  <a:pt x="2118741" y="394004"/>
                </a:lnTo>
                <a:lnTo>
                  <a:pt x="2133726" y="436410"/>
                </a:lnTo>
                <a:lnTo>
                  <a:pt x="2051049" y="436410"/>
                </a:lnTo>
                <a:lnTo>
                  <a:pt x="2041651" y="406742"/>
                </a:lnTo>
                <a:lnTo>
                  <a:pt x="2040635" y="403478"/>
                </a:lnTo>
                <a:lnTo>
                  <a:pt x="2040000" y="401891"/>
                </a:lnTo>
                <a:lnTo>
                  <a:pt x="2029122" y="411654"/>
                </a:lnTo>
                <a:lnTo>
                  <a:pt x="2017839" y="420119"/>
                </a:lnTo>
                <a:lnTo>
                  <a:pt x="1981749" y="437698"/>
                </a:lnTo>
                <a:lnTo>
                  <a:pt x="1942083" y="443560"/>
                </a:lnTo>
                <a:lnTo>
                  <a:pt x="1918985" y="441905"/>
                </a:lnTo>
                <a:lnTo>
                  <a:pt x="1880504" y="428660"/>
                </a:lnTo>
                <a:lnTo>
                  <a:pt x="1844087" y="387080"/>
                </a:lnTo>
                <a:lnTo>
                  <a:pt x="1837055" y="350100"/>
                </a:lnTo>
                <a:lnTo>
                  <a:pt x="1837844" y="337063"/>
                </a:lnTo>
                <a:lnTo>
                  <a:pt x="1856906" y="292443"/>
                </a:lnTo>
                <a:lnTo>
                  <a:pt x="1898505" y="264774"/>
                </a:lnTo>
                <a:lnTo>
                  <a:pt x="1952244" y="250672"/>
                </a:lnTo>
                <a:lnTo>
                  <a:pt x="1979320" y="245258"/>
                </a:lnTo>
                <a:lnTo>
                  <a:pt x="2001885" y="240026"/>
                </a:lnTo>
                <a:lnTo>
                  <a:pt x="2019948" y="234981"/>
                </a:lnTo>
                <a:lnTo>
                  <a:pt x="2033523" y="230124"/>
                </a:lnTo>
                <a:lnTo>
                  <a:pt x="2033523" y="221741"/>
                </a:lnTo>
                <a:lnTo>
                  <a:pt x="2014275" y="182951"/>
                </a:lnTo>
                <a:lnTo>
                  <a:pt x="1976628" y="177165"/>
                </a:lnTo>
                <a:lnTo>
                  <a:pt x="1966083" y="177712"/>
                </a:lnTo>
                <a:lnTo>
                  <a:pt x="1930479" y="198024"/>
                </a:lnTo>
                <a:lnTo>
                  <a:pt x="1921509" y="216788"/>
                </a:lnTo>
                <a:lnTo>
                  <a:pt x="1845691" y="203072"/>
                </a:lnTo>
                <a:lnTo>
                  <a:pt x="1863105" y="163147"/>
                </a:lnTo>
                <a:lnTo>
                  <a:pt x="1889759" y="135128"/>
                </a:lnTo>
                <a:lnTo>
                  <a:pt x="1928558" y="118665"/>
                </a:lnTo>
                <a:lnTo>
                  <a:pt x="1953660" y="114536"/>
                </a:lnTo>
                <a:lnTo>
                  <a:pt x="1982596" y="113156"/>
                </a:lnTo>
                <a:close/>
              </a:path>
              <a:path w="3790315" h="565150">
                <a:moveTo>
                  <a:pt x="1264031" y="113156"/>
                </a:moveTo>
                <a:lnTo>
                  <a:pt x="1320625" y="118411"/>
                </a:lnTo>
                <a:lnTo>
                  <a:pt x="1360550" y="134238"/>
                </a:lnTo>
                <a:lnTo>
                  <a:pt x="1396769" y="177369"/>
                </a:lnTo>
                <a:lnTo>
                  <a:pt x="1403984" y="196850"/>
                </a:lnTo>
                <a:lnTo>
                  <a:pt x="1325118" y="211328"/>
                </a:lnTo>
                <a:lnTo>
                  <a:pt x="1321996" y="202690"/>
                </a:lnTo>
                <a:lnTo>
                  <a:pt x="1317767" y="195087"/>
                </a:lnTo>
                <a:lnTo>
                  <a:pt x="1277866" y="173847"/>
                </a:lnTo>
                <a:lnTo>
                  <a:pt x="1265555" y="173228"/>
                </a:lnTo>
                <a:lnTo>
                  <a:pt x="1250223" y="173819"/>
                </a:lnTo>
                <a:lnTo>
                  <a:pt x="1211833" y="186816"/>
                </a:lnTo>
                <a:lnTo>
                  <a:pt x="1208658" y="192531"/>
                </a:lnTo>
                <a:lnTo>
                  <a:pt x="1208658" y="199516"/>
                </a:lnTo>
                <a:lnTo>
                  <a:pt x="1208658" y="205485"/>
                </a:lnTo>
                <a:lnTo>
                  <a:pt x="1242187" y="224710"/>
                </a:lnTo>
                <a:lnTo>
                  <a:pt x="1295145" y="238125"/>
                </a:lnTo>
                <a:lnTo>
                  <a:pt x="1326054" y="246172"/>
                </a:lnTo>
                <a:lnTo>
                  <a:pt x="1372727" y="264796"/>
                </a:lnTo>
                <a:lnTo>
                  <a:pt x="1408096" y="302098"/>
                </a:lnTo>
                <a:lnTo>
                  <a:pt x="1414653" y="337591"/>
                </a:lnTo>
                <a:lnTo>
                  <a:pt x="1412388" y="358555"/>
                </a:lnTo>
                <a:lnTo>
                  <a:pt x="1394239" y="395912"/>
                </a:lnTo>
                <a:lnTo>
                  <a:pt x="1358042" y="425981"/>
                </a:lnTo>
                <a:lnTo>
                  <a:pt x="1304321" y="441607"/>
                </a:lnTo>
                <a:lnTo>
                  <a:pt x="1270888" y="443560"/>
                </a:lnTo>
                <a:lnTo>
                  <a:pt x="1240287" y="441922"/>
                </a:lnTo>
                <a:lnTo>
                  <a:pt x="1189182" y="428820"/>
                </a:lnTo>
                <a:lnTo>
                  <a:pt x="1151435" y="403091"/>
                </a:lnTo>
                <a:lnTo>
                  <a:pt x="1126809" y="367525"/>
                </a:lnTo>
                <a:lnTo>
                  <a:pt x="1119378" y="346227"/>
                </a:lnTo>
                <a:lnTo>
                  <a:pt x="1203324" y="333425"/>
                </a:lnTo>
                <a:lnTo>
                  <a:pt x="1206682" y="344893"/>
                </a:lnTo>
                <a:lnTo>
                  <a:pt x="1211421" y="354893"/>
                </a:lnTo>
                <a:lnTo>
                  <a:pt x="1244679" y="379971"/>
                </a:lnTo>
                <a:lnTo>
                  <a:pt x="1270888" y="383133"/>
                </a:lnTo>
                <a:lnTo>
                  <a:pt x="1286101" y="382390"/>
                </a:lnTo>
                <a:lnTo>
                  <a:pt x="1327022" y="365671"/>
                </a:lnTo>
                <a:lnTo>
                  <a:pt x="1330706" y="358228"/>
                </a:lnTo>
                <a:lnTo>
                  <a:pt x="1330706" y="348907"/>
                </a:lnTo>
                <a:lnTo>
                  <a:pt x="1330706" y="342557"/>
                </a:lnTo>
                <a:lnTo>
                  <a:pt x="1296796" y="322110"/>
                </a:lnTo>
                <a:lnTo>
                  <a:pt x="1250840" y="311194"/>
                </a:lnTo>
                <a:lnTo>
                  <a:pt x="1214135" y="300758"/>
                </a:lnTo>
                <a:lnTo>
                  <a:pt x="1168526" y="281330"/>
                </a:lnTo>
                <a:lnTo>
                  <a:pt x="1140412" y="250744"/>
                </a:lnTo>
                <a:lnTo>
                  <a:pt x="1131061" y="210184"/>
                </a:lnTo>
                <a:lnTo>
                  <a:pt x="1133086" y="190442"/>
                </a:lnTo>
                <a:lnTo>
                  <a:pt x="1149278" y="155910"/>
                </a:lnTo>
                <a:lnTo>
                  <a:pt x="1181877" y="128855"/>
                </a:lnTo>
                <a:lnTo>
                  <a:pt x="1232169" y="114897"/>
                </a:lnTo>
                <a:lnTo>
                  <a:pt x="1264031" y="113156"/>
                </a:lnTo>
                <a:close/>
              </a:path>
              <a:path w="3790315" h="565150">
                <a:moveTo>
                  <a:pt x="562228" y="113156"/>
                </a:moveTo>
                <a:lnTo>
                  <a:pt x="611028" y="116474"/>
                </a:lnTo>
                <a:lnTo>
                  <a:pt x="658235" y="133463"/>
                </a:lnTo>
                <a:lnTo>
                  <a:pt x="689002" y="172352"/>
                </a:lnTo>
                <a:lnTo>
                  <a:pt x="695325" y="234950"/>
                </a:lnTo>
                <a:lnTo>
                  <a:pt x="694308" y="332536"/>
                </a:lnTo>
                <a:lnTo>
                  <a:pt x="694568" y="352003"/>
                </a:lnTo>
                <a:lnTo>
                  <a:pt x="698372" y="394004"/>
                </a:lnTo>
                <a:lnTo>
                  <a:pt x="713358" y="436410"/>
                </a:lnTo>
                <a:lnTo>
                  <a:pt x="630682" y="436410"/>
                </a:lnTo>
                <a:lnTo>
                  <a:pt x="621283" y="406742"/>
                </a:lnTo>
                <a:lnTo>
                  <a:pt x="620267" y="403478"/>
                </a:lnTo>
                <a:lnTo>
                  <a:pt x="619632" y="401891"/>
                </a:lnTo>
                <a:lnTo>
                  <a:pt x="608754" y="411654"/>
                </a:lnTo>
                <a:lnTo>
                  <a:pt x="597471" y="420119"/>
                </a:lnTo>
                <a:lnTo>
                  <a:pt x="561381" y="437698"/>
                </a:lnTo>
                <a:lnTo>
                  <a:pt x="521715" y="443560"/>
                </a:lnTo>
                <a:lnTo>
                  <a:pt x="498617" y="441905"/>
                </a:lnTo>
                <a:lnTo>
                  <a:pt x="460136" y="428660"/>
                </a:lnTo>
                <a:lnTo>
                  <a:pt x="423719" y="387080"/>
                </a:lnTo>
                <a:lnTo>
                  <a:pt x="416686" y="350100"/>
                </a:lnTo>
                <a:lnTo>
                  <a:pt x="417476" y="337063"/>
                </a:lnTo>
                <a:lnTo>
                  <a:pt x="436538" y="292443"/>
                </a:lnTo>
                <a:lnTo>
                  <a:pt x="478137" y="264774"/>
                </a:lnTo>
                <a:lnTo>
                  <a:pt x="531876" y="250672"/>
                </a:lnTo>
                <a:lnTo>
                  <a:pt x="558952" y="245258"/>
                </a:lnTo>
                <a:lnTo>
                  <a:pt x="581517" y="240026"/>
                </a:lnTo>
                <a:lnTo>
                  <a:pt x="599580" y="234981"/>
                </a:lnTo>
                <a:lnTo>
                  <a:pt x="613156" y="230124"/>
                </a:lnTo>
                <a:lnTo>
                  <a:pt x="613156" y="221741"/>
                </a:lnTo>
                <a:lnTo>
                  <a:pt x="593907" y="182951"/>
                </a:lnTo>
                <a:lnTo>
                  <a:pt x="556259" y="177165"/>
                </a:lnTo>
                <a:lnTo>
                  <a:pt x="545715" y="177712"/>
                </a:lnTo>
                <a:lnTo>
                  <a:pt x="510111" y="198024"/>
                </a:lnTo>
                <a:lnTo>
                  <a:pt x="501141" y="216788"/>
                </a:lnTo>
                <a:lnTo>
                  <a:pt x="425322" y="203072"/>
                </a:lnTo>
                <a:lnTo>
                  <a:pt x="442737" y="163147"/>
                </a:lnTo>
                <a:lnTo>
                  <a:pt x="469391" y="135128"/>
                </a:lnTo>
                <a:lnTo>
                  <a:pt x="508190" y="118665"/>
                </a:lnTo>
                <a:lnTo>
                  <a:pt x="533292" y="114536"/>
                </a:lnTo>
                <a:lnTo>
                  <a:pt x="562228" y="113156"/>
                </a:lnTo>
                <a:close/>
              </a:path>
              <a:path w="3790315" h="565150">
                <a:moveTo>
                  <a:pt x="2707894" y="0"/>
                </a:moveTo>
                <a:lnTo>
                  <a:pt x="2791586" y="0"/>
                </a:lnTo>
                <a:lnTo>
                  <a:pt x="2791586" y="77469"/>
                </a:lnTo>
                <a:lnTo>
                  <a:pt x="2707894" y="77469"/>
                </a:lnTo>
                <a:lnTo>
                  <a:pt x="2707894" y="0"/>
                </a:lnTo>
                <a:close/>
              </a:path>
              <a:path w="3790315" h="565150">
                <a:moveTo>
                  <a:pt x="2526157" y="0"/>
                </a:moveTo>
                <a:lnTo>
                  <a:pt x="2613913" y="0"/>
                </a:lnTo>
                <a:lnTo>
                  <a:pt x="2613913" y="276275"/>
                </a:lnTo>
                <a:lnTo>
                  <a:pt x="2611532" y="324199"/>
                </a:lnTo>
                <a:lnTo>
                  <a:pt x="2596699" y="377735"/>
                </a:lnTo>
                <a:lnTo>
                  <a:pt x="2573510" y="408315"/>
                </a:lnTo>
                <a:lnTo>
                  <a:pt x="2539841" y="430881"/>
                </a:lnTo>
                <a:lnTo>
                  <a:pt x="2495454" y="442411"/>
                </a:lnTo>
                <a:lnTo>
                  <a:pt x="2469260" y="443852"/>
                </a:lnTo>
                <a:lnTo>
                  <a:pt x="2438828" y="441592"/>
                </a:lnTo>
                <a:lnTo>
                  <a:pt x="2389108" y="423514"/>
                </a:lnTo>
                <a:lnTo>
                  <a:pt x="2354556" y="387497"/>
                </a:lnTo>
                <a:lnTo>
                  <a:pt x="2337030" y="334438"/>
                </a:lnTo>
                <a:lnTo>
                  <a:pt x="2334768" y="301574"/>
                </a:lnTo>
                <a:lnTo>
                  <a:pt x="2417825" y="292049"/>
                </a:lnTo>
                <a:lnTo>
                  <a:pt x="2419014" y="309427"/>
                </a:lnTo>
                <a:lnTo>
                  <a:pt x="2421239" y="324051"/>
                </a:lnTo>
                <a:lnTo>
                  <a:pt x="2446766" y="362670"/>
                </a:lnTo>
                <a:lnTo>
                  <a:pt x="2472309" y="368553"/>
                </a:lnTo>
                <a:lnTo>
                  <a:pt x="2485925" y="367501"/>
                </a:lnTo>
                <a:lnTo>
                  <a:pt x="2519298" y="341063"/>
                </a:lnTo>
                <a:lnTo>
                  <a:pt x="2526157" y="281927"/>
                </a:lnTo>
                <a:lnTo>
                  <a:pt x="2526157" y="0"/>
                </a:lnTo>
                <a:close/>
              </a:path>
              <a:path w="3790315" h="565150">
                <a:moveTo>
                  <a:pt x="2197354" y="0"/>
                </a:moveTo>
                <a:lnTo>
                  <a:pt x="2281047" y="0"/>
                </a:lnTo>
                <a:lnTo>
                  <a:pt x="2281047" y="436410"/>
                </a:lnTo>
                <a:lnTo>
                  <a:pt x="2197354" y="436410"/>
                </a:lnTo>
                <a:lnTo>
                  <a:pt x="2197354" y="0"/>
                </a:lnTo>
                <a:close/>
              </a:path>
              <a:path w="3790315" h="565150">
                <a:moveTo>
                  <a:pt x="1486916" y="0"/>
                </a:moveTo>
                <a:lnTo>
                  <a:pt x="1570482" y="0"/>
                </a:lnTo>
                <a:lnTo>
                  <a:pt x="1570482" y="160528"/>
                </a:lnTo>
                <a:lnTo>
                  <a:pt x="1591746" y="139785"/>
                </a:lnTo>
                <a:lnTo>
                  <a:pt x="1614963" y="124983"/>
                </a:lnTo>
                <a:lnTo>
                  <a:pt x="1640133" y="116111"/>
                </a:lnTo>
                <a:lnTo>
                  <a:pt x="1667256" y="113156"/>
                </a:lnTo>
                <a:lnTo>
                  <a:pt x="1681356" y="113823"/>
                </a:lnTo>
                <a:lnTo>
                  <a:pt x="1719325" y="123825"/>
                </a:lnTo>
                <a:lnTo>
                  <a:pt x="1754378" y="151256"/>
                </a:lnTo>
                <a:lnTo>
                  <a:pt x="1770380" y="188213"/>
                </a:lnTo>
                <a:lnTo>
                  <a:pt x="1774434" y="231105"/>
                </a:lnTo>
                <a:lnTo>
                  <a:pt x="1774697" y="250977"/>
                </a:lnTo>
                <a:lnTo>
                  <a:pt x="1774697" y="436410"/>
                </a:lnTo>
                <a:lnTo>
                  <a:pt x="1691132" y="436410"/>
                </a:lnTo>
                <a:lnTo>
                  <a:pt x="1691132" y="269430"/>
                </a:lnTo>
                <a:lnTo>
                  <a:pt x="1690824" y="246871"/>
                </a:lnTo>
                <a:lnTo>
                  <a:pt x="1686306" y="206375"/>
                </a:lnTo>
                <a:lnTo>
                  <a:pt x="1655905" y="179149"/>
                </a:lnTo>
                <a:lnTo>
                  <a:pt x="1639316" y="177165"/>
                </a:lnTo>
                <a:lnTo>
                  <a:pt x="1629144" y="177788"/>
                </a:lnTo>
                <a:lnTo>
                  <a:pt x="1587912" y="199993"/>
                </a:lnTo>
                <a:lnTo>
                  <a:pt x="1572386" y="243058"/>
                </a:lnTo>
                <a:lnTo>
                  <a:pt x="1570482" y="278066"/>
                </a:lnTo>
                <a:lnTo>
                  <a:pt x="1570482" y="436410"/>
                </a:lnTo>
                <a:lnTo>
                  <a:pt x="1486916" y="436410"/>
                </a:lnTo>
                <a:lnTo>
                  <a:pt x="1486916" y="0"/>
                </a:lnTo>
                <a:close/>
              </a:path>
              <a:path w="3790315" h="565150">
                <a:moveTo>
                  <a:pt x="0" y="0"/>
                </a:moveTo>
                <a:lnTo>
                  <a:pt x="88137" y="0"/>
                </a:lnTo>
                <a:lnTo>
                  <a:pt x="88137" y="193801"/>
                </a:lnTo>
                <a:lnTo>
                  <a:pt x="266191" y="0"/>
                </a:lnTo>
                <a:lnTo>
                  <a:pt x="384556" y="0"/>
                </a:lnTo>
                <a:lnTo>
                  <a:pt x="220344" y="170053"/>
                </a:lnTo>
                <a:lnTo>
                  <a:pt x="393572" y="436410"/>
                </a:lnTo>
                <a:lnTo>
                  <a:pt x="279526" y="436410"/>
                </a:lnTo>
                <a:lnTo>
                  <a:pt x="159638" y="231647"/>
                </a:lnTo>
                <a:lnTo>
                  <a:pt x="88137" y="304558"/>
                </a:lnTo>
                <a:lnTo>
                  <a:pt x="88137" y="436410"/>
                </a:lnTo>
                <a:lnTo>
                  <a:pt x="0" y="43641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4699" y="4706492"/>
            <a:ext cx="81026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041" y="1144651"/>
            <a:ext cx="9881235" cy="255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1481-1517-4594-9F8E-6B8C11B3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BA15-D1EE-4E03-BB30-344C7726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907652"/>
            <a:ext cx="9881235" cy="2308324"/>
          </a:xfrm>
        </p:spPr>
        <p:txBody>
          <a:bodyPr/>
          <a:lstStyle/>
          <a:p>
            <a:r>
              <a:rPr lang="en-IN" sz="15000" dirty="0">
                <a:solidFill>
                  <a:srgbClr val="FF000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52487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80822"/>
            <a:ext cx="2915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Binary</a:t>
            </a:r>
            <a:r>
              <a:rPr sz="4000" spc="-6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232153"/>
            <a:ext cx="10226040" cy="439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Binary </a:t>
            </a: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is a quicker </a:t>
            </a:r>
            <a:r>
              <a:rPr sz="2600" spc="-5" dirty="0">
                <a:latin typeface="Times New Roman"/>
                <a:cs typeface="Times New Roman"/>
              </a:rPr>
              <a:t>method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searching </a:t>
            </a:r>
            <a:r>
              <a:rPr sz="2600" dirty="0">
                <a:latin typeface="Times New Roman"/>
                <a:cs typeface="Times New Roman"/>
              </a:rPr>
              <a:t>for value in the </a:t>
            </a:r>
            <a:r>
              <a:rPr sz="2600" spc="-35" dirty="0">
                <a:latin typeface="Times New Roman"/>
                <a:cs typeface="Times New Roman"/>
              </a:rPr>
              <a:t>array. </a:t>
            </a:r>
            <a:r>
              <a:rPr sz="2600" dirty="0">
                <a:latin typeface="Times New Roman"/>
                <a:cs typeface="Times New Roman"/>
              </a:rPr>
              <a:t>Binary  </a:t>
            </a: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is very quick but it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only </a:t>
            </a: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sorted </a:t>
            </a:r>
            <a:r>
              <a:rPr sz="2600" spc="-35" dirty="0">
                <a:latin typeface="Times New Roman"/>
                <a:cs typeface="Times New Roman"/>
              </a:rPr>
              <a:t>array. </a:t>
            </a:r>
            <a:r>
              <a:rPr sz="2600" dirty="0">
                <a:latin typeface="Times New Roman"/>
                <a:cs typeface="Times New Roman"/>
              </a:rPr>
              <a:t>It cannot be  applied on an unsorted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array.</a:t>
            </a:r>
            <a:endParaRPr sz="26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It locates the </a:t>
            </a:r>
            <a:r>
              <a:rPr sz="2400" spc="-5" dirty="0">
                <a:latin typeface="Times New Roman"/>
                <a:cs typeface="Times New Roman"/>
              </a:rPr>
              <a:t>middle element </a:t>
            </a:r>
            <a:r>
              <a:rPr sz="2400" dirty="0">
                <a:latin typeface="Times New Roman"/>
                <a:cs typeface="Times New Roman"/>
              </a:rPr>
              <a:t>of array and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with desired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561340" marR="848994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If they are equal, search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successful and the index of </a:t>
            </a:r>
            <a:r>
              <a:rPr sz="2400" spc="-5" dirty="0">
                <a:latin typeface="Times New Roman"/>
                <a:cs typeface="Times New Roman"/>
              </a:rPr>
              <a:t>middle element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returned.</a:t>
            </a:r>
            <a:endParaRPr sz="24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If they are not equal, it reduces the search to half of 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561340" marR="508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If the search </a:t>
            </a:r>
            <a:r>
              <a:rPr sz="2400" spc="-5" dirty="0">
                <a:latin typeface="Times New Roman"/>
                <a:cs typeface="Times New Roman"/>
              </a:rPr>
              <a:t>number is less </a:t>
            </a:r>
            <a:r>
              <a:rPr sz="2400" dirty="0">
                <a:latin typeface="Times New Roman"/>
                <a:cs typeface="Times New Roman"/>
              </a:rPr>
              <a:t>than the </a:t>
            </a:r>
            <a:r>
              <a:rPr sz="2400" spc="-5" dirty="0">
                <a:latin typeface="Times New Roman"/>
                <a:cs typeface="Times New Roman"/>
              </a:rPr>
              <a:t>middle element, </a:t>
            </a:r>
            <a:r>
              <a:rPr sz="2400" dirty="0">
                <a:latin typeface="Times New Roman"/>
                <a:cs typeface="Times New Roman"/>
              </a:rPr>
              <a:t>it searches 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half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25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469900" marR="276225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Otherwise it </a:t>
            </a:r>
            <a:r>
              <a:rPr sz="2400" dirty="0">
                <a:latin typeface="Times New Roman"/>
                <a:cs typeface="Times New Roman"/>
              </a:rPr>
              <a:t>searches </a:t>
            </a:r>
            <a:r>
              <a:rPr sz="2400" spc="-5" dirty="0">
                <a:latin typeface="Times New Roman"/>
                <a:cs typeface="Times New Roman"/>
              </a:rPr>
              <a:t>the second half of the </a:t>
            </a:r>
            <a:r>
              <a:rPr sz="2400" spc="-30" dirty="0">
                <a:latin typeface="Times New Roman"/>
                <a:cs typeface="Times New Roman"/>
              </a:rPr>
              <a:t>array. </a:t>
            </a:r>
            <a:r>
              <a:rPr sz="2400" spc="-5" dirty="0">
                <a:latin typeface="Times New Roman"/>
                <a:cs typeface="Times New Roman"/>
              </a:rPr>
              <a:t>The process </a:t>
            </a:r>
            <a:r>
              <a:rPr sz="2400" dirty="0">
                <a:latin typeface="Times New Roman"/>
                <a:cs typeface="Times New Roman"/>
              </a:rPr>
              <a:t>continues until  the required </a:t>
            </a:r>
            <a:r>
              <a:rPr sz="2400" spc="-5" dirty="0">
                <a:latin typeface="Times New Roman"/>
                <a:cs typeface="Times New Roman"/>
              </a:rPr>
              <a:t>number is found </a:t>
            </a:r>
            <a:r>
              <a:rPr sz="2400" dirty="0">
                <a:latin typeface="Times New Roman"/>
                <a:cs typeface="Times New Roman"/>
              </a:rPr>
              <a:t>or loop </a:t>
            </a:r>
            <a:r>
              <a:rPr sz="2400" spc="-5" dirty="0">
                <a:latin typeface="Times New Roman"/>
                <a:cs typeface="Times New Roman"/>
              </a:rPr>
              <a:t>completes </a:t>
            </a:r>
            <a:r>
              <a:rPr sz="2400" dirty="0">
                <a:latin typeface="Times New Roman"/>
                <a:cs typeface="Times New Roman"/>
              </a:rPr>
              <a:t>without successful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73202"/>
            <a:ext cx="3002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696363"/>
                </a:solidFill>
              </a:rPr>
              <a:t>Sorting</a:t>
            </a:r>
            <a:r>
              <a:rPr sz="4000" spc="-29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Arrays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125093"/>
            <a:ext cx="9543415" cy="2125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193915" algn="l"/>
              </a:tabLst>
            </a:pPr>
            <a:r>
              <a:rPr sz="2600" dirty="0">
                <a:latin typeface="Times New Roman"/>
                <a:cs typeface="Times New Roman"/>
              </a:rPr>
              <a:t>Sorting is a </a:t>
            </a:r>
            <a:r>
              <a:rPr sz="2600" spc="-5" dirty="0">
                <a:latin typeface="Times New Roman"/>
                <a:cs typeface="Times New Roman"/>
              </a:rPr>
              <a:t>process </a:t>
            </a:r>
            <a:r>
              <a:rPr sz="2600" dirty="0">
                <a:latin typeface="Times New Roman"/>
                <a:cs typeface="Times New Roman"/>
              </a:rPr>
              <a:t>of arranging the value 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	a </a:t>
            </a:r>
            <a:r>
              <a:rPr sz="2600" spc="-5" dirty="0">
                <a:latin typeface="Times New Roman"/>
                <a:cs typeface="Times New Roman"/>
              </a:rPr>
              <a:t>particular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order.  </a:t>
            </a: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array 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sorted </a:t>
            </a:r>
            <a:r>
              <a:rPr sz="2600" dirty="0">
                <a:latin typeface="Times New Roman"/>
                <a:cs typeface="Times New Roman"/>
              </a:rPr>
              <a:t>in two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order.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Ascending</a:t>
            </a:r>
            <a:r>
              <a:rPr sz="2400" spc="-5" dirty="0">
                <a:latin typeface="Times New Roman"/>
                <a:cs typeface="Times New Roman"/>
              </a:rPr>
              <a:t> Order</a:t>
            </a:r>
            <a:endParaRPr sz="24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Descending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13453" y="2898520"/>
          <a:ext cx="303720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7644" y="3355721"/>
          <a:ext cx="303720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97204"/>
            <a:ext cx="5899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696363"/>
                </a:solidFill>
              </a:rPr>
              <a:t>Techniques </a:t>
            </a:r>
            <a:r>
              <a:rPr sz="4000" spc="-10" dirty="0">
                <a:solidFill>
                  <a:srgbClr val="696363"/>
                </a:solidFill>
              </a:rPr>
              <a:t>Of </a:t>
            </a:r>
            <a:r>
              <a:rPr sz="4000" dirty="0">
                <a:solidFill>
                  <a:srgbClr val="696363"/>
                </a:solidFill>
              </a:rPr>
              <a:t>Sorting</a:t>
            </a:r>
            <a:r>
              <a:rPr sz="4000" spc="-25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193364"/>
            <a:ext cx="5558155" cy="1312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dirty="0">
                <a:latin typeface="Times New Roman"/>
                <a:cs typeface="Times New Roman"/>
              </a:rPr>
              <a:t>There are two techniques of </a:t>
            </a:r>
            <a:r>
              <a:rPr sz="2600" spc="-5" dirty="0">
                <a:latin typeface="Times New Roman"/>
                <a:cs typeface="Times New Roman"/>
              </a:rPr>
              <a:t>sorting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array:</a:t>
            </a:r>
            <a:endParaRPr sz="26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Bubble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4947"/>
            <a:ext cx="2889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Selection</a:t>
            </a:r>
            <a:r>
              <a:rPr sz="4000" spc="-4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Sort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270838"/>
            <a:ext cx="9690100" cy="2486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Times New Roman"/>
                <a:cs typeface="Times New Roman"/>
              </a:rPr>
              <a:t>Selection </a:t>
            </a:r>
            <a:r>
              <a:rPr sz="2600" dirty="0">
                <a:latin typeface="Times New Roman"/>
                <a:cs typeface="Times New Roman"/>
              </a:rPr>
              <a:t>sort is a technique that sort </a:t>
            </a:r>
            <a:r>
              <a:rPr sz="2600" spc="-5" dirty="0">
                <a:latin typeface="Times New Roman"/>
                <a:cs typeface="Times New Roman"/>
              </a:rPr>
              <a:t>an </a:t>
            </a:r>
            <a:r>
              <a:rPr sz="2600" spc="-35" dirty="0">
                <a:latin typeface="Times New Roman"/>
                <a:cs typeface="Times New Roman"/>
              </a:rPr>
              <a:t>array. </a:t>
            </a: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selects </a:t>
            </a: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element </a:t>
            </a:r>
            <a:r>
              <a:rPr sz="2600" dirty="0">
                <a:latin typeface="Times New Roman"/>
                <a:cs typeface="Times New Roman"/>
              </a:rPr>
              <a:t>in the 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and moves it to </a:t>
            </a:r>
            <a:r>
              <a:rPr sz="2600" spc="-5" dirty="0">
                <a:latin typeface="Times New Roman"/>
                <a:cs typeface="Times New Roman"/>
              </a:rPr>
              <a:t>its </a:t>
            </a:r>
            <a:r>
              <a:rPr sz="2600" dirty="0">
                <a:latin typeface="Times New Roman"/>
                <a:cs typeface="Times New Roman"/>
              </a:rPr>
              <a:t>proper position. </a:t>
            </a:r>
            <a:r>
              <a:rPr sz="2600" spc="-5" dirty="0">
                <a:latin typeface="Times New Roman"/>
                <a:cs typeface="Times New Roman"/>
              </a:rPr>
              <a:t>Selection </a:t>
            </a:r>
            <a:r>
              <a:rPr sz="2600" dirty="0">
                <a:latin typeface="Times New Roman"/>
                <a:cs typeface="Times New Roman"/>
              </a:rPr>
              <a:t>sort works 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follows: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Clr>
                <a:srgbClr val="9B2C1F"/>
              </a:buClr>
              <a:buSzPct val="85416"/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Find the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value in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Swap </a:t>
            </a:r>
            <a:r>
              <a:rPr sz="2400" dirty="0">
                <a:latin typeface="Times New Roman"/>
                <a:cs typeface="Times New Roman"/>
              </a:rPr>
              <a:t>it with value in the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position.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Sort the </a:t>
            </a:r>
            <a:r>
              <a:rPr sz="2400" spc="-5" dirty="0">
                <a:latin typeface="Times New Roman"/>
                <a:cs typeface="Times New Roman"/>
              </a:rPr>
              <a:t>remainder </a:t>
            </a:r>
            <a:r>
              <a:rPr sz="2400" dirty="0">
                <a:latin typeface="Times New Roman"/>
                <a:cs typeface="Times New Roman"/>
              </a:rPr>
              <a:t>of the list excluding the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15595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96363"/>
                </a:solidFill>
                <a:latin typeface="Arial"/>
                <a:cs typeface="Arial"/>
              </a:rPr>
              <a:t>Bubble</a:t>
            </a:r>
            <a:r>
              <a:rPr sz="3600" spc="-8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96363"/>
                </a:solidFill>
                <a:latin typeface="Arial"/>
                <a:cs typeface="Arial"/>
              </a:rPr>
              <a:t>Sort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191895"/>
            <a:ext cx="9519920" cy="3949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09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Bubble Sort is also known as </a:t>
            </a:r>
            <a:r>
              <a:rPr sz="2600" b="1" spc="5" dirty="0">
                <a:latin typeface="Arial"/>
                <a:cs typeface="Arial"/>
              </a:rPr>
              <a:t>exchange </a:t>
            </a:r>
            <a:r>
              <a:rPr sz="2600" b="1" dirty="0">
                <a:latin typeface="Arial"/>
                <a:cs typeface="Arial"/>
              </a:rPr>
              <a:t>sort. </a:t>
            </a:r>
            <a:r>
              <a:rPr sz="2600" dirty="0">
                <a:latin typeface="Arial"/>
                <a:cs typeface="Arial"/>
              </a:rPr>
              <a:t>It repeatedly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visits  the array and compares two items at a </a:t>
            </a:r>
            <a:r>
              <a:rPr sz="2600" spc="-5" dirty="0">
                <a:latin typeface="Arial"/>
                <a:cs typeface="Arial"/>
              </a:rPr>
              <a:t>time. </a:t>
            </a:r>
            <a:r>
              <a:rPr sz="2600" dirty="0">
                <a:latin typeface="Arial"/>
                <a:cs typeface="Arial"/>
              </a:rPr>
              <a:t>It works as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follows:</a:t>
            </a:r>
            <a:endParaRPr sz="2600">
              <a:latin typeface="Arial"/>
              <a:cs typeface="Arial"/>
            </a:endParaRPr>
          </a:p>
          <a:p>
            <a:pPr marL="561340" marR="175895" indent="-228600" algn="just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Compare adjacent element. </a:t>
            </a:r>
            <a:r>
              <a:rPr sz="2400" dirty="0">
                <a:latin typeface="Arial"/>
                <a:cs typeface="Arial"/>
              </a:rPr>
              <a:t>If the first </a:t>
            </a:r>
            <a:r>
              <a:rPr sz="2400" spc="-5" dirty="0">
                <a:latin typeface="Arial"/>
                <a:cs typeface="Arial"/>
              </a:rPr>
              <a:t>is greater than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second,  swap</a:t>
            </a:r>
            <a:r>
              <a:rPr sz="2400" dirty="0">
                <a:latin typeface="Arial"/>
                <a:cs typeface="Arial"/>
              </a:rPr>
              <a:t> them.</a:t>
            </a:r>
            <a:endParaRPr sz="2400">
              <a:latin typeface="Arial"/>
              <a:cs typeface="Arial"/>
            </a:endParaRPr>
          </a:p>
          <a:p>
            <a:pPr marL="561340" marR="5080" indent="-228600" algn="just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Repeat </a:t>
            </a:r>
            <a:r>
              <a:rPr sz="2400" dirty="0">
                <a:latin typeface="Arial"/>
                <a:cs typeface="Arial"/>
              </a:rPr>
              <a:t>this for </a:t>
            </a:r>
            <a:r>
              <a:rPr sz="2400" spc="-5" dirty="0">
                <a:latin typeface="Arial"/>
                <a:cs typeface="Arial"/>
              </a:rPr>
              <a:t>each pair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adjacent element, </a:t>
            </a:r>
            <a:r>
              <a:rPr sz="2400" dirty="0">
                <a:latin typeface="Arial"/>
                <a:cs typeface="Arial"/>
              </a:rPr>
              <a:t>starting </a:t>
            </a:r>
            <a:r>
              <a:rPr sz="2400" spc="-5" dirty="0">
                <a:latin typeface="Arial"/>
                <a:cs typeface="Arial"/>
              </a:rPr>
              <a:t>with the first  two and ending with the last </a:t>
            </a:r>
            <a:r>
              <a:rPr sz="2400" dirty="0">
                <a:latin typeface="Arial"/>
                <a:cs typeface="Arial"/>
              </a:rPr>
              <a:t>two. (at </a:t>
            </a:r>
            <a:r>
              <a:rPr sz="2400" spc="-5" dirty="0">
                <a:latin typeface="Arial"/>
                <a:cs typeface="Arial"/>
              </a:rPr>
              <a:t>this point last element should  be </a:t>
            </a:r>
            <a:r>
              <a:rPr sz="2400" dirty="0">
                <a:latin typeface="Arial"/>
                <a:cs typeface="Arial"/>
              </a:rPr>
              <a:t>greatest).</a:t>
            </a:r>
            <a:endParaRPr sz="2400">
              <a:latin typeface="Arial"/>
              <a:cs typeface="Arial"/>
            </a:endParaRPr>
          </a:p>
          <a:p>
            <a:pPr marL="561340" indent="-228600" algn="just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Repeat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step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all elements except the last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561340" indent="-228600" algn="just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Keep repeating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one fewer element each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until </a:t>
            </a:r>
            <a:r>
              <a:rPr sz="2400" dirty="0">
                <a:latin typeface="Arial"/>
                <a:cs typeface="Arial"/>
              </a:rPr>
              <a:t>there are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  <a:p>
            <a:pPr marL="5613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pairs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92633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696363"/>
                </a:solidFill>
                <a:latin typeface="Arial"/>
                <a:cs typeface="Arial"/>
              </a:rPr>
              <a:t>Two-D</a:t>
            </a:r>
            <a:r>
              <a:rPr sz="4000" spc="-27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696363"/>
                </a:solidFill>
                <a:latin typeface="Arial"/>
                <a:cs typeface="Arial"/>
              </a:rPr>
              <a:t>Arrays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Two-D </a:t>
            </a:r>
            <a:r>
              <a:rPr dirty="0"/>
              <a:t>array can be considered as table that consists of rows and  columns. Each element in </a:t>
            </a:r>
            <a:r>
              <a:rPr spc="5" dirty="0"/>
              <a:t>2-D </a:t>
            </a:r>
            <a:r>
              <a:rPr dirty="0"/>
              <a:t>array is refered with the help of two  indexes. One index indicates row and second indicates the</a:t>
            </a:r>
            <a:r>
              <a:rPr spc="5" dirty="0"/>
              <a:t> </a:t>
            </a:r>
            <a:r>
              <a:rPr dirty="0"/>
              <a:t>column.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dirty="0">
                <a:latin typeface="Arial"/>
                <a:cs typeface="Arial"/>
              </a:rPr>
              <a:t>Declaring 2-D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Array:</a:t>
            </a:r>
          </a:p>
          <a:p>
            <a:pPr marL="1841500" marR="4019550" indent="-914400">
              <a:lnSpc>
                <a:spcPct val="100000"/>
              </a:lnSpc>
              <a:spcBef>
                <a:spcPts val="600"/>
              </a:spcBef>
            </a:pPr>
            <a:r>
              <a:rPr dirty="0"/>
              <a:t>Data_type</a:t>
            </a:r>
            <a:r>
              <a:rPr spc="-65" dirty="0"/>
              <a:t> </a:t>
            </a:r>
            <a:r>
              <a:rPr dirty="0"/>
              <a:t>Identifier[row][column];  e.g: int</a:t>
            </a:r>
            <a:r>
              <a:rPr spc="-10" dirty="0"/>
              <a:t> </a:t>
            </a:r>
            <a:r>
              <a:rPr dirty="0"/>
              <a:t>arr[4][3];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621" y="3726256"/>
            <a:ext cx="5169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Data type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values to be stored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1080" y="3675593"/>
            <a:ext cx="1895475" cy="16922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_type: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Identifier: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Rows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935" algn="l"/>
              </a:tabLst>
            </a:pPr>
            <a:r>
              <a:rPr sz="2400" b="1" spc="-5" dirty="0">
                <a:latin typeface="Arial"/>
                <a:cs typeface="Arial"/>
              </a:rPr>
              <a:t>Column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4621" y="4091177"/>
            <a:ext cx="5107940" cy="12769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"/>
                <a:cs typeface="Arial"/>
              </a:rPr>
              <a:t>#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Rows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table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# of </a:t>
            </a:r>
            <a:r>
              <a:rPr sz="2400" spc="-5" dirty="0">
                <a:latin typeface="Arial"/>
                <a:cs typeface="Arial"/>
              </a:rPr>
              <a:t>Columns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table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68281" y="3893058"/>
          <a:ext cx="2054225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pPr marL="81280">
                        <a:lnSpc>
                          <a:spcPts val="1620"/>
                        </a:lnSpc>
                      </a:pPr>
                      <a:r>
                        <a:rPr sz="2400" spc="-3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spc="-540" baseline="-30864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400" spc="-3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700" spc="-540" baseline="-30864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360" dirty="0">
                          <a:latin typeface="Arial"/>
                          <a:cs typeface="Arial"/>
                        </a:rPr>
                        <a:t>ra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ts val="2600"/>
                        </a:lnSpc>
                      </a:pPr>
                      <a:r>
                        <a:rPr sz="3600" spc="-277" baseline="23148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3600" spc="-832" baseline="23148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2,0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2400" spc="-3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spc="-494" baseline="-15432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3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700" spc="-494" baseline="-15432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3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700" spc="-494" baseline="-15432" dirty="0">
                          <a:latin typeface="Arial"/>
                          <a:cs typeface="Arial"/>
                        </a:rPr>
                        <a:t>0</a:t>
                      </a:r>
                      <a:endParaRPr sz="2700" baseline="-154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82548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696363"/>
                </a:solidFill>
                <a:latin typeface="Arial"/>
                <a:cs typeface="Arial"/>
              </a:rPr>
              <a:t>Two-D </a:t>
            </a:r>
            <a:r>
              <a:rPr sz="4000" spc="-5" dirty="0">
                <a:solidFill>
                  <a:srgbClr val="696363"/>
                </a:solidFill>
                <a:latin typeface="Arial"/>
                <a:cs typeface="Arial"/>
              </a:rPr>
              <a:t>array</a:t>
            </a:r>
            <a:r>
              <a:rPr sz="4000" spc="5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696363"/>
                </a:solidFill>
                <a:latin typeface="Arial"/>
                <a:cs typeface="Arial"/>
              </a:rPr>
              <a:t>Intialization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103" y="1356740"/>
            <a:ext cx="10220325" cy="367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533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The two-D array can also be initialized at the time of declaration.  Initialization is performed by assigning the initial values in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braces  seperated by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commas.</a:t>
            </a:r>
            <a:endParaRPr sz="26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Some important points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561340" marR="5080" indent="-228600" algn="just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97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elements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each row are enclosed within braces and seperated by  comma.</a:t>
            </a:r>
            <a:endParaRPr sz="2400">
              <a:latin typeface="Arial"/>
              <a:cs typeface="Arial"/>
            </a:endParaRPr>
          </a:p>
          <a:p>
            <a:pPr marL="561340" indent="-229235" algn="just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975" algn="l"/>
              </a:tabLst>
            </a:pPr>
            <a:r>
              <a:rPr sz="2400" spc="-5" dirty="0">
                <a:latin typeface="Arial"/>
                <a:cs typeface="Arial"/>
              </a:rPr>
              <a:t>All rows are enclosed within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braces.</a:t>
            </a:r>
            <a:endParaRPr sz="2400">
              <a:latin typeface="Arial"/>
              <a:cs typeface="Arial"/>
            </a:endParaRPr>
          </a:p>
          <a:p>
            <a:pPr marL="561340" marR="401955" indent="-228600" algn="just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561975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number arrays,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all elements are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specified </a:t>
            </a:r>
            <a:r>
              <a:rPr sz="2400" dirty="0">
                <a:latin typeface="Arial"/>
                <a:cs typeface="Arial"/>
              </a:rPr>
              <a:t>, the </a:t>
            </a:r>
            <a:r>
              <a:rPr sz="2400" spc="-5" dirty="0">
                <a:latin typeface="Arial"/>
                <a:cs typeface="Arial"/>
              </a:rPr>
              <a:t>un specified  elements are initialized by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82548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696363"/>
                </a:solidFill>
                <a:latin typeface="Arial"/>
                <a:cs typeface="Arial"/>
              </a:rPr>
              <a:t>Two-D </a:t>
            </a:r>
            <a:r>
              <a:rPr sz="4000" spc="-5" dirty="0">
                <a:solidFill>
                  <a:srgbClr val="696363"/>
                </a:solidFill>
                <a:latin typeface="Arial"/>
                <a:cs typeface="Arial"/>
              </a:rPr>
              <a:t>array</a:t>
            </a:r>
            <a:r>
              <a:rPr sz="4000" spc="5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696363"/>
                </a:solidFill>
                <a:latin typeface="Arial"/>
                <a:cs typeface="Arial"/>
              </a:rPr>
              <a:t>Intialization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103" y="1281150"/>
            <a:ext cx="433133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Arial"/>
                <a:cs typeface="Arial"/>
              </a:rPr>
              <a:t>Syntax:</a:t>
            </a:r>
            <a:endParaRPr sz="2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int arr[4][3]={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{12,5,22},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3568" y="2566797"/>
          <a:ext cx="2315210" cy="2229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40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0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0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74523" y="1780031"/>
            <a:ext cx="1013460" cy="889635"/>
          </a:xfrm>
          <a:custGeom>
            <a:avLst/>
            <a:gdLst/>
            <a:ahLst/>
            <a:cxnLst/>
            <a:rect l="l" t="t" r="r" b="b"/>
            <a:pathLst>
              <a:path w="1013459" h="889635">
                <a:moveTo>
                  <a:pt x="1013218" y="542544"/>
                </a:moveTo>
                <a:lnTo>
                  <a:pt x="1000518" y="536194"/>
                </a:lnTo>
                <a:lnTo>
                  <a:pt x="937018" y="504444"/>
                </a:lnTo>
                <a:lnTo>
                  <a:pt x="937018" y="536194"/>
                </a:lnTo>
                <a:lnTo>
                  <a:pt x="628154" y="536194"/>
                </a:lnTo>
                <a:lnTo>
                  <a:pt x="628154" y="0"/>
                </a:lnTo>
                <a:lnTo>
                  <a:pt x="615454" y="0"/>
                </a:lnTo>
                <a:lnTo>
                  <a:pt x="615454" y="536194"/>
                </a:lnTo>
                <a:lnTo>
                  <a:pt x="0" y="536194"/>
                </a:lnTo>
                <a:lnTo>
                  <a:pt x="0" y="548894"/>
                </a:lnTo>
                <a:lnTo>
                  <a:pt x="615454" y="548894"/>
                </a:lnTo>
                <a:lnTo>
                  <a:pt x="615454" y="813435"/>
                </a:lnTo>
                <a:lnTo>
                  <a:pt x="583704" y="813435"/>
                </a:lnTo>
                <a:lnTo>
                  <a:pt x="621804" y="889635"/>
                </a:lnTo>
                <a:lnTo>
                  <a:pt x="653554" y="826135"/>
                </a:lnTo>
                <a:lnTo>
                  <a:pt x="659904" y="813435"/>
                </a:lnTo>
                <a:lnTo>
                  <a:pt x="628154" y="813435"/>
                </a:lnTo>
                <a:lnTo>
                  <a:pt x="628154" y="548894"/>
                </a:lnTo>
                <a:lnTo>
                  <a:pt x="937018" y="548894"/>
                </a:lnTo>
                <a:lnTo>
                  <a:pt x="937018" y="580644"/>
                </a:lnTo>
                <a:lnTo>
                  <a:pt x="1000518" y="548894"/>
                </a:lnTo>
                <a:lnTo>
                  <a:pt x="1013218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9665" y="2182748"/>
            <a:ext cx="724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665" y="2225335"/>
            <a:ext cx="1944370" cy="971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index</a:t>
            </a:r>
            <a:r>
              <a:rPr sz="1600" spc="-760" dirty="0">
                <a:latin typeface="Arial"/>
                <a:cs typeface="Arial"/>
              </a:rPr>
              <a:t>e</a:t>
            </a:r>
            <a:r>
              <a:rPr sz="2600" spc="-120" dirty="0">
                <a:latin typeface="Arial"/>
                <a:cs typeface="Arial"/>
              </a:rPr>
              <a:t>{</a:t>
            </a:r>
            <a:r>
              <a:rPr sz="1600" spc="-6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95,3,41</a:t>
            </a:r>
            <a:r>
              <a:rPr sz="2600" spc="-10" dirty="0">
                <a:latin typeface="Arial"/>
                <a:cs typeface="Arial"/>
              </a:rPr>
              <a:t>}</a:t>
            </a:r>
            <a:r>
              <a:rPr sz="2600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{77,6,53},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3276" y="1432052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Row  indexes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3556" y="26967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3850" y="3246882"/>
            <a:ext cx="1910714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{84,59,62}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}</a:t>
            </a:r>
            <a:r>
              <a:rPr sz="2700" spc="-179" baseline="20061" dirty="0">
                <a:latin typeface="Arial"/>
                <a:cs typeface="Arial"/>
              </a:rPr>
              <a:t>1</a:t>
            </a:r>
            <a:endParaRPr sz="2700" baseline="20061">
              <a:latin typeface="Arial"/>
              <a:cs typeface="Arial"/>
            </a:endParaRPr>
          </a:p>
          <a:p>
            <a:pPr marL="173228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7322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5190" y="21285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8434" y="21285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1319" y="21285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86588"/>
            <a:ext cx="3085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96363"/>
                </a:solidFill>
              </a:rPr>
              <a:t>What </a:t>
            </a:r>
            <a:r>
              <a:rPr sz="3600" spc="-5" dirty="0">
                <a:solidFill>
                  <a:srgbClr val="696363"/>
                </a:solidFill>
              </a:rPr>
              <a:t>is Arrays</a:t>
            </a:r>
            <a:r>
              <a:rPr sz="3600" spc="-260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90066" y="1405255"/>
            <a:ext cx="10723880" cy="3821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7653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is a group of </a:t>
            </a:r>
            <a:r>
              <a:rPr sz="2600" spc="-5" dirty="0">
                <a:latin typeface="Times New Roman"/>
                <a:cs typeface="Times New Roman"/>
              </a:rPr>
              <a:t>consective memory locations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name and </a:t>
            </a:r>
            <a:r>
              <a:rPr sz="2600" dirty="0">
                <a:latin typeface="Times New Roman"/>
                <a:cs typeface="Times New Roman"/>
              </a:rPr>
              <a:t>data  type.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  <a:tab pos="10232390" algn="l"/>
              </a:tabLst>
            </a:pPr>
            <a:r>
              <a:rPr sz="2600" dirty="0">
                <a:latin typeface="Times New Roman"/>
                <a:cs typeface="Times New Roman"/>
              </a:rPr>
              <a:t>Si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ple 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5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le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ory loc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ique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type.	But  an Array is </a:t>
            </a:r>
            <a:r>
              <a:rPr sz="2600" spc="-5" dirty="0">
                <a:latin typeface="Times New Roman"/>
                <a:cs typeface="Times New Roman"/>
              </a:rPr>
              <a:t>collection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different </a:t>
            </a:r>
            <a:r>
              <a:rPr sz="2600" spc="-5" dirty="0">
                <a:latin typeface="Times New Roman"/>
                <a:cs typeface="Times New Roman"/>
              </a:rPr>
              <a:t>adjacent memory </a:t>
            </a:r>
            <a:r>
              <a:rPr sz="2600" dirty="0">
                <a:latin typeface="Times New Roman"/>
                <a:cs typeface="Times New Roman"/>
              </a:rPr>
              <a:t>locations. All </a:t>
            </a:r>
            <a:r>
              <a:rPr sz="2600" spc="-5" dirty="0">
                <a:latin typeface="Times New Roman"/>
                <a:cs typeface="Times New Roman"/>
              </a:rPr>
              <a:t>these  memory locations </a:t>
            </a:r>
            <a:r>
              <a:rPr sz="2600" dirty="0">
                <a:latin typeface="Times New Roman"/>
                <a:cs typeface="Times New Roman"/>
              </a:rPr>
              <a:t>have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collective name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type.</a:t>
            </a:r>
            <a:endParaRPr sz="2600">
              <a:latin typeface="Times New Roman"/>
              <a:cs typeface="Times New Roman"/>
            </a:endParaRPr>
          </a:p>
          <a:p>
            <a:pPr marL="287020" marR="30416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memory locations </a:t>
            </a:r>
            <a:r>
              <a:rPr sz="2600" dirty="0">
                <a:latin typeface="Times New Roman"/>
                <a:cs typeface="Times New Roman"/>
              </a:rPr>
              <a:t>in the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5" dirty="0">
                <a:latin typeface="Times New Roman"/>
                <a:cs typeface="Times New Roman"/>
              </a:rPr>
              <a:t>known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b="1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30" dirty="0">
                <a:latin typeface="Times New Roman"/>
                <a:cs typeface="Times New Roman"/>
              </a:rPr>
              <a:t>array.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total  number of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in the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length.</a:t>
            </a:r>
            <a:endParaRPr sz="2600">
              <a:latin typeface="Times New Roman"/>
              <a:cs typeface="Times New Roman"/>
            </a:endParaRPr>
          </a:p>
          <a:p>
            <a:pPr marL="287020" marR="241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  <a:tab pos="4873625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accessed	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reference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its </a:t>
            </a:r>
            <a:r>
              <a:rPr sz="2600" dirty="0">
                <a:latin typeface="Times New Roman"/>
                <a:cs typeface="Times New Roman"/>
              </a:rPr>
              <a:t>position in </a:t>
            </a:r>
            <a:r>
              <a:rPr sz="2600" spc="-30" dirty="0">
                <a:latin typeface="Times New Roman"/>
                <a:cs typeface="Times New Roman"/>
              </a:rPr>
              <a:t>array, </a:t>
            </a:r>
            <a:r>
              <a:rPr sz="2600" dirty="0">
                <a:latin typeface="Times New Roman"/>
                <a:cs typeface="Times New Roman"/>
              </a:rPr>
              <a:t>that is  </a:t>
            </a:r>
            <a:r>
              <a:rPr sz="2600" spc="-5" dirty="0">
                <a:latin typeface="Times New Roman"/>
                <a:cs typeface="Times New Roman"/>
              </a:rPr>
              <a:t>call </a:t>
            </a:r>
            <a:r>
              <a:rPr sz="2600" b="1" dirty="0">
                <a:latin typeface="Times New Roman"/>
                <a:cs typeface="Times New Roman"/>
              </a:rPr>
              <a:t>index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subscript.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686816"/>
            <a:ext cx="5838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Advantages / Uses of</a:t>
            </a:r>
            <a:r>
              <a:rPr sz="4000" spc="-21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Arrays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799310"/>
            <a:ext cx="8090534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Arrays </a:t>
            </a:r>
            <a:r>
              <a:rPr sz="2600" spc="-5" dirty="0">
                <a:latin typeface="Times New Roman"/>
                <a:cs typeface="Times New Roman"/>
              </a:rPr>
              <a:t>can store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5" dirty="0">
                <a:latin typeface="Times New Roman"/>
                <a:cs typeface="Times New Roman"/>
              </a:rPr>
              <a:t>large </a:t>
            </a:r>
            <a:r>
              <a:rPr sz="2600" dirty="0">
                <a:latin typeface="Times New Roman"/>
                <a:cs typeface="Times New Roman"/>
              </a:rPr>
              <a:t>number of value with single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name.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Arrays are used to process </a:t>
            </a:r>
            <a:r>
              <a:rPr sz="2600" spc="-5" dirty="0">
                <a:latin typeface="Times New Roman"/>
                <a:cs typeface="Times New Roman"/>
              </a:rPr>
              <a:t>many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easily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quickly.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values stored in </a:t>
            </a:r>
            <a:r>
              <a:rPr sz="2600" spc="-5" dirty="0">
                <a:latin typeface="Times New Roman"/>
                <a:cs typeface="Times New Roman"/>
              </a:rPr>
              <a:t>an array can </a:t>
            </a:r>
            <a:r>
              <a:rPr sz="2600" dirty="0">
                <a:latin typeface="Times New Roman"/>
                <a:cs typeface="Times New Roman"/>
              </a:rPr>
              <a:t>be sorted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easily.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process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applied on </a:t>
            </a:r>
            <a:r>
              <a:rPr sz="2600" spc="-5" dirty="0">
                <a:latin typeface="Times New Roman"/>
                <a:cs typeface="Times New Roman"/>
              </a:rPr>
              <a:t>arrays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easily.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142" y="1327531"/>
            <a:ext cx="2912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latin typeface="Times New Roman"/>
                <a:cs typeface="Times New Roman"/>
              </a:rPr>
              <a:t>Types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-1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Arrays: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182" y="2380065"/>
            <a:ext cx="3357879" cy="12776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One-Dimensional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Two-Dimensional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Multi-Dimensional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21969"/>
            <a:ext cx="2690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One-D</a:t>
            </a:r>
            <a:r>
              <a:rPr sz="4000" spc="-28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233677"/>
            <a:ext cx="9622155" cy="20777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73025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Times New Roman"/>
                <a:cs typeface="Times New Roman"/>
              </a:rPr>
              <a:t>A type of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in which </a:t>
            </a:r>
            <a:r>
              <a:rPr sz="2600" spc="-5" dirty="0">
                <a:latin typeface="Times New Roman"/>
                <a:cs typeface="Times New Roman"/>
              </a:rPr>
              <a:t>all elements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arranged </a:t>
            </a:r>
            <a:r>
              <a:rPr sz="2600" dirty="0">
                <a:latin typeface="Times New Roman"/>
                <a:cs typeface="Times New Roman"/>
              </a:rPr>
              <a:t>in the </a:t>
            </a:r>
            <a:r>
              <a:rPr sz="2600" spc="-5" dirty="0">
                <a:latin typeface="Times New Roman"/>
                <a:cs typeface="Times New Roman"/>
              </a:rPr>
              <a:t>form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10" dirty="0">
                <a:latin typeface="Times New Roman"/>
                <a:cs typeface="Times New Roman"/>
              </a:rPr>
              <a:t>list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 known as </a:t>
            </a:r>
            <a:r>
              <a:rPr sz="2600" b="1" dirty="0">
                <a:latin typeface="Times New Roman"/>
                <a:cs typeface="Times New Roman"/>
              </a:rPr>
              <a:t>1-D array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b="1" dirty="0">
                <a:latin typeface="Times New Roman"/>
                <a:cs typeface="Times New Roman"/>
              </a:rPr>
              <a:t>single dimensional array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b="1" dirty="0">
                <a:latin typeface="Times New Roman"/>
                <a:cs typeface="Times New Roman"/>
              </a:rPr>
              <a:t>linear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Declaring 1-D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Array: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  <a:tabLst>
                <a:tab pos="7328534" algn="l"/>
              </a:tabLst>
            </a:pPr>
            <a:r>
              <a:rPr sz="2600" dirty="0">
                <a:latin typeface="Times New Roman"/>
                <a:cs typeface="Times New Roman"/>
              </a:rPr>
              <a:t>data_type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identifier[length];	e.g: 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marks[5];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8640" y="449371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3040" y="449371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6951" y="3733545"/>
            <a:ext cx="5400675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type of values to be stored in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array. 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25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25"/>
              </a:lnSpc>
            </a:pP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410" y="3733545"/>
            <a:ext cx="1858010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_type: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Identifier: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10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Length:</a:t>
            </a:r>
            <a:endParaRPr sz="2400">
              <a:latin typeface="Times New Roman"/>
              <a:cs typeface="Times New Roman"/>
            </a:endParaRPr>
          </a:p>
          <a:p>
            <a:pPr marL="606425">
              <a:lnSpc>
                <a:spcPts val="2735"/>
              </a:lnSpc>
              <a:tabLst>
                <a:tab pos="1520825" algn="l"/>
              </a:tabLst>
            </a:pPr>
            <a:r>
              <a:rPr sz="2400" dirty="0">
                <a:latin typeface="Times New Roman"/>
                <a:cs typeface="Times New Roman"/>
              </a:rPr>
              <a:t>2	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60642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marks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66253" y="5794870"/>
          <a:ext cx="22872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14349"/>
            <a:ext cx="516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One-D array</a:t>
            </a:r>
            <a:r>
              <a:rPr sz="4000" spc="-35" dirty="0">
                <a:solidFill>
                  <a:srgbClr val="696363"/>
                </a:solidFill>
              </a:rPr>
              <a:t> </a:t>
            </a:r>
            <a:r>
              <a:rPr sz="4000" dirty="0">
                <a:solidFill>
                  <a:srgbClr val="696363"/>
                </a:solidFill>
              </a:rPr>
              <a:t>Intialization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62786" y="1166240"/>
            <a:ext cx="916876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The process of </a:t>
            </a:r>
            <a:r>
              <a:rPr sz="2600" spc="-5" dirty="0">
                <a:latin typeface="Times New Roman"/>
                <a:cs typeface="Times New Roman"/>
              </a:rPr>
              <a:t>assigning </a:t>
            </a:r>
            <a:r>
              <a:rPr sz="2600" dirty="0">
                <a:latin typeface="Times New Roman"/>
                <a:cs typeface="Times New Roman"/>
              </a:rPr>
              <a:t>values to </a:t>
            </a:r>
            <a:r>
              <a:rPr sz="2600" spc="-5" dirty="0">
                <a:latin typeface="Times New Roman"/>
                <a:cs typeface="Times New Roman"/>
              </a:rPr>
              <a:t>array elements </a:t>
            </a:r>
            <a:r>
              <a:rPr sz="2600" dirty="0">
                <a:latin typeface="Times New Roman"/>
                <a:cs typeface="Times New Roman"/>
              </a:rPr>
              <a:t>at the </a:t>
            </a:r>
            <a:r>
              <a:rPr sz="2600" spc="-5" dirty="0">
                <a:latin typeface="Times New Roman"/>
                <a:cs typeface="Times New Roman"/>
              </a:rPr>
              <a:t>time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array  declaration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called </a:t>
            </a:r>
            <a:r>
              <a:rPr sz="2600" b="1" dirty="0">
                <a:latin typeface="Times New Roman"/>
                <a:cs typeface="Times New Roman"/>
              </a:rPr>
              <a:t>array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initialization.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786" y="2310505"/>
            <a:ext cx="6802755" cy="107696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600" b="1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  <a:tabLst>
                <a:tab pos="6414135" algn="l"/>
              </a:tabLst>
            </a:pPr>
            <a:r>
              <a:rPr sz="2000" dirty="0">
                <a:latin typeface="Times New Roman"/>
                <a:cs typeface="Times New Roman"/>
              </a:rPr>
              <a:t>data_t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</a:t>
            </a:r>
            <a:r>
              <a:rPr sz="2000" spc="-10" dirty="0">
                <a:latin typeface="Times New Roman"/>
                <a:cs typeface="Times New Roman"/>
              </a:rPr>
              <a:t>er[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h]={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};	</a:t>
            </a:r>
            <a:r>
              <a:rPr sz="2000" b="1" dirty="0">
                <a:latin typeface="Times New Roman"/>
                <a:cs typeface="Times New Roman"/>
              </a:rPr>
              <a:t>e.</a:t>
            </a:r>
            <a:r>
              <a:rPr sz="2000" b="1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4004" y="3056382"/>
            <a:ext cx="854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,96,49</a:t>
            </a:r>
            <a:r>
              <a:rPr sz="2000" spc="-10" dirty="0">
                <a:latin typeface="Times New Roman"/>
                <a:cs typeface="Times New Roman"/>
              </a:rPr>
              <a:t>}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2826" y="3375872"/>
            <a:ext cx="1770380" cy="12776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_type: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Identifier: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Courier New"/>
              <a:buChar char="o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Length: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366" y="3375872"/>
            <a:ext cx="5412105" cy="12776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Times New Roman"/>
                <a:cs typeface="Times New Roman"/>
              </a:rPr>
              <a:t>Data type of values to be stored in 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12700" marR="2903855">
              <a:lnSpc>
                <a:spcPct val="113799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Name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array.  </a:t>
            </a:r>
            <a:r>
              <a:rPr sz="2400" spc="-5" dirty="0">
                <a:latin typeface="Times New Roman"/>
                <a:cs typeface="Times New Roman"/>
              </a:rPr>
              <a:t>Number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2826" y="4678171"/>
            <a:ext cx="1001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9B2C1F"/>
                </a:solidFill>
                <a:latin typeface="Courier New"/>
                <a:cs typeface="Courier New"/>
              </a:rPr>
              <a:t>o</a:t>
            </a:r>
            <a:r>
              <a:rPr sz="2050" spc="-66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List of values: </a:t>
            </a:r>
            <a:r>
              <a:rPr sz="2400" spc="-4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initialize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array. </a:t>
            </a:r>
            <a:r>
              <a:rPr sz="2400" spc="-5" dirty="0">
                <a:latin typeface="Times New Roman"/>
                <a:cs typeface="Times New Roman"/>
              </a:rPr>
              <a:t>Initializing </a:t>
            </a:r>
            <a:r>
              <a:rPr sz="2400" dirty="0">
                <a:latin typeface="Times New Roman"/>
                <a:cs typeface="Times New Roman"/>
              </a:rPr>
              <a:t>values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constant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236966" y="3035173"/>
          <a:ext cx="2542539" cy="63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4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spc="-607" baseline="3086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4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700" spc="-607" baseline="3086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405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4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700" spc="-914" baseline="3086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spc="-2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spc="-1080" baseline="3086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700" spc="-1500" baseline="3086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00" spc="-68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700" spc="-480" baseline="308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340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700" spc="-997" baseline="3086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34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700" spc="-989" baseline="3086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6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700" spc="-592" baseline="3086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700" spc="-1335" baseline="3086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82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8417"/>
            <a:ext cx="5015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96363"/>
                </a:solidFill>
              </a:rPr>
              <a:t>Accessing </a:t>
            </a:r>
            <a:r>
              <a:rPr sz="3600" spc="-5" dirty="0">
                <a:solidFill>
                  <a:srgbClr val="696363"/>
                </a:solidFill>
              </a:rPr>
              <a:t>element </a:t>
            </a:r>
            <a:r>
              <a:rPr sz="3600" dirty="0">
                <a:solidFill>
                  <a:srgbClr val="696363"/>
                </a:solidFill>
              </a:rPr>
              <a:t>of</a:t>
            </a:r>
            <a:r>
              <a:rPr sz="3600" spc="-55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3369" y="802361"/>
            <a:ext cx="4608830" cy="2860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b="1" dirty="0">
                <a:latin typeface="Times New Roman"/>
                <a:cs typeface="Times New Roman"/>
              </a:rPr>
              <a:t>Individual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Element:</a:t>
            </a: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Times New Roman"/>
                <a:cs typeface="Times New Roman"/>
              </a:rPr>
              <a:t>Array_name[index];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7020" algn="l"/>
              </a:tabLst>
            </a:pPr>
            <a:r>
              <a:rPr sz="2600" b="1" dirty="0">
                <a:latin typeface="Times New Roman"/>
                <a:cs typeface="Times New Roman"/>
              </a:rPr>
              <a:t>Using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Loop:</a:t>
            </a: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marks[5];</a:t>
            </a:r>
            <a:endParaRPr sz="2600">
              <a:latin typeface="Times New Roman"/>
              <a:cs typeface="Times New Roman"/>
            </a:endParaRPr>
          </a:p>
          <a:p>
            <a:pPr marL="1841500" marR="5080">
              <a:lnSpc>
                <a:spcPct val="119200"/>
              </a:lnSpc>
            </a:pPr>
            <a:r>
              <a:rPr sz="2600" dirty="0">
                <a:latin typeface="Times New Roman"/>
                <a:cs typeface="Times New Roman"/>
              </a:rPr>
              <a:t>for(int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i=0;i&lt;=4;i++)  marks[i]=i;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14349"/>
            <a:ext cx="3891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Searching In</a:t>
            </a:r>
            <a:r>
              <a:rPr sz="4000" spc="-245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166240"/>
            <a:ext cx="968819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Searching is a </a:t>
            </a:r>
            <a:r>
              <a:rPr sz="2600" spc="-5" dirty="0">
                <a:latin typeface="Times New Roman"/>
                <a:cs typeface="Times New Roman"/>
              </a:rPr>
              <a:t>process </a:t>
            </a:r>
            <a:r>
              <a:rPr sz="2600" dirty="0">
                <a:latin typeface="Times New Roman"/>
                <a:cs typeface="Times New Roman"/>
              </a:rPr>
              <a:t>of finding the </a:t>
            </a:r>
            <a:r>
              <a:rPr sz="2600" spc="-5" dirty="0">
                <a:latin typeface="Times New Roman"/>
                <a:cs typeface="Times New Roman"/>
              </a:rPr>
              <a:t>required </a:t>
            </a:r>
            <a:r>
              <a:rPr sz="2600" dirty="0">
                <a:latin typeface="Times New Roman"/>
                <a:cs typeface="Times New Roman"/>
              </a:rPr>
              <a:t>data in the </a:t>
            </a:r>
            <a:r>
              <a:rPr sz="2600" spc="-30" dirty="0">
                <a:latin typeface="Times New Roman"/>
                <a:cs typeface="Times New Roman"/>
              </a:rPr>
              <a:t>array.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Searching  </a:t>
            </a:r>
            <a:r>
              <a:rPr sz="2600" spc="-5" dirty="0">
                <a:latin typeface="Times New Roman"/>
                <a:cs typeface="Times New Roman"/>
              </a:rPr>
              <a:t>becomes more important </a:t>
            </a:r>
            <a:r>
              <a:rPr sz="2600" dirty="0">
                <a:latin typeface="Times New Roman"/>
                <a:cs typeface="Times New Roman"/>
              </a:rPr>
              <a:t>when the length of the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is very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large.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dirty="0">
                <a:latin typeface="Times New Roman"/>
                <a:cs typeface="Times New Roman"/>
              </a:rPr>
              <a:t>two techniques to </a:t>
            </a:r>
            <a:r>
              <a:rPr sz="2600" spc="-5" dirty="0">
                <a:latin typeface="Times New Roman"/>
                <a:cs typeface="Times New Roman"/>
              </a:rPr>
              <a:t>searching elements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410" y="2422398"/>
            <a:ext cx="169545" cy="8610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6410" y="2431542"/>
            <a:ext cx="253174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76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Sequential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  Binary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80822"/>
            <a:ext cx="3676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Sequential</a:t>
            </a:r>
            <a:r>
              <a:rPr sz="4000" spc="-5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369" y="1232153"/>
            <a:ext cx="9743440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Sequential </a:t>
            </a: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also </a:t>
            </a:r>
            <a:r>
              <a:rPr sz="2600" dirty="0">
                <a:latin typeface="Times New Roman"/>
                <a:cs typeface="Times New Roman"/>
              </a:rPr>
              <a:t>known as </a:t>
            </a:r>
            <a:r>
              <a:rPr sz="2600" b="1" dirty="0">
                <a:latin typeface="Times New Roman"/>
                <a:cs typeface="Times New Roman"/>
              </a:rPr>
              <a:t>linear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b="1" spc="-5" dirty="0">
                <a:latin typeface="Times New Roman"/>
                <a:cs typeface="Times New Roman"/>
              </a:rPr>
              <a:t>serial </a:t>
            </a:r>
            <a:r>
              <a:rPr sz="2600" b="1" spc="-10" dirty="0">
                <a:latin typeface="Times New Roman"/>
                <a:cs typeface="Times New Roman"/>
              </a:rPr>
              <a:t>search</a:t>
            </a:r>
            <a:r>
              <a:rPr sz="2600" spc="-10" dirty="0">
                <a:latin typeface="Times New Roman"/>
                <a:cs typeface="Times New Roman"/>
              </a:rPr>
              <a:t>. </a:t>
            </a:r>
            <a:r>
              <a:rPr sz="2600" dirty="0">
                <a:latin typeface="Times New Roman"/>
                <a:cs typeface="Times New Roman"/>
              </a:rPr>
              <a:t>It follows the  following </a:t>
            </a:r>
            <a:r>
              <a:rPr sz="2600" spc="-5" dirty="0">
                <a:latin typeface="Times New Roman"/>
                <a:cs typeface="Times New Roman"/>
              </a:rPr>
              <a:t>step to search </a:t>
            </a:r>
            <a:r>
              <a:rPr sz="2600" dirty="0">
                <a:latin typeface="Times New Roman"/>
                <a:cs typeface="Times New Roman"/>
              </a:rPr>
              <a:t>a value 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array.</a:t>
            </a:r>
            <a:endParaRPr sz="26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340" algn="l"/>
              </a:tabLst>
            </a:pPr>
            <a:r>
              <a:rPr sz="2400" spc="-30" dirty="0">
                <a:latin typeface="Times New Roman"/>
                <a:cs typeface="Times New Roman"/>
              </a:rPr>
              <a:t>Visit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element </a:t>
            </a:r>
            <a:r>
              <a:rPr sz="2400" dirty="0">
                <a:latin typeface="Times New Roman"/>
                <a:cs typeface="Times New Roman"/>
              </a:rPr>
              <a:t>of array and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its value with required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561340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If the value of array </a:t>
            </a:r>
            <a:r>
              <a:rPr sz="2400" spc="-5" dirty="0">
                <a:latin typeface="Times New Roman"/>
                <a:cs typeface="Times New Roman"/>
              </a:rPr>
              <a:t>matches </a:t>
            </a:r>
            <a:r>
              <a:rPr sz="2400" dirty="0">
                <a:latin typeface="Times New Roman"/>
                <a:cs typeface="Times New Roman"/>
              </a:rPr>
              <a:t>with the desired value, the search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complete.</a:t>
            </a:r>
            <a:endParaRPr sz="2400">
              <a:latin typeface="Times New Roman"/>
              <a:cs typeface="Times New Roman"/>
            </a:endParaRPr>
          </a:p>
          <a:p>
            <a:pPr marL="561340" marR="176530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If the value of array does not </a:t>
            </a:r>
            <a:r>
              <a:rPr sz="2400" spc="-5" dirty="0">
                <a:latin typeface="Times New Roman"/>
                <a:cs typeface="Times New Roman"/>
              </a:rPr>
              <a:t>match, move </a:t>
            </a:r>
            <a:r>
              <a:rPr sz="2400" dirty="0">
                <a:latin typeface="Times New Roman"/>
                <a:cs typeface="Times New Roman"/>
              </a:rPr>
              <a:t>to next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an repeat </a:t>
            </a:r>
            <a:r>
              <a:rPr sz="2400" spc="-100" dirty="0">
                <a:latin typeface="Times New Roman"/>
                <a:cs typeface="Times New Roman"/>
              </a:rPr>
              <a:t>same 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1103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Office Theme</vt:lpstr>
      <vt:lpstr>PowerPoint Presentation</vt:lpstr>
      <vt:lpstr>What is Arrays ?</vt:lpstr>
      <vt:lpstr>Advantages / Uses of Arrays</vt:lpstr>
      <vt:lpstr>Types of Arrays:</vt:lpstr>
      <vt:lpstr>One-D Array</vt:lpstr>
      <vt:lpstr>One-D array Intialization</vt:lpstr>
      <vt:lpstr>Accessing element of array</vt:lpstr>
      <vt:lpstr>Searching In Array</vt:lpstr>
      <vt:lpstr>Sequential Search</vt:lpstr>
      <vt:lpstr>Binary Search</vt:lpstr>
      <vt:lpstr>Sorting Arrays</vt:lpstr>
      <vt:lpstr>Techniques Of Sorting Array</vt:lpstr>
      <vt:lpstr>Selection Sort</vt:lpstr>
      <vt:lpstr>Bubble Sort</vt:lpstr>
      <vt:lpstr>Two-D Arrays</vt:lpstr>
      <vt:lpstr>Two-D array Intialization</vt:lpstr>
      <vt:lpstr>Two-D array Intialization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 TEJA</cp:lastModifiedBy>
  <cp:revision>2</cp:revision>
  <dcterms:created xsi:type="dcterms:W3CDTF">2020-02-07T05:50:55Z</dcterms:created>
  <dcterms:modified xsi:type="dcterms:W3CDTF">2020-02-07T05:52:48Z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2020-02-07T00:00:00Z</vt:filetime>
  </property>
</Properties>
</file>