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7589838" cy="100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25" d="100"/>
          <a:sy n="125" d="100"/>
        </p:scale>
        <p:origin x="2098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730" y="164717"/>
            <a:ext cx="5692379" cy="350402"/>
          </a:xfrm>
        </p:spPr>
        <p:txBody>
          <a:bodyPr anchor="b"/>
          <a:lstStyle>
            <a:lvl1pPr algn="ctr">
              <a:defRPr sz="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528633"/>
            <a:ext cx="5692379" cy="242998"/>
          </a:xfrm>
        </p:spPr>
        <p:txBody>
          <a:bodyPr/>
          <a:lstStyle>
            <a:lvl1pPr marL="0" indent="0" algn="ctr">
              <a:buNone/>
              <a:defRPr sz="352"/>
            </a:lvl1pPr>
            <a:lvl2pPr marL="67117" indent="0" algn="ctr">
              <a:buNone/>
              <a:defRPr sz="294"/>
            </a:lvl2pPr>
            <a:lvl3pPr marL="134234" indent="0" algn="ctr">
              <a:buNone/>
              <a:defRPr sz="264"/>
            </a:lvl3pPr>
            <a:lvl4pPr marL="201351" indent="0" algn="ctr">
              <a:buNone/>
              <a:defRPr sz="235"/>
            </a:lvl4pPr>
            <a:lvl5pPr marL="268468" indent="0" algn="ctr">
              <a:buNone/>
              <a:defRPr sz="235"/>
            </a:lvl5pPr>
            <a:lvl6pPr marL="335585" indent="0" algn="ctr">
              <a:buNone/>
              <a:defRPr sz="235"/>
            </a:lvl6pPr>
            <a:lvl7pPr marL="402702" indent="0" algn="ctr">
              <a:buNone/>
              <a:defRPr sz="235"/>
            </a:lvl7pPr>
            <a:lvl8pPr marL="469819" indent="0" algn="ctr">
              <a:buNone/>
              <a:defRPr sz="235"/>
            </a:lvl8pPr>
            <a:lvl9pPr marL="536936" indent="0" algn="ctr">
              <a:buNone/>
              <a:defRPr sz="2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53585"/>
            <a:ext cx="1636559" cy="852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53585"/>
            <a:ext cx="4814803" cy="852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8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5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8" y="250920"/>
            <a:ext cx="6546235" cy="418666"/>
          </a:xfrm>
        </p:spPr>
        <p:txBody>
          <a:bodyPr anchor="b"/>
          <a:lstStyle>
            <a:lvl1pPr>
              <a:defRPr sz="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8" y="673546"/>
            <a:ext cx="6546235" cy="220166"/>
          </a:xfrm>
        </p:spPr>
        <p:txBody>
          <a:bodyPr/>
          <a:lstStyle>
            <a:lvl1pPr marL="0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1pPr>
            <a:lvl2pPr marL="67117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2pPr>
            <a:lvl3pPr marL="134234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3pPr>
            <a:lvl4pPr marL="201351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4pPr>
            <a:lvl5pPr marL="268468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5pPr>
            <a:lvl6pPr marL="335585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6pPr>
            <a:lvl7pPr marL="402702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7pPr>
            <a:lvl8pPr marL="469819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8pPr>
            <a:lvl9pPr marL="536936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3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267927"/>
            <a:ext cx="3225681" cy="638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267927"/>
            <a:ext cx="3225681" cy="638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53585"/>
            <a:ext cx="6546235" cy="1945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0" y="246726"/>
            <a:ext cx="3210857" cy="120917"/>
          </a:xfrm>
        </p:spPr>
        <p:txBody>
          <a:bodyPr anchor="b"/>
          <a:lstStyle>
            <a:lvl1pPr marL="0" indent="0">
              <a:buNone/>
              <a:defRPr sz="352" b="1"/>
            </a:lvl1pPr>
            <a:lvl2pPr marL="67117" indent="0">
              <a:buNone/>
              <a:defRPr sz="294" b="1"/>
            </a:lvl2pPr>
            <a:lvl3pPr marL="134234" indent="0">
              <a:buNone/>
              <a:defRPr sz="264" b="1"/>
            </a:lvl3pPr>
            <a:lvl4pPr marL="201351" indent="0">
              <a:buNone/>
              <a:defRPr sz="235" b="1"/>
            </a:lvl4pPr>
            <a:lvl5pPr marL="268468" indent="0">
              <a:buNone/>
              <a:defRPr sz="235" b="1"/>
            </a:lvl5pPr>
            <a:lvl6pPr marL="335585" indent="0">
              <a:buNone/>
              <a:defRPr sz="235" b="1"/>
            </a:lvl6pPr>
            <a:lvl7pPr marL="402702" indent="0">
              <a:buNone/>
              <a:defRPr sz="235" b="1"/>
            </a:lvl7pPr>
            <a:lvl8pPr marL="469819" indent="0">
              <a:buNone/>
              <a:defRPr sz="235" b="1"/>
            </a:lvl8pPr>
            <a:lvl9pPr marL="536936" indent="0">
              <a:buNone/>
              <a:defRPr sz="2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0" y="367643"/>
            <a:ext cx="3210857" cy="540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5" y="246726"/>
            <a:ext cx="3226670" cy="120917"/>
          </a:xfrm>
        </p:spPr>
        <p:txBody>
          <a:bodyPr anchor="b"/>
          <a:lstStyle>
            <a:lvl1pPr marL="0" indent="0">
              <a:buNone/>
              <a:defRPr sz="352" b="1"/>
            </a:lvl1pPr>
            <a:lvl2pPr marL="67117" indent="0">
              <a:buNone/>
              <a:defRPr sz="294" b="1"/>
            </a:lvl2pPr>
            <a:lvl3pPr marL="134234" indent="0">
              <a:buNone/>
              <a:defRPr sz="264" b="1"/>
            </a:lvl3pPr>
            <a:lvl4pPr marL="201351" indent="0">
              <a:buNone/>
              <a:defRPr sz="235" b="1"/>
            </a:lvl4pPr>
            <a:lvl5pPr marL="268468" indent="0">
              <a:buNone/>
              <a:defRPr sz="235" b="1"/>
            </a:lvl5pPr>
            <a:lvl6pPr marL="335585" indent="0">
              <a:buNone/>
              <a:defRPr sz="235" b="1"/>
            </a:lvl6pPr>
            <a:lvl7pPr marL="402702" indent="0">
              <a:buNone/>
              <a:defRPr sz="235" b="1"/>
            </a:lvl7pPr>
            <a:lvl8pPr marL="469819" indent="0">
              <a:buNone/>
              <a:defRPr sz="235" b="1"/>
            </a:lvl8pPr>
            <a:lvl9pPr marL="536936" indent="0">
              <a:buNone/>
              <a:defRPr sz="2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5" y="367643"/>
            <a:ext cx="3226670" cy="540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4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67098"/>
            <a:ext cx="2447920" cy="234844"/>
          </a:xfrm>
        </p:spPr>
        <p:txBody>
          <a:bodyPr anchor="b"/>
          <a:lstStyle>
            <a:lvl1pPr>
              <a:defRPr sz="4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44914"/>
            <a:ext cx="3842355" cy="715250"/>
          </a:xfrm>
        </p:spPr>
        <p:txBody>
          <a:bodyPr/>
          <a:lstStyle>
            <a:lvl1pPr>
              <a:defRPr sz="470"/>
            </a:lvl1pPr>
            <a:lvl2pPr>
              <a:defRPr sz="411"/>
            </a:lvl2pPr>
            <a:lvl3pPr>
              <a:defRPr sz="352"/>
            </a:lvl3pPr>
            <a:lvl4pPr>
              <a:defRPr sz="294"/>
            </a:lvl4pPr>
            <a:lvl5pPr>
              <a:defRPr sz="294"/>
            </a:lvl5pPr>
            <a:lvl6pPr>
              <a:defRPr sz="294"/>
            </a:lvl6pPr>
            <a:lvl7pPr>
              <a:defRPr sz="294"/>
            </a:lvl7pPr>
            <a:lvl8pPr>
              <a:defRPr sz="294"/>
            </a:lvl8pPr>
            <a:lvl9pPr>
              <a:defRPr sz="2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01942"/>
            <a:ext cx="2447920" cy="559386"/>
          </a:xfrm>
        </p:spPr>
        <p:txBody>
          <a:bodyPr/>
          <a:lstStyle>
            <a:lvl1pPr marL="0" indent="0">
              <a:buNone/>
              <a:defRPr sz="235"/>
            </a:lvl1pPr>
            <a:lvl2pPr marL="67117" indent="0">
              <a:buNone/>
              <a:defRPr sz="206"/>
            </a:lvl2pPr>
            <a:lvl3pPr marL="134234" indent="0">
              <a:buNone/>
              <a:defRPr sz="176"/>
            </a:lvl3pPr>
            <a:lvl4pPr marL="201351" indent="0">
              <a:buNone/>
              <a:defRPr sz="147"/>
            </a:lvl4pPr>
            <a:lvl5pPr marL="268468" indent="0">
              <a:buNone/>
              <a:defRPr sz="147"/>
            </a:lvl5pPr>
            <a:lvl6pPr marL="335585" indent="0">
              <a:buNone/>
              <a:defRPr sz="147"/>
            </a:lvl6pPr>
            <a:lvl7pPr marL="402702" indent="0">
              <a:buNone/>
              <a:defRPr sz="147"/>
            </a:lvl7pPr>
            <a:lvl8pPr marL="469819" indent="0">
              <a:buNone/>
              <a:defRPr sz="147"/>
            </a:lvl8pPr>
            <a:lvl9pPr marL="536936" indent="0">
              <a:buNone/>
              <a:defRPr sz="1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67098"/>
            <a:ext cx="2447920" cy="234844"/>
          </a:xfrm>
        </p:spPr>
        <p:txBody>
          <a:bodyPr anchor="b"/>
          <a:lstStyle>
            <a:lvl1pPr>
              <a:defRPr sz="4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44914"/>
            <a:ext cx="3842355" cy="715250"/>
          </a:xfrm>
        </p:spPr>
        <p:txBody>
          <a:bodyPr anchor="t"/>
          <a:lstStyle>
            <a:lvl1pPr marL="0" indent="0">
              <a:buNone/>
              <a:defRPr sz="470"/>
            </a:lvl1pPr>
            <a:lvl2pPr marL="67117" indent="0">
              <a:buNone/>
              <a:defRPr sz="411"/>
            </a:lvl2pPr>
            <a:lvl3pPr marL="134234" indent="0">
              <a:buNone/>
              <a:defRPr sz="352"/>
            </a:lvl3pPr>
            <a:lvl4pPr marL="201351" indent="0">
              <a:buNone/>
              <a:defRPr sz="294"/>
            </a:lvl4pPr>
            <a:lvl5pPr marL="268468" indent="0">
              <a:buNone/>
              <a:defRPr sz="294"/>
            </a:lvl5pPr>
            <a:lvl6pPr marL="335585" indent="0">
              <a:buNone/>
              <a:defRPr sz="294"/>
            </a:lvl6pPr>
            <a:lvl7pPr marL="402702" indent="0">
              <a:buNone/>
              <a:defRPr sz="294"/>
            </a:lvl7pPr>
            <a:lvl8pPr marL="469819" indent="0">
              <a:buNone/>
              <a:defRPr sz="294"/>
            </a:lvl8pPr>
            <a:lvl9pPr marL="536936" indent="0">
              <a:buNone/>
              <a:defRPr sz="2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01942"/>
            <a:ext cx="2447920" cy="559386"/>
          </a:xfrm>
        </p:spPr>
        <p:txBody>
          <a:bodyPr/>
          <a:lstStyle>
            <a:lvl1pPr marL="0" indent="0">
              <a:buNone/>
              <a:defRPr sz="235"/>
            </a:lvl1pPr>
            <a:lvl2pPr marL="67117" indent="0">
              <a:buNone/>
              <a:defRPr sz="206"/>
            </a:lvl2pPr>
            <a:lvl3pPr marL="134234" indent="0">
              <a:buNone/>
              <a:defRPr sz="176"/>
            </a:lvl3pPr>
            <a:lvl4pPr marL="201351" indent="0">
              <a:buNone/>
              <a:defRPr sz="147"/>
            </a:lvl4pPr>
            <a:lvl5pPr marL="268468" indent="0">
              <a:buNone/>
              <a:defRPr sz="147"/>
            </a:lvl5pPr>
            <a:lvl6pPr marL="335585" indent="0">
              <a:buNone/>
              <a:defRPr sz="147"/>
            </a:lvl6pPr>
            <a:lvl7pPr marL="402702" indent="0">
              <a:buNone/>
              <a:defRPr sz="147"/>
            </a:lvl7pPr>
            <a:lvl8pPr marL="469819" indent="0">
              <a:buNone/>
              <a:defRPr sz="147"/>
            </a:lvl8pPr>
            <a:lvl9pPr marL="536936" indent="0">
              <a:buNone/>
              <a:defRPr sz="1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3585"/>
            <a:ext cx="6546235" cy="194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67927"/>
            <a:ext cx="6546235" cy="63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932854"/>
            <a:ext cx="1707714" cy="5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23C8-8B52-480B-9244-D8A0A6259B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32854"/>
            <a:ext cx="2561570" cy="5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32854"/>
            <a:ext cx="1707714" cy="5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2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34234" rtl="0" eaLnBrk="1" latinLnBrk="0" hangingPunct="1">
        <a:lnSpc>
          <a:spcPct val="90000"/>
        </a:lnSpc>
        <a:spcBef>
          <a:spcPct val="0"/>
        </a:spcBef>
        <a:buNone/>
        <a:defRPr sz="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58" indent="-33558" algn="l" defTabSz="1342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1pPr>
      <a:lvl2pPr marL="100675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352" kern="1200">
          <a:solidFill>
            <a:schemeClr val="tx1"/>
          </a:solidFill>
          <a:latin typeface="+mn-lt"/>
          <a:ea typeface="+mn-ea"/>
          <a:cs typeface="+mn-cs"/>
        </a:defRPr>
      </a:lvl2pPr>
      <a:lvl3pPr marL="167792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94" kern="1200">
          <a:solidFill>
            <a:schemeClr val="tx1"/>
          </a:solidFill>
          <a:latin typeface="+mn-lt"/>
          <a:ea typeface="+mn-ea"/>
          <a:cs typeface="+mn-cs"/>
        </a:defRPr>
      </a:lvl3pPr>
      <a:lvl4pPr marL="234909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4pPr>
      <a:lvl5pPr marL="302026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5pPr>
      <a:lvl6pPr marL="369143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6pPr>
      <a:lvl7pPr marL="436260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7pPr>
      <a:lvl8pPr marL="503377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8pPr>
      <a:lvl9pPr marL="570494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1pPr>
      <a:lvl2pPr marL="67117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2pPr>
      <a:lvl3pPr marL="134234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3pPr>
      <a:lvl4pPr marL="201351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4pPr>
      <a:lvl5pPr marL="268468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5pPr>
      <a:lvl6pPr marL="335585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6pPr>
      <a:lvl7pPr marL="402702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7pPr>
      <a:lvl8pPr marL="469819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8pPr>
      <a:lvl9pPr marL="536936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E07684B-0313-4FC4-8C36-6C0112878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641363"/>
                  </p:ext>
                </p:extLst>
              </p:nvPr>
            </p:nvGraphicFramePr>
            <p:xfrm>
              <a:off x="-228397" y="-1508421"/>
              <a:ext cx="7955193" cy="1189038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2012760">
                      <a:extLst>
                        <a:ext uri="{9D8B030D-6E8A-4147-A177-3AD203B41FA5}">
                          <a16:colId xmlns:a16="http://schemas.microsoft.com/office/drawing/2014/main" val="1006317524"/>
                        </a:ext>
                      </a:extLst>
                    </a:gridCol>
                    <a:gridCol w="4205092">
                      <a:extLst>
                        <a:ext uri="{9D8B030D-6E8A-4147-A177-3AD203B41FA5}">
                          <a16:colId xmlns:a16="http://schemas.microsoft.com/office/drawing/2014/main" val="3979032407"/>
                        </a:ext>
                      </a:extLst>
                    </a:gridCol>
                    <a:gridCol w="1737341">
                      <a:extLst>
                        <a:ext uri="{9D8B030D-6E8A-4147-A177-3AD203B41FA5}">
                          <a16:colId xmlns:a16="http://schemas.microsoft.com/office/drawing/2014/main" val="3328392662"/>
                        </a:ext>
                      </a:extLst>
                    </a:gridCol>
                  </a:tblGrid>
                  <a:tr h="29140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2F2F2"/>
                              </a:solidFill>
                              <a:effectLst/>
                            </a:rPr>
                            <a:t>Hyperparameter</a:t>
                          </a:r>
                          <a:endParaRPr lang="en-US" sz="1800" b="1" dirty="0">
                            <a:solidFill>
                              <a:srgbClr val="F2F2F2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Definition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2F2F2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Grid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2539229"/>
                      </a:ext>
                    </a:extLst>
                  </a:tr>
                  <a:tr h="582815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𝑚𝑖𝑛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𝑠𝑎𝑚𝑝𝑙𝑒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𝑠𝑝𝑙𝑖𝑡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/>
                            <a:t>The minimum number of samples required to split an internal node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{2, 10, 20,…,200}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1321757"/>
                      </a:ext>
                    </a:extLst>
                  </a:tr>
                  <a:tr h="314816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𝑓𝑒𝑎𝑡𝑢𝑟𝑒𝑠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Maximum number of features for best split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{2, 3, 4, 5}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36171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E07684B-0313-4FC4-8C36-6C0112878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641363"/>
                  </p:ext>
                </p:extLst>
              </p:nvPr>
            </p:nvGraphicFramePr>
            <p:xfrm>
              <a:off x="-228397" y="-1508421"/>
              <a:ext cx="7955193" cy="1189038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2012760">
                      <a:extLst>
                        <a:ext uri="{9D8B030D-6E8A-4147-A177-3AD203B41FA5}">
                          <a16:colId xmlns:a16="http://schemas.microsoft.com/office/drawing/2014/main" val="1006317524"/>
                        </a:ext>
                      </a:extLst>
                    </a:gridCol>
                    <a:gridCol w="4205092">
                      <a:extLst>
                        <a:ext uri="{9D8B030D-6E8A-4147-A177-3AD203B41FA5}">
                          <a16:colId xmlns:a16="http://schemas.microsoft.com/office/drawing/2014/main" val="3979032407"/>
                        </a:ext>
                      </a:extLst>
                    </a:gridCol>
                    <a:gridCol w="1737341">
                      <a:extLst>
                        <a:ext uri="{9D8B030D-6E8A-4147-A177-3AD203B41FA5}">
                          <a16:colId xmlns:a16="http://schemas.microsoft.com/office/drawing/2014/main" val="3328392662"/>
                        </a:ext>
                      </a:extLst>
                    </a:gridCol>
                  </a:tblGrid>
                  <a:tr h="29140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2F2F2"/>
                              </a:solidFill>
                              <a:effectLst/>
                            </a:rPr>
                            <a:t>Hyperparameter</a:t>
                          </a:r>
                          <a:endParaRPr lang="en-US" sz="1800" b="1" dirty="0">
                            <a:solidFill>
                              <a:srgbClr val="F2F2F2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Definition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2F2F2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Grid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2539229"/>
                      </a:ext>
                    </a:extLst>
                  </a:tr>
                  <a:tr h="5828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62500" r="-296061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/>
                            <a:t>The minimum number of samples required to split an internal node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{2, 10, 20,…,200}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1321757"/>
                      </a:ext>
                    </a:extLst>
                  </a:tr>
                  <a:tr h="3148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00000" r="-296061" b="-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Maximum number of features for best split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{2, 3, 4, 5}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36171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664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47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Kravits</dc:creator>
  <cp:lastModifiedBy>Jacob Kravits</cp:lastModifiedBy>
  <cp:revision>9</cp:revision>
  <dcterms:created xsi:type="dcterms:W3CDTF">2021-04-07T16:21:37Z</dcterms:created>
  <dcterms:modified xsi:type="dcterms:W3CDTF">2021-07-30T21:51:45Z</dcterms:modified>
</cp:coreProperties>
</file>