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4" r:id="rId7"/>
    <p:sldId id="265" r:id="rId8"/>
    <p:sldId id="261"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717"/>
    <a:srgbClr val="2715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6A2BC5-FFDE-4AF7-9ACC-E4E7DBC5C130}" type="doc">
      <dgm:prSet loTypeId="urn:microsoft.com/office/officeart/2005/8/layout/hList1" loCatId="list" qsTypeId="urn:microsoft.com/office/officeart/2005/8/quickstyle/3d1" qsCatId="3D" csTypeId="urn:microsoft.com/office/officeart/2005/8/colors/accent0_3" csCatId="mainScheme" phldr="1"/>
      <dgm:spPr/>
      <dgm:t>
        <a:bodyPr/>
        <a:lstStyle/>
        <a:p>
          <a:endParaRPr lang="en-US"/>
        </a:p>
      </dgm:t>
    </dgm:pt>
    <dgm:pt modelId="{9420AF16-DC86-4B41-9912-B289B8074C0D}">
      <dgm:prSet phldrT="[Text]" custT="1"/>
      <dgm:spPr/>
      <dgm:t>
        <a:bodyPr/>
        <a:lstStyle/>
        <a:p>
          <a:r>
            <a:rPr lang="en-US" sz="1600" dirty="0"/>
            <a:t>Regression</a:t>
          </a:r>
        </a:p>
      </dgm:t>
    </dgm:pt>
    <dgm:pt modelId="{42BBDAE0-1A33-49D8-9E45-F533158C4AAA}" type="parTrans" cxnId="{6D341013-119F-4DB6-A9A0-729AB96BB853}">
      <dgm:prSet/>
      <dgm:spPr/>
      <dgm:t>
        <a:bodyPr/>
        <a:lstStyle/>
        <a:p>
          <a:endParaRPr lang="en-US" sz="1600"/>
        </a:p>
      </dgm:t>
    </dgm:pt>
    <dgm:pt modelId="{A7F4E17E-812F-46A0-961C-CB4172177F5C}" type="sibTrans" cxnId="{6D341013-119F-4DB6-A9A0-729AB96BB853}">
      <dgm:prSet/>
      <dgm:spPr/>
      <dgm:t>
        <a:bodyPr/>
        <a:lstStyle/>
        <a:p>
          <a:endParaRPr lang="en-US" sz="1600"/>
        </a:p>
      </dgm:t>
    </dgm:pt>
    <dgm:pt modelId="{42F55983-5273-4201-AFA4-10EC70D6E14F}">
      <dgm:prSet phldrT="[Text]" custT="1"/>
      <dgm:spPr/>
      <dgm:t>
        <a:bodyPr/>
        <a:lstStyle/>
        <a:p>
          <a:r>
            <a:rPr lang="en-US" sz="1600" dirty="0"/>
            <a:t>Linear Regression</a:t>
          </a:r>
        </a:p>
      </dgm:t>
    </dgm:pt>
    <dgm:pt modelId="{EB0F8A99-0DE6-4C19-A4A3-3B5F976F02C8}" type="parTrans" cxnId="{31B98344-7D89-44DA-86ED-47C24CDBB019}">
      <dgm:prSet/>
      <dgm:spPr/>
      <dgm:t>
        <a:bodyPr/>
        <a:lstStyle/>
        <a:p>
          <a:endParaRPr lang="en-US" sz="1600"/>
        </a:p>
      </dgm:t>
    </dgm:pt>
    <dgm:pt modelId="{71F27852-F3EB-4A2B-99D6-0B9C1CBF8626}" type="sibTrans" cxnId="{31B98344-7D89-44DA-86ED-47C24CDBB019}">
      <dgm:prSet/>
      <dgm:spPr/>
      <dgm:t>
        <a:bodyPr/>
        <a:lstStyle/>
        <a:p>
          <a:endParaRPr lang="en-US" sz="1600"/>
        </a:p>
      </dgm:t>
    </dgm:pt>
    <dgm:pt modelId="{304BF7E5-7C16-47F3-9C5A-DDF1D1756BCE}">
      <dgm:prSet phldrT="[Text]" custT="1"/>
      <dgm:spPr/>
      <dgm:t>
        <a:bodyPr/>
        <a:lstStyle/>
        <a:p>
          <a:r>
            <a:rPr lang="en-US" sz="1600" dirty="0"/>
            <a:t>Support Vector Regression</a:t>
          </a:r>
        </a:p>
      </dgm:t>
    </dgm:pt>
    <dgm:pt modelId="{9D722118-287A-4A22-A904-536854E556BD}" type="parTrans" cxnId="{3BCCDC66-2F9A-4C1C-8FC5-FE4AAF3524E3}">
      <dgm:prSet/>
      <dgm:spPr/>
      <dgm:t>
        <a:bodyPr/>
        <a:lstStyle/>
        <a:p>
          <a:endParaRPr lang="en-US" sz="1600"/>
        </a:p>
      </dgm:t>
    </dgm:pt>
    <dgm:pt modelId="{B2EB4D1D-4C51-4C0E-927F-0C416BEE63AD}" type="sibTrans" cxnId="{3BCCDC66-2F9A-4C1C-8FC5-FE4AAF3524E3}">
      <dgm:prSet/>
      <dgm:spPr/>
      <dgm:t>
        <a:bodyPr/>
        <a:lstStyle/>
        <a:p>
          <a:endParaRPr lang="en-US" sz="1600"/>
        </a:p>
      </dgm:t>
    </dgm:pt>
    <dgm:pt modelId="{DF18CB3C-6ED4-4912-87C5-30EC90E1200A}">
      <dgm:prSet phldrT="[Text]" custT="1"/>
      <dgm:spPr/>
      <dgm:t>
        <a:bodyPr/>
        <a:lstStyle/>
        <a:p>
          <a:r>
            <a:rPr lang="en-US" sz="1600" dirty="0"/>
            <a:t>Classification</a:t>
          </a:r>
        </a:p>
      </dgm:t>
    </dgm:pt>
    <dgm:pt modelId="{C160E0B4-FBB5-4BE3-AA1C-8E9A75DEAD6C}" type="parTrans" cxnId="{49CDA5A8-3B6F-4474-9C02-676D2C0155F5}">
      <dgm:prSet/>
      <dgm:spPr/>
      <dgm:t>
        <a:bodyPr/>
        <a:lstStyle/>
        <a:p>
          <a:endParaRPr lang="en-US" sz="1600"/>
        </a:p>
      </dgm:t>
    </dgm:pt>
    <dgm:pt modelId="{A1E05CEA-F81E-4F67-BF36-5A880CC81A6C}" type="sibTrans" cxnId="{49CDA5A8-3B6F-4474-9C02-676D2C0155F5}">
      <dgm:prSet/>
      <dgm:spPr/>
      <dgm:t>
        <a:bodyPr/>
        <a:lstStyle/>
        <a:p>
          <a:endParaRPr lang="en-US" sz="1600"/>
        </a:p>
      </dgm:t>
    </dgm:pt>
    <dgm:pt modelId="{E1A7E0AC-1290-4653-AD52-4D499D94A62D}">
      <dgm:prSet phldrT="[Text]" custT="1"/>
      <dgm:spPr/>
      <dgm:t>
        <a:bodyPr/>
        <a:lstStyle/>
        <a:p>
          <a:r>
            <a:rPr lang="en-US" sz="1600" dirty="0"/>
            <a:t>Linear Discriminant Analysis</a:t>
          </a:r>
        </a:p>
      </dgm:t>
    </dgm:pt>
    <dgm:pt modelId="{3ABB47BB-BA5F-4D15-A0CD-68CC569A9909}" type="parTrans" cxnId="{A9275E2F-30C9-4F63-A017-46C3B1960CEA}">
      <dgm:prSet/>
      <dgm:spPr/>
      <dgm:t>
        <a:bodyPr/>
        <a:lstStyle/>
        <a:p>
          <a:endParaRPr lang="en-US" sz="1600"/>
        </a:p>
      </dgm:t>
    </dgm:pt>
    <dgm:pt modelId="{46CADDE7-C223-4B56-A033-D57A8C0B080E}" type="sibTrans" cxnId="{A9275E2F-30C9-4F63-A017-46C3B1960CEA}">
      <dgm:prSet/>
      <dgm:spPr/>
      <dgm:t>
        <a:bodyPr/>
        <a:lstStyle/>
        <a:p>
          <a:endParaRPr lang="en-US" sz="1600"/>
        </a:p>
      </dgm:t>
    </dgm:pt>
    <dgm:pt modelId="{EC865D94-5A45-4DC8-94A2-0C2651765D43}">
      <dgm:prSet phldrT="[Text]" custT="1"/>
      <dgm:spPr/>
      <dgm:t>
        <a:bodyPr/>
        <a:lstStyle/>
        <a:p>
          <a:r>
            <a:rPr lang="en-US" sz="1600" dirty="0"/>
            <a:t>Random Forest</a:t>
          </a:r>
        </a:p>
      </dgm:t>
    </dgm:pt>
    <dgm:pt modelId="{5E2725B8-DD6A-4F92-A63E-01E7EAC1867F}" type="parTrans" cxnId="{4C91349D-0027-4B51-B2A1-6ABB52F29526}">
      <dgm:prSet/>
      <dgm:spPr/>
      <dgm:t>
        <a:bodyPr/>
        <a:lstStyle/>
        <a:p>
          <a:endParaRPr lang="en-US" sz="1600"/>
        </a:p>
      </dgm:t>
    </dgm:pt>
    <dgm:pt modelId="{D53DE662-E0E2-4F53-AD41-7E0663477E5A}" type="sibTrans" cxnId="{4C91349D-0027-4B51-B2A1-6ABB52F29526}">
      <dgm:prSet/>
      <dgm:spPr/>
      <dgm:t>
        <a:bodyPr/>
        <a:lstStyle/>
        <a:p>
          <a:endParaRPr lang="en-US" sz="1600"/>
        </a:p>
      </dgm:t>
    </dgm:pt>
    <dgm:pt modelId="{633C686B-67B9-4CA4-ACF8-E8DDCC340882}">
      <dgm:prSet phldrT="[Text]" custT="1"/>
      <dgm:spPr/>
      <dgm:t>
        <a:bodyPr/>
        <a:lstStyle/>
        <a:p>
          <a:r>
            <a:rPr lang="en-US" sz="1600" dirty="0"/>
            <a:t>Ensemble</a:t>
          </a:r>
        </a:p>
      </dgm:t>
    </dgm:pt>
    <dgm:pt modelId="{97F0BA39-3A05-4090-974D-F21A1F1C3F76}" type="parTrans" cxnId="{939B4E72-D1AD-4A99-B936-3C11DBCD2BD2}">
      <dgm:prSet/>
      <dgm:spPr/>
      <dgm:t>
        <a:bodyPr/>
        <a:lstStyle/>
        <a:p>
          <a:endParaRPr lang="en-US" sz="1600"/>
        </a:p>
      </dgm:t>
    </dgm:pt>
    <dgm:pt modelId="{5CE18162-407F-4C96-8401-28E18F208DD7}" type="sibTrans" cxnId="{939B4E72-D1AD-4A99-B936-3C11DBCD2BD2}">
      <dgm:prSet/>
      <dgm:spPr/>
      <dgm:t>
        <a:bodyPr/>
        <a:lstStyle/>
        <a:p>
          <a:endParaRPr lang="en-US" sz="1600"/>
        </a:p>
      </dgm:t>
    </dgm:pt>
    <dgm:pt modelId="{0360D5F3-997B-4577-A517-D0384EEC0FDA}">
      <dgm:prSet phldrT="[Text]" custT="1"/>
      <dgm:spPr/>
      <dgm:t>
        <a:bodyPr/>
        <a:lstStyle/>
        <a:p>
          <a:r>
            <a:rPr lang="en-US" sz="1600" dirty="0" err="1"/>
            <a:t>Adaboost</a:t>
          </a:r>
          <a:r>
            <a:rPr lang="en-US" sz="1600" dirty="0"/>
            <a:t> classifier</a:t>
          </a:r>
        </a:p>
      </dgm:t>
    </dgm:pt>
    <dgm:pt modelId="{EF02D8C0-1728-4520-855B-AFCC816C2F65}" type="parTrans" cxnId="{8C26C2AD-A294-4765-B970-42A0F1558C88}">
      <dgm:prSet/>
      <dgm:spPr/>
      <dgm:t>
        <a:bodyPr/>
        <a:lstStyle/>
        <a:p>
          <a:endParaRPr lang="en-US" sz="1600"/>
        </a:p>
      </dgm:t>
    </dgm:pt>
    <dgm:pt modelId="{3C82714A-8601-4B18-92B2-D93D96E3CBB6}" type="sibTrans" cxnId="{8C26C2AD-A294-4765-B970-42A0F1558C88}">
      <dgm:prSet/>
      <dgm:spPr/>
      <dgm:t>
        <a:bodyPr/>
        <a:lstStyle/>
        <a:p>
          <a:endParaRPr lang="en-US" sz="1600"/>
        </a:p>
      </dgm:t>
    </dgm:pt>
    <dgm:pt modelId="{6F3F19C8-EDE6-4641-A4F7-BDE688F8579C}">
      <dgm:prSet phldrT="[Text]" custT="1"/>
      <dgm:spPr/>
      <dgm:t>
        <a:bodyPr/>
        <a:lstStyle/>
        <a:p>
          <a:r>
            <a:rPr lang="en-US" sz="1600" dirty="0"/>
            <a:t>Gradient boost classifier</a:t>
          </a:r>
        </a:p>
      </dgm:t>
    </dgm:pt>
    <dgm:pt modelId="{5B1EEDFC-BFBE-4B4E-8FCE-48860444A847}" type="parTrans" cxnId="{88639E14-CC8D-4B50-B8BF-585A1CD57D0C}">
      <dgm:prSet/>
      <dgm:spPr/>
      <dgm:t>
        <a:bodyPr/>
        <a:lstStyle/>
        <a:p>
          <a:endParaRPr lang="en-US" sz="1600"/>
        </a:p>
      </dgm:t>
    </dgm:pt>
    <dgm:pt modelId="{C18B330E-C500-408E-8BD3-78BAF0665A9A}" type="sibTrans" cxnId="{88639E14-CC8D-4B50-B8BF-585A1CD57D0C}">
      <dgm:prSet/>
      <dgm:spPr/>
      <dgm:t>
        <a:bodyPr/>
        <a:lstStyle/>
        <a:p>
          <a:endParaRPr lang="en-US" sz="1600"/>
        </a:p>
      </dgm:t>
    </dgm:pt>
    <dgm:pt modelId="{53A036FD-BD3A-458A-BE85-A0CFABF77D49}">
      <dgm:prSet phldrT="[Text]" custT="1"/>
      <dgm:spPr/>
      <dgm:t>
        <a:bodyPr/>
        <a:lstStyle/>
        <a:p>
          <a:r>
            <a:rPr lang="en-US" sz="1600" dirty="0"/>
            <a:t>Gaussian Process Regression</a:t>
          </a:r>
        </a:p>
      </dgm:t>
    </dgm:pt>
    <dgm:pt modelId="{CC4987A3-2764-46A1-A6C8-267A13EE9ECF}" type="parTrans" cxnId="{BEE110BB-9A25-4B2D-BF4C-A87044C407A3}">
      <dgm:prSet/>
      <dgm:spPr/>
      <dgm:t>
        <a:bodyPr/>
        <a:lstStyle/>
        <a:p>
          <a:endParaRPr lang="en-US" sz="1600"/>
        </a:p>
      </dgm:t>
    </dgm:pt>
    <dgm:pt modelId="{9CA71924-1B56-4A6C-8D3C-9BAC5DD28E25}" type="sibTrans" cxnId="{BEE110BB-9A25-4B2D-BF4C-A87044C407A3}">
      <dgm:prSet/>
      <dgm:spPr/>
      <dgm:t>
        <a:bodyPr/>
        <a:lstStyle/>
        <a:p>
          <a:endParaRPr lang="en-US" sz="1600"/>
        </a:p>
      </dgm:t>
    </dgm:pt>
    <dgm:pt modelId="{3091FE7D-CFC4-4FA7-8CEE-6F79D75E9B3C}">
      <dgm:prSet phldrT="[Text]" custT="1"/>
      <dgm:spPr/>
      <dgm:t>
        <a:bodyPr/>
        <a:lstStyle/>
        <a:p>
          <a:r>
            <a:rPr lang="en-US" sz="1600" dirty="0"/>
            <a:t>K nearest neighbors</a:t>
          </a:r>
        </a:p>
      </dgm:t>
    </dgm:pt>
    <dgm:pt modelId="{D60CF480-C9A8-4ACD-9040-BFACE09EF14E}" type="parTrans" cxnId="{CC1BD759-66A3-4E85-88BC-FF7DD55F233C}">
      <dgm:prSet/>
      <dgm:spPr/>
      <dgm:t>
        <a:bodyPr/>
        <a:lstStyle/>
        <a:p>
          <a:endParaRPr lang="en-US" sz="1600"/>
        </a:p>
      </dgm:t>
    </dgm:pt>
    <dgm:pt modelId="{F1F3C011-DD78-44F7-B698-0CCD3CBCA8E9}" type="sibTrans" cxnId="{CC1BD759-66A3-4E85-88BC-FF7DD55F233C}">
      <dgm:prSet/>
      <dgm:spPr/>
      <dgm:t>
        <a:bodyPr/>
        <a:lstStyle/>
        <a:p>
          <a:endParaRPr lang="en-US" sz="1600"/>
        </a:p>
      </dgm:t>
    </dgm:pt>
    <dgm:pt modelId="{C6428DBC-6169-4FFF-893F-D06D9E96A56A}">
      <dgm:prSet phldrT="[Text]" custT="1"/>
      <dgm:spPr/>
      <dgm:t>
        <a:bodyPr/>
        <a:lstStyle/>
        <a:p>
          <a:r>
            <a:rPr lang="en-US" sz="1600" dirty="0"/>
            <a:t>MLP classifier</a:t>
          </a:r>
        </a:p>
      </dgm:t>
    </dgm:pt>
    <dgm:pt modelId="{58D58041-111F-4563-966B-0E4F1EACC36B}" type="parTrans" cxnId="{40B9FC99-8D7E-4788-9089-C0E8F724EF9E}">
      <dgm:prSet/>
      <dgm:spPr/>
      <dgm:t>
        <a:bodyPr/>
        <a:lstStyle/>
        <a:p>
          <a:endParaRPr lang="en-US" sz="1600"/>
        </a:p>
      </dgm:t>
    </dgm:pt>
    <dgm:pt modelId="{96162539-3C17-4CC3-838A-BD5AA102CF37}" type="sibTrans" cxnId="{40B9FC99-8D7E-4788-9089-C0E8F724EF9E}">
      <dgm:prSet/>
      <dgm:spPr/>
      <dgm:t>
        <a:bodyPr/>
        <a:lstStyle/>
        <a:p>
          <a:endParaRPr lang="en-US" sz="1600"/>
        </a:p>
      </dgm:t>
    </dgm:pt>
    <dgm:pt modelId="{B55F286A-2F55-494D-A4BE-B993B15EC74A}">
      <dgm:prSet phldrT="[Text]" custT="1"/>
      <dgm:spPr/>
      <dgm:t>
        <a:bodyPr/>
        <a:lstStyle/>
        <a:p>
          <a:r>
            <a:rPr lang="en-US" sz="1600" dirty="0"/>
            <a:t>Support Vector classifier</a:t>
          </a:r>
        </a:p>
      </dgm:t>
    </dgm:pt>
    <dgm:pt modelId="{D49585F5-60B7-4BBC-AAFE-EF796154B90F}" type="parTrans" cxnId="{CB101910-FAB5-49FF-8C8D-E39FB77813A8}">
      <dgm:prSet/>
      <dgm:spPr/>
      <dgm:t>
        <a:bodyPr/>
        <a:lstStyle/>
        <a:p>
          <a:endParaRPr lang="en-US" sz="1600"/>
        </a:p>
      </dgm:t>
    </dgm:pt>
    <dgm:pt modelId="{11EB4FA9-D1FC-45E6-8D21-5640EE9D7F03}" type="sibTrans" cxnId="{CB101910-FAB5-49FF-8C8D-E39FB77813A8}">
      <dgm:prSet/>
      <dgm:spPr/>
      <dgm:t>
        <a:bodyPr/>
        <a:lstStyle/>
        <a:p>
          <a:endParaRPr lang="en-US" sz="1600"/>
        </a:p>
      </dgm:t>
    </dgm:pt>
    <dgm:pt modelId="{721AB8B5-C7D9-4458-BD4B-87EBF1AF32A8}">
      <dgm:prSet phldrT="[Text]" custT="1"/>
      <dgm:spPr/>
      <dgm:t>
        <a:bodyPr/>
        <a:lstStyle/>
        <a:p>
          <a:r>
            <a:rPr lang="en-US" sz="1600" dirty="0"/>
            <a:t>Naïve Bayes</a:t>
          </a:r>
        </a:p>
      </dgm:t>
    </dgm:pt>
    <dgm:pt modelId="{955FE39F-B850-4766-ACE5-30830036AABE}" type="parTrans" cxnId="{F8BBA4CD-7C62-4DCB-A016-99ADE4C54EC1}">
      <dgm:prSet/>
      <dgm:spPr/>
      <dgm:t>
        <a:bodyPr/>
        <a:lstStyle/>
        <a:p>
          <a:endParaRPr lang="en-US" sz="1600"/>
        </a:p>
      </dgm:t>
    </dgm:pt>
    <dgm:pt modelId="{67F814F6-0F2B-4EE3-ABBE-D5E363FE9904}" type="sibTrans" cxnId="{F8BBA4CD-7C62-4DCB-A016-99ADE4C54EC1}">
      <dgm:prSet/>
      <dgm:spPr/>
      <dgm:t>
        <a:bodyPr/>
        <a:lstStyle/>
        <a:p>
          <a:endParaRPr lang="en-US" sz="1600"/>
        </a:p>
      </dgm:t>
    </dgm:pt>
    <dgm:pt modelId="{F1C38B5F-EBE6-4006-B5D1-B08B4A3AAA79}">
      <dgm:prSet phldrT="[Text]" custT="1"/>
      <dgm:spPr/>
      <dgm:t>
        <a:bodyPr/>
        <a:lstStyle/>
        <a:p>
          <a:r>
            <a:rPr lang="en-US" sz="1600" dirty="0"/>
            <a:t>Decision Tree</a:t>
          </a:r>
        </a:p>
      </dgm:t>
    </dgm:pt>
    <dgm:pt modelId="{B1D1B149-D167-4700-9DCA-224DC91AABB0}" type="parTrans" cxnId="{7C7CB662-77C4-467C-891E-5F15BAC022F3}">
      <dgm:prSet/>
      <dgm:spPr/>
      <dgm:t>
        <a:bodyPr/>
        <a:lstStyle/>
        <a:p>
          <a:endParaRPr lang="en-US" sz="1600"/>
        </a:p>
      </dgm:t>
    </dgm:pt>
    <dgm:pt modelId="{64C783D5-78AA-4CCB-B5AD-F1EB141A3B57}" type="sibTrans" cxnId="{7C7CB662-77C4-467C-891E-5F15BAC022F3}">
      <dgm:prSet/>
      <dgm:spPr/>
      <dgm:t>
        <a:bodyPr/>
        <a:lstStyle/>
        <a:p>
          <a:endParaRPr lang="en-US" sz="1600"/>
        </a:p>
      </dgm:t>
    </dgm:pt>
    <dgm:pt modelId="{C52839FE-29B8-4EB3-AB81-18A06B1B70D5}">
      <dgm:prSet phldrT="[Text]" custT="1"/>
      <dgm:spPr/>
      <dgm:t>
        <a:bodyPr/>
        <a:lstStyle/>
        <a:p>
          <a:r>
            <a:rPr lang="en-US" sz="1600" dirty="0"/>
            <a:t>Histogram based gradient boost classifier</a:t>
          </a:r>
        </a:p>
      </dgm:t>
    </dgm:pt>
    <dgm:pt modelId="{AAAC959E-2D5A-4535-BB77-35C6A58B08CE}" type="parTrans" cxnId="{6B86A289-29BB-4250-9B51-08B80885DF3D}">
      <dgm:prSet/>
      <dgm:spPr/>
      <dgm:t>
        <a:bodyPr/>
        <a:lstStyle/>
        <a:p>
          <a:endParaRPr lang="en-US" sz="1600"/>
        </a:p>
      </dgm:t>
    </dgm:pt>
    <dgm:pt modelId="{6C6FB8BB-EDFD-44D4-BC2C-C481F1D8BE05}" type="sibTrans" cxnId="{6B86A289-29BB-4250-9B51-08B80885DF3D}">
      <dgm:prSet/>
      <dgm:spPr/>
      <dgm:t>
        <a:bodyPr/>
        <a:lstStyle/>
        <a:p>
          <a:endParaRPr lang="en-US" sz="1600"/>
        </a:p>
      </dgm:t>
    </dgm:pt>
    <dgm:pt modelId="{5AF046DD-8872-4AB7-851C-9CB5C412A9A6}">
      <dgm:prSet phldrT="[Text]" custT="1"/>
      <dgm:spPr/>
      <dgm:t>
        <a:bodyPr/>
        <a:lstStyle/>
        <a:p>
          <a:r>
            <a:rPr lang="en-US" sz="1600" dirty="0"/>
            <a:t>Voting classifier</a:t>
          </a:r>
        </a:p>
      </dgm:t>
    </dgm:pt>
    <dgm:pt modelId="{35705AD7-F7AF-48CD-AFF3-C272C9F35DB1}" type="parTrans" cxnId="{7B910818-3CE5-4C93-BA2F-D4E21F81C5A2}">
      <dgm:prSet/>
      <dgm:spPr/>
      <dgm:t>
        <a:bodyPr/>
        <a:lstStyle/>
        <a:p>
          <a:endParaRPr lang="en-US" sz="1600"/>
        </a:p>
      </dgm:t>
    </dgm:pt>
    <dgm:pt modelId="{473E460B-A8F9-4202-A4B4-35BA6D8872F3}" type="sibTrans" cxnId="{7B910818-3CE5-4C93-BA2F-D4E21F81C5A2}">
      <dgm:prSet/>
      <dgm:spPr/>
      <dgm:t>
        <a:bodyPr/>
        <a:lstStyle/>
        <a:p>
          <a:endParaRPr lang="en-US" sz="1600"/>
        </a:p>
      </dgm:t>
    </dgm:pt>
    <dgm:pt modelId="{95A301A7-3ACC-4280-A2F2-86250D49828C}">
      <dgm:prSet phldrT="[Text]" custT="1"/>
      <dgm:spPr/>
      <dgm:t>
        <a:bodyPr/>
        <a:lstStyle/>
        <a:p>
          <a:r>
            <a:rPr lang="en-US" sz="1600" dirty="0"/>
            <a:t>Stacking classifier</a:t>
          </a:r>
        </a:p>
      </dgm:t>
    </dgm:pt>
    <dgm:pt modelId="{2673EABC-A1EA-48A3-97D6-5E8287BBBCF8}" type="parTrans" cxnId="{72E14A87-D1E6-409D-BF38-0CD71BBDA18E}">
      <dgm:prSet/>
      <dgm:spPr/>
      <dgm:t>
        <a:bodyPr/>
        <a:lstStyle/>
        <a:p>
          <a:endParaRPr lang="en-US" sz="1600"/>
        </a:p>
      </dgm:t>
    </dgm:pt>
    <dgm:pt modelId="{40F214F2-2FAA-4B7D-89A6-72637ACC1218}" type="sibTrans" cxnId="{72E14A87-D1E6-409D-BF38-0CD71BBDA18E}">
      <dgm:prSet/>
      <dgm:spPr/>
      <dgm:t>
        <a:bodyPr/>
        <a:lstStyle/>
        <a:p>
          <a:endParaRPr lang="en-US" sz="1600"/>
        </a:p>
      </dgm:t>
    </dgm:pt>
    <dgm:pt modelId="{876A407A-DFD4-40F9-85D3-E3D93A84CEA1}" type="pres">
      <dgm:prSet presAssocID="{D16A2BC5-FFDE-4AF7-9ACC-E4E7DBC5C130}" presName="Name0" presStyleCnt="0">
        <dgm:presLayoutVars>
          <dgm:dir/>
          <dgm:animLvl val="lvl"/>
          <dgm:resizeHandles val="exact"/>
        </dgm:presLayoutVars>
      </dgm:prSet>
      <dgm:spPr/>
    </dgm:pt>
    <dgm:pt modelId="{7945C748-DFAB-42F3-9963-B6AD259EF667}" type="pres">
      <dgm:prSet presAssocID="{9420AF16-DC86-4B41-9912-B289B8074C0D}" presName="composite" presStyleCnt="0"/>
      <dgm:spPr/>
    </dgm:pt>
    <dgm:pt modelId="{C77A67CC-F18C-45F2-BCC4-F5A5D094FDFA}" type="pres">
      <dgm:prSet presAssocID="{9420AF16-DC86-4B41-9912-B289B8074C0D}" presName="parTx" presStyleLbl="alignNode1" presStyleIdx="0" presStyleCnt="3">
        <dgm:presLayoutVars>
          <dgm:chMax val="0"/>
          <dgm:chPref val="0"/>
          <dgm:bulletEnabled val="1"/>
        </dgm:presLayoutVars>
      </dgm:prSet>
      <dgm:spPr/>
    </dgm:pt>
    <dgm:pt modelId="{936C6273-F2CB-4529-9B59-CA948C9FE9EB}" type="pres">
      <dgm:prSet presAssocID="{9420AF16-DC86-4B41-9912-B289B8074C0D}" presName="desTx" presStyleLbl="alignAccFollowNode1" presStyleIdx="0" presStyleCnt="3">
        <dgm:presLayoutVars>
          <dgm:bulletEnabled val="1"/>
        </dgm:presLayoutVars>
      </dgm:prSet>
      <dgm:spPr/>
    </dgm:pt>
    <dgm:pt modelId="{12EC8290-EC71-4368-A1F7-FD1AC98866E4}" type="pres">
      <dgm:prSet presAssocID="{A7F4E17E-812F-46A0-961C-CB4172177F5C}" presName="space" presStyleCnt="0"/>
      <dgm:spPr/>
    </dgm:pt>
    <dgm:pt modelId="{44909410-37A9-4657-9944-7693F2DC4993}" type="pres">
      <dgm:prSet presAssocID="{DF18CB3C-6ED4-4912-87C5-30EC90E1200A}" presName="composite" presStyleCnt="0"/>
      <dgm:spPr/>
    </dgm:pt>
    <dgm:pt modelId="{22666ED6-1C2B-42A9-9830-285A5ABB0F41}" type="pres">
      <dgm:prSet presAssocID="{DF18CB3C-6ED4-4912-87C5-30EC90E1200A}" presName="parTx" presStyleLbl="alignNode1" presStyleIdx="1" presStyleCnt="3">
        <dgm:presLayoutVars>
          <dgm:chMax val="0"/>
          <dgm:chPref val="0"/>
          <dgm:bulletEnabled val="1"/>
        </dgm:presLayoutVars>
      </dgm:prSet>
      <dgm:spPr/>
    </dgm:pt>
    <dgm:pt modelId="{9774BD7A-0C3D-44CE-889F-435C7F1D2400}" type="pres">
      <dgm:prSet presAssocID="{DF18CB3C-6ED4-4912-87C5-30EC90E1200A}" presName="desTx" presStyleLbl="alignAccFollowNode1" presStyleIdx="1" presStyleCnt="3">
        <dgm:presLayoutVars>
          <dgm:bulletEnabled val="1"/>
        </dgm:presLayoutVars>
      </dgm:prSet>
      <dgm:spPr/>
    </dgm:pt>
    <dgm:pt modelId="{75882BFB-F65C-4140-9159-C5482D5D8535}" type="pres">
      <dgm:prSet presAssocID="{A1E05CEA-F81E-4F67-BF36-5A880CC81A6C}" presName="space" presStyleCnt="0"/>
      <dgm:spPr/>
    </dgm:pt>
    <dgm:pt modelId="{7F725825-380F-4DF8-B3CD-89D79B2E4581}" type="pres">
      <dgm:prSet presAssocID="{633C686B-67B9-4CA4-ACF8-E8DDCC340882}" presName="composite" presStyleCnt="0"/>
      <dgm:spPr/>
    </dgm:pt>
    <dgm:pt modelId="{EC84AB74-59EB-4C06-B014-F36F828F4D42}" type="pres">
      <dgm:prSet presAssocID="{633C686B-67B9-4CA4-ACF8-E8DDCC340882}" presName="parTx" presStyleLbl="alignNode1" presStyleIdx="2" presStyleCnt="3">
        <dgm:presLayoutVars>
          <dgm:chMax val="0"/>
          <dgm:chPref val="0"/>
          <dgm:bulletEnabled val="1"/>
        </dgm:presLayoutVars>
      </dgm:prSet>
      <dgm:spPr/>
    </dgm:pt>
    <dgm:pt modelId="{31EBED91-152A-4901-959F-A490BCD2553E}" type="pres">
      <dgm:prSet presAssocID="{633C686B-67B9-4CA4-ACF8-E8DDCC340882}" presName="desTx" presStyleLbl="alignAccFollowNode1" presStyleIdx="2" presStyleCnt="3">
        <dgm:presLayoutVars>
          <dgm:bulletEnabled val="1"/>
        </dgm:presLayoutVars>
      </dgm:prSet>
      <dgm:spPr/>
    </dgm:pt>
  </dgm:ptLst>
  <dgm:cxnLst>
    <dgm:cxn modelId="{C62C900A-26E5-4E24-9C56-D61E22802515}" type="presOf" srcId="{53A036FD-BD3A-458A-BE85-A0CFABF77D49}" destId="{936C6273-F2CB-4529-9B59-CA948C9FE9EB}" srcOrd="0" destOrd="2" presId="urn:microsoft.com/office/officeart/2005/8/layout/hList1"/>
    <dgm:cxn modelId="{7888A90B-34FE-4506-B8C5-DD78C0597941}" type="presOf" srcId="{0360D5F3-997B-4577-A517-D0384EEC0FDA}" destId="{31EBED91-152A-4901-959F-A490BCD2553E}" srcOrd="0" destOrd="0" presId="urn:microsoft.com/office/officeart/2005/8/layout/hList1"/>
    <dgm:cxn modelId="{1835490F-AC53-4727-A071-6F9B6AA21CE3}" type="presOf" srcId="{721AB8B5-C7D9-4458-BD4B-87EBF1AF32A8}" destId="{9774BD7A-0C3D-44CE-889F-435C7F1D2400}" srcOrd="0" destOrd="4" presId="urn:microsoft.com/office/officeart/2005/8/layout/hList1"/>
    <dgm:cxn modelId="{CB101910-FAB5-49FF-8C8D-E39FB77813A8}" srcId="{DF18CB3C-6ED4-4912-87C5-30EC90E1200A}" destId="{B55F286A-2F55-494D-A4BE-B993B15EC74A}" srcOrd="3" destOrd="0" parTransId="{D49585F5-60B7-4BBC-AAFE-EF796154B90F}" sibTransId="{11EB4FA9-D1FC-45E6-8D21-5640EE9D7F03}"/>
    <dgm:cxn modelId="{6D341013-119F-4DB6-A9A0-729AB96BB853}" srcId="{D16A2BC5-FFDE-4AF7-9ACC-E4E7DBC5C130}" destId="{9420AF16-DC86-4B41-9912-B289B8074C0D}" srcOrd="0" destOrd="0" parTransId="{42BBDAE0-1A33-49D8-9E45-F533158C4AAA}" sibTransId="{A7F4E17E-812F-46A0-961C-CB4172177F5C}"/>
    <dgm:cxn modelId="{88639E14-CC8D-4B50-B8BF-585A1CD57D0C}" srcId="{633C686B-67B9-4CA4-ACF8-E8DDCC340882}" destId="{6F3F19C8-EDE6-4641-A4F7-BDE688F8579C}" srcOrd="1" destOrd="0" parTransId="{5B1EEDFC-BFBE-4B4E-8FCE-48860444A847}" sibTransId="{C18B330E-C500-408E-8BD3-78BAF0665A9A}"/>
    <dgm:cxn modelId="{41EFA114-EC3F-43E1-AA3B-100C83AA9360}" type="presOf" srcId="{5AF046DD-8872-4AB7-851C-9CB5C412A9A6}" destId="{31EBED91-152A-4901-959F-A490BCD2553E}" srcOrd="0" destOrd="3" presId="urn:microsoft.com/office/officeart/2005/8/layout/hList1"/>
    <dgm:cxn modelId="{9F459917-EB56-43F5-8693-665700D5920D}" type="presOf" srcId="{C6428DBC-6169-4FFF-893F-D06D9E96A56A}" destId="{9774BD7A-0C3D-44CE-889F-435C7F1D2400}" srcOrd="0" destOrd="2" presId="urn:microsoft.com/office/officeart/2005/8/layout/hList1"/>
    <dgm:cxn modelId="{7B910818-3CE5-4C93-BA2F-D4E21F81C5A2}" srcId="{633C686B-67B9-4CA4-ACF8-E8DDCC340882}" destId="{5AF046DD-8872-4AB7-851C-9CB5C412A9A6}" srcOrd="3" destOrd="0" parTransId="{35705AD7-F7AF-48CD-AFF3-C272C9F35DB1}" sibTransId="{473E460B-A8F9-4202-A4B4-35BA6D8872F3}"/>
    <dgm:cxn modelId="{5C7EE918-CA08-4622-A7A4-2BDED5D23E6A}" type="presOf" srcId="{9420AF16-DC86-4B41-9912-B289B8074C0D}" destId="{C77A67CC-F18C-45F2-BCC4-F5A5D094FDFA}" srcOrd="0" destOrd="0" presId="urn:microsoft.com/office/officeart/2005/8/layout/hList1"/>
    <dgm:cxn modelId="{FCC3DD1F-2936-44C6-A286-F9814C472AA1}" type="presOf" srcId="{3091FE7D-CFC4-4FA7-8CEE-6F79D75E9B3C}" destId="{9774BD7A-0C3D-44CE-889F-435C7F1D2400}" srcOrd="0" destOrd="1" presId="urn:microsoft.com/office/officeart/2005/8/layout/hList1"/>
    <dgm:cxn modelId="{A9275E2F-30C9-4F63-A017-46C3B1960CEA}" srcId="{DF18CB3C-6ED4-4912-87C5-30EC90E1200A}" destId="{E1A7E0AC-1290-4653-AD52-4D499D94A62D}" srcOrd="0" destOrd="0" parTransId="{3ABB47BB-BA5F-4D15-A0CD-68CC569A9909}" sibTransId="{46CADDE7-C223-4B56-A033-D57A8C0B080E}"/>
    <dgm:cxn modelId="{7C7CB662-77C4-467C-891E-5F15BAC022F3}" srcId="{DF18CB3C-6ED4-4912-87C5-30EC90E1200A}" destId="{F1C38B5F-EBE6-4006-B5D1-B08B4A3AAA79}" srcOrd="5" destOrd="0" parTransId="{B1D1B149-D167-4700-9DCA-224DC91AABB0}" sibTransId="{64C783D5-78AA-4CCB-B5AD-F1EB141A3B57}"/>
    <dgm:cxn modelId="{31B98344-7D89-44DA-86ED-47C24CDBB019}" srcId="{9420AF16-DC86-4B41-9912-B289B8074C0D}" destId="{42F55983-5273-4201-AFA4-10EC70D6E14F}" srcOrd="0" destOrd="0" parTransId="{EB0F8A99-0DE6-4C19-A4A3-3B5F976F02C8}" sibTransId="{71F27852-F3EB-4A2B-99D6-0B9C1CBF8626}"/>
    <dgm:cxn modelId="{3BCCDC66-2F9A-4C1C-8FC5-FE4AAF3524E3}" srcId="{9420AF16-DC86-4B41-9912-B289B8074C0D}" destId="{304BF7E5-7C16-47F3-9C5A-DDF1D1756BCE}" srcOrd="1" destOrd="0" parTransId="{9D722118-287A-4A22-A904-536854E556BD}" sibTransId="{B2EB4D1D-4C51-4C0E-927F-0C416BEE63AD}"/>
    <dgm:cxn modelId="{88BF344A-27C2-489A-91D7-9A12F6C8A796}" type="presOf" srcId="{633C686B-67B9-4CA4-ACF8-E8DDCC340882}" destId="{EC84AB74-59EB-4C06-B014-F36F828F4D42}" srcOrd="0" destOrd="0" presId="urn:microsoft.com/office/officeart/2005/8/layout/hList1"/>
    <dgm:cxn modelId="{939B4E72-D1AD-4A99-B936-3C11DBCD2BD2}" srcId="{D16A2BC5-FFDE-4AF7-9ACC-E4E7DBC5C130}" destId="{633C686B-67B9-4CA4-ACF8-E8DDCC340882}" srcOrd="2" destOrd="0" parTransId="{97F0BA39-3A05-4090-974D-F21A1F1C3F76}" sibTransId="{5CE18162-407F-4C96-8401-28E18F208DD7}"/>
    <dgm:cxn modelId="{30BCA152-FA77-4D48-8CBE-2920F00C0ADC}" type="presOf" srcId="{E1A7E0AC-1290-4653-AD52-4D499D94A62D}" destId="{9774BD7A-0C3D-44CE-889F-435C7F1D2400}" srcOrd="0" destOrd="0" presId="urn:microsoft.com/office/officeart/2005/8/layout/hList1"/>
    <dgm:cxn modelId="{78F22375-1CCD-444B-93CE-5A6F8581E278}" type="presOf" srcId="{6F3F19C8-EDE6-4641-A4F7-BDE688F8579C}" destId="{31EBED91-152A-4901-959F-A490BCD2553E}" srcOrd="0" destOrd="1" presId="urn:microsoft.com/office/officeart/2005/8/layout/hList1"/>
    <dgm:cxn modelId="{19E00C56-320E-4A79-BB49-FF1C81AB648B}" type="presOf" srcId="{C52839FE-29B8-4EB3-AB81-18A06B1B70D5}" destId="{31EBED91-152A-4901-959F-A490BCD2553E}" srcOrd="0" destOrd="2" presId="urn:microsoft.com/office/officeart/2005/8/layout/hList1"/>
    <dgm:cxn modelId="{C576E058-F792-403E-9BAA-C2059F3418AF}" type="presOf" srcId="{DF18CB3C-6ED4-4912-87C5-30EC90E1200A}" destId="{22666ED6-1C2B-42A9-9830-285A5ABB0F41}" srcOrd="0" destOrd="0" presId="urn:microsoft.com/office/officeart/2005/8/layout/hList1"/>
    <dgm:cxn modelId="{CC1BD759-66A3-4E85-88BC-FF7DD55F233C}" srcId="{DF18CB3C-6ED4-4912-87C5-30EC90E1200A}" destId="{3091FE7D-CFC4-4FA7-8CEE-6F79D75E9B3C}" srcOrd="1" destOrd="0" parTransId="{D60CF480-C9A8-4ACD-9040-BFACE09EF14E}" sibTransId="{F1F3C011-DD78-44F7-B698-0CCD3CBCA8E9}"/>
    <dgm:cxn modelId="{72E14A87-D1E6-409D-BF38-0CD71BBDA18E}" srcId="{633C686B-67B9-4CA4-ACF8-E8DDCC340882}" destId="{95A301A7-3ACC-4280-A2F2-86250D49828C}" srcOrd="4" destOrd="0" parTransId="{2673EABC-A1EA-48A3-97D6-5E8287BBBCF8}" sibTransId="{40F214F2-2FAA-4B7D-89A6-72637ACC1218}"/>
    <dgm:cxn modelId="{6B86A289-29BB-4250-9B51-08B80885DF3D}" srcId="{633C686B-67B9-4CA4-ACF8-E8DDCC340882}" destId="{C52839FE-29B8-4EB3-AB81-18A06B1B70D5}" srcOrd="2" destOrd="0" parTransId="{AAAC959E-2D5A-4535-BB77-35C6A58B08CE}" sibTransId="{6C6FB8BB-EDFD-44D4-BC2C-C481F1D8BE05}"/>
    <dgm:cxn modelId="{40B9FC99-8D7E-4788-9089-C0E8F724EF9E}" srcId="{DF18CB3C-6ED4-4912-87C5-30EC90E1200A}" destId="{C6428DBC-6169-4FFF-893F-D06D9E96A56A}" srcOrd="2" destOrd="0" parTransId="{58D58041-111F-4563-966B-0E4F1EACC36B}" sibTransId="{96162539-3C17-4CC3-838A-BD5AA102CF37}"/>
    <dgm:cxn modelId="{4C91349D-0027-4B51-B2A1-6ABB52F29526}" srcId="{DF18CB3C-6ED4-4912-87C5-30EC90E1200A}" destId="{EC865D94-5A45-4DC8-94A2-0C2651765D43}" srcOrd="6" destOrd="0" parTransId="{5E2725B8-DD6A-4F92-A63E-01E7EAC1867F}" sibTransId="{D53DE662-E0E2-4F53-AD41-7E0663477E5A}"/>
    <dgm:cxn modelId="{DA6605A0-DEDA-4F02-AA86-F28289F0AC21}" type="presOf" srcId="{42F55983-5273-4201-AFA4-10EC70D6E14F}" destId="{936C6273-F2CB-4529-9B59-CA948C9FE9EB}" srcOrd="0" destOrd="0" presId="urn:microsoft.com/office/officeart/2005/8/layout/hList1"/>
    <dgm:cxn modelId="{49CDA5A8-3B6F-4474-9C02-676D2C0155F5}" srcId="{D16A2BC5-FFDE-4AF7-9ACC-E4E7DBC5C130}" destId="{DF18CB3C-6ED4-4912-87C5-30EC90E1200A}" srcOrd="1" destOrd="0" parTransId="{C160E0B4-FBB5-4BE3-AA1C-8E9A75DEAD6C}" sibTransId="{A1E05CEA-F81E-4F67-BF36-5A880CC81A6C}"/>
    <dgm:cxn modelId="{8C26C2AD-A294-4765-B970-42A0F1558C88}" srcId="{633C686B-67B9-4CA4-ACF8-E8DDCC340882}" destId="{0360D5F3-997B-4577-A517-D0384EEC0FDA}" srcOrd="0" destOrd="0" parTransId="{EF02D8C0-1728-4520-855B-AFCC816C2F65}" sibTransId="{3C82714A-8601-4B18-92B2-D93D96E3CBB6}"/>
    <dgm:cxn modelId="{6D963CB2-D51E-45AB-B678-4A86F5ED0E75}" type="presOf" srcId="{95A301A7-3ACC-4280-A2F2-86250D49828C}" destId="{31EBED91-152A-4901-959F-A490BCD2553E}" srcOrd="0" destOrd="4" presId="urn:microsoft.com/office/officeart/2005/8/layout/hList1"/>
    <dgm:cxn modelId="{DA0756B5-3D52-46FC-B416-38414C878377}" type="presOf" srcId="{304BF7E5-7C16-47F3-9C5A-DDF1D1756BCE}" destId="{936C6273-F2CB-4529-9B59-CA948C9FE9EB}" srcOrd="0" destOrd="1" presId="urn:microsoft.com/office/officeart/2005/8/layout/hList1"/>
    <dgm:cxn modelId="{BEE110BB-9A25-4B2D-BF4C-A87044C407A3}" srcId="{9420AF16-DC86-4B41-9912-B289B8074C0D}" destId="{53A036FD-BD3A-458A-BE85-A0CFABF77D49}" srcOrd="2" destOrd="0" parTransId="{CC4987A3-2764-46A1-A6C8-267A13EE9ECF}" sibTransId="{9CA71924-1B56-4A6C-8D3C-9BAC5DD28E25}"/>
    <dgm:cxn modelId="{343521BE-E7C4-48AE-BA3C-B873A6F8269D}" type="presOf" srcId="{D16A2BC5-FFDE-4AF7-9ACC-E4E7DBC5C130}" destId="{876A407A-DFD4-40F9-85D3-E3D93A84CEA1}" srcOrd="0" destOrd="0" presId="urn:microsoft.com/office/officeart/2005/8/layout/hList1"/>
    <dgm:cxn modelId="{350B7DCB-EFB9-40AA-84F8-F3B1EF62E6E7}" type="presOf" srcId="{EC865D94-5A45-4DC8-94A2-0C2651765D43}" destId="{9774BD7A-0C3D-44CE-889F-435C7F1D2400}" srcOrd="0" destOrd="6" presId="urn:microsoft.com/office/officeart/2005/8/layout/hList1"/>
    <dgm:cxn modelId="{F2DAFACC-92F7-450F-850B-DB6CCAD12915}" type="presOf" srcId="{B55F286A-2F55-494D-A4BE-B993B15EC74A}" destId="{9774BD7A-0C3D-44CE-889F-435C7F1D2400}" srcOrd="0" destOrd="3" presId="urn:microsoft.com/office/officeart/2005/8/layout/hList1"/>
    <dgm:cxn modelId="{F8BBA4CD-7C62-4DCB-A016-99ADE4C54EC1}" srcId="{DF18CB3C-6ED4-4912-87C5-30EC90E1200A}" destId="{721AB8B5-C7D9-4458-BD4B-87EBF1AF32A8}" srcOrd="4" destOrd="0" parTransId="{955FE39F-B850-4766-ACE5-30830036AABE}" sibTransId="{67F814F6-0F2B-4EE3-ABBE-D5E363FE9904}"/>
    <dgm:cxn modelId="{DF63D4F0-5400-4497-AC4B-7FCAC9557492}" type="presOf" srcId="{F1C38B5F-EBE6-4006-B5D1-B08B4A3AAA79}" destId="{9774BD7A-0C3D-44CE-889F-435C7F1D2400}" srcOrd="0" destOrd="5" presId="urn:microsoft.com/office/officeart/2005/8/layout/hList1"/>
    <dgm:cxn modelId="{B30AB0AD-0850-48F4-95DD-93E4DBCDA09D}" type="presParOf" srcId="{876A407A-DFD4-40F9-85D3-E3D93A84CEA1}" destId="{7945C748-DFAB-42F3-9963-B6AD259EF667}" srcOrd="0" destOrd="0" presId="urn:microsoft.com/office/officeart/2005/8/layout/hList1"/>
    <dgm:cxn modelId="{BFC00EC4-49FF-4CD7-B133-1EF4A14C2FDB}" type="presParOf" srcId="{7945C748-DFAB-42F3-9963-B6AD259EF667}" destId="{C77A67CC-F18C-45F2-BCC4-F5A5D094FDFA}" srcOrd="0" destOrd="0" presId="urn:microsoft.com/office/officeart/2005/8/layout/hList1"/>
    <dgm:cxn modelId="{9C7374F5-AD6E-452F-8013-89265C0E5FEA}" type="presParOf" srcId="{7945C748-DFAB-42F3-9963-B6AD259EF667}" destId="{936C6273-F2CB-4529-9B59-CA948C9FE9EB}" srcOrd="1" destOrd="0" presId="urn:microsoft.com/office/officeart/2005/8/layout/hList1"/>
    <dgm:cxn modelId="{76870D99-392C-45B9-8DF4-48F1F2110F54}" type="presParOf" srcId="{876A407A-DFD4-40F9-85D3-E3D93A84CEA1}" destId="{12EC8290-EC71-4368-A1F7-FD1AC98866E4}" srcOrd="1" destOrd="0" presId="urn:microsoft.com/office/officeart/2005/8/layout/hList1"/>
    <dgm:cxn modelId="{8BE1A159-3C57-4E57-9007-9ADC50144B62}" type="presParOf" srcId="{876A407A-DFD4-40F9-85D3-E3D93A84CEA1}" destId="{44909410-37A9-4657-9944-7693F2DC4993}" srcOrd="2" destOrd="0" presId="urn:microsoft.com/office/officeart/2005/8/layout/hList1"/>
    <dgm:cxn modelId="{01097876-B34C-49EF-8956-F2404E43FB88}" type="presParOf" srcId="{44909410-37A9-4657-9944-7693F2DC4993}" destId="{22666ED6-1C2B-42A9-9830-285A5ABB0F41}" srcOrd="0" destOrd="0" presId="urn:microsoft.com/office/officeart/2005/8/layout/hList1"/>
    <dgm:cxn modelId="{FA75736C-3F9D-4B53-B636-AB247BB905A4}" type="presParOf" srcId="{44909410-37A9-4657-9944-7693F2DC4993}" destId="{9774BD7A-0C3D-44CE-889F-435C7F1D2400}" srcOrd="1" destOrd="0" presId="urn:microsoft.com/office/officeart/2005/8/layout/hList1"/>
    <dgm:cxn modelId="{5F6952A6-3123-4E28-9B08-DF6D06E15D56}" type="presParOf" srcId="{876A407A-DFD4-40F9-85D3-E3D93A84CEA1}" destId="{75882BFB-F65C-4140-9159-C5482D5D8535}" srcOrd="3" destOrd="0" presId="urn:microsoft.com/office/officeart/2005/8/layout/hList1"/>
    <dgm:cxn modelId="{4861F8B1-5FD6-4103-8ACB-E6021DE05719}" type="presParOf" srcId="{876A407A-DFD4-40F9-85D3-E3D93A84CEA1}" destId="{7F725825-380F-4DF8-B3CD-89D79B2E4581}" srcOrd="4" destOrd="0" presId="urn:microsoft.com/office/officeart/2005/8/layout/hList1"/>
    <dgm:cxn modelId="{F49CF928-17FE-422A-B66C-E425A5465752}" type="presParOf" srcId="{7F725825-380F-4DF8-B3CD-89D79B2E4581}" destId="{EC84AB74-59EB-4C06-B014-F36F828F4D42}" srcOrd="0" destOrd="0" presId="urn:microsoft.com/office/officeart/2005/8/layout/hList1"/>
    <dgm:cxn modelId="{03BCD32E-BB82-4E8D-ADD9-996C55C49102}" type="presParOf" srcId="{7F725825-380F-4DF8-B3CD-89D79B2E4581}" destId="{31EBED91-152A-4901-959F-A490BCD2553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A67CC-F18C-45F2-BCC4-F5A5D094FDFA}">
      <dsp:nvSpPr>
        <dsp:cNvPr id="0" name=""/>
        <dsp:cNvSpPr/>
      </dsp:nvSpPr>
      <dsp:spPr>
        <a:xfrm>
          <a:off x="2539" y="786633"/>
          <a:ext cx="2476500" cy="9906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Regression</a:t>
          </a:r>
        </a:p>
      </dsp:txBody>
      <dsp:txXfrm>
        <a:off x="2539" y="786633"/>
        <a:ext cx="2476500" cy="990600"/>
      </dsp:txXfrm>
    </dsp:sp>
    <dsp:sp modelId="{936C6273-F2CB-4529-9B59-CA948C9FE9EB}">
      <dsp:nvSpPr>
        <dsp:cNvPr id="0" name=""/>
        <dsp:cNvSpPr/>
      </dsp:nvSpPr>
      <dsp:spPr>
        <a:xfrm>
          <a:off x="2539" y="1777233"/>
          <a:ext cx="2476500" cy="285480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Linear Regression</a:t>
          </a:r>
        </a:p>
        <a:p>
          <a:pPr marL="171450" lvl="1" indent="-171450" algn="l" defTabSz="711200">
            <a:lnSpc>
              <a:spcPct val="90000"/>
            </a:lnSpc>
            <a:spcBef>
              <a:spcPct val="0"/>
            </a:spcBef>
            <a:spcAft>
              <a:spcPct val="15000"/>
            </a:spcAft>
            <a:buChar char="•"/>
          </a:pPr>
          <a:r>
            <a:rPr lang="en-US" sz="1600" kern="1200" dirty="0"/>
            <a:t>Support Vector Regression</a:t>
          </a:r>
        </a:p>
        <a:p>
          <a:pPr marL="171450" lvl="1" indent="-171450" algn="l" defTabSz="711200">
            <a:lnSpc>
              <a:spcPct val="90000"/>
            </a:lnSpc>
            <a:spcBef>
              <a:spcPct val="0"/>
            </a:spcBef>
            <a:spcAft>
              <a:spcPct val="15000"/>
            </a:spcAft>
            <a:buChar char="•"/>
          </a:pPr>
          <a:r>
            <a:rPr lang="en-US" sz="1600" kern="1200" dirty="0"/>
            <a:t>Gaussian Process Regression</a:t>
          </a:r>
        </a:p>
      </dsp:txBody>
      <dsp:txXfrm>
        <a:off x="2539" y="1777233"/>
        <a:ext cx="2476500" cy="2854800"/>
      </dsp:txXfrm>
    </dsp:sp>
    <dsp:sp modelId="{22666ED6-1C2B-42A9-9830-285A5ABB0F41}">
      <dsp:nvSpPr>
        <dsp:cNvPr id="0" name=""/>
        <dsp:cNvSpPr/>
      </dsp:nvSpPr>
      <dsp:spPr>
        <a:xfrm>
          <a:off x="2825749" y="786633"/>
          <a:ext cx="2476500" cy="9906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Classification</a:t>
          </a:r>
        </a:p>
      </dsp:txBody>
      <dsp:txXfrm>
        <a:off x="2825749" y="786633"/>
        <a:ext cx="2476500" cy="990600"/>
      </dsp:txXfrm>
    </dsp:sp>
    <dsp:sp modelId="{9774BD7A-0C3D-44CE-889F-435C7F1D2400}">
      <dsp:nvSpPr>
        <dsp:cNvPr id="0" name=""/>
        <dsp:cNvSpPr/>
      </dsp:nvSpPr>
      <dsp:spPr>
        <a:xfrm>
          <a:off x="2825749" y="1777233"/>
          <a:ext cx="2476500" cy="285480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Linear Discriminant Analysis</a:t>
          </a:r>
        </a:p>
        <a:p>
          <a:pPr marL="171450" lvl="1" indent="-171450" algn="l" defTabSz="711200">
            <a:lnSpc>
              <a:spcPct val="90000"/>
            </a:lnSpc>
            <a:spcBef>
              <a:spcPct val="0"/>
            </a:spcBef>
            <a:spcAft>
              <a:spcPct val="15000"/>
            </a:spcAft>
            <a:buChar char="•"/>
          </a:pPr>
          <a:r>
            <a:rPr lang="en-US" sz="1600" kern="1200" dirty="0"/>
            <a:t>K nearest neighbors</a:t>
          </a:r>
        </a:p>
        <a:p>
          <a:pPr marL="171450" lvl="1" indent="-171450" algn="l" defTabSz="711200">
            <a:lnSpc>
              <a:spcPct val="90000"/>
            </a:lnSpc>
            <a:spcBef>
              <a:spcPct val="0"/>
            </a:spcBef>
            <a:spcAft>
              <a:spcPct val="15000"/>
            </a:spcAft>
            <a:buChar char="•"/>
          </a:pPr>
          <a:r>
            <a:rPr lang="en-US" sz="1600" kern="1200" dirty="0"/>
            <a:t>MLP classifier</a:t>
          </a:r>
        </a:p>
        <a:p>
          <a:pPr marL="171450" lvl="1" indent="-171450" algn="l" defTabSz="711200">
            <a:lnSpc>
              <a:spcPct val="90000"/>
            </a:lnSpc>
            <a:spcBef>
              <a:spcPct val="0"/>
            </a:spcBef>
            <a:spcAft>
              <a:spcPct val="15000"/>
            </a:spcAft>
            <a:buChar char="•"/>
          </a:pPr>
          <a:r>
            <a:rPr lang="en-US" sz="1600" kern="1200" dirty="0"/>
            <a:t>Support Vector classifier</a:t>
          </a:r>
        </a:p>
        <a:p>
          <a:pPr marL="171450" lvl="1" indent="-171450" algn="l" defTabSz="711200">
            <a:lnSpc>
              <a:spcPct val="90000"/>
            </a:lnSpc>
            <a:spcBef>
              <a:spcPct val="0"/>
            </a:spcBef>
            <a:spcAft>
              <a:spcPct val="15000"/>
            </a:spcAft>
            <a:buChar char="•"/>
          </a:pPr>
          <a:r>
            <a:rPr lang="en-US" sz="1600" kern="1200" dirty="0"/>
            <a:t>Naïve Bayes</a:t>
          </a:r>
        </a:p>
        <a:p>
          <a:pPr marL="171450" lvl="1" indent="-171450" algn="l" defTabSz="711200">
            <a:lnSpc>
              <a:spcPct val="90000"/>
            </a:lnSpc>
            <a:spcBef>
              <a:spcPct val="0"/>
            </a:spcBef>
            <a:spcAft>
              <a:spcPct val="15000"/>
            </a:spcAft>
            <a:buChar char="•"/>
          </a:pPr>
          <a:r>
            <a:rPr lang="en-US" sz="1600" kern="1200" dirty="0"/>
            <a:t>Decision Tree</a:t>
          </a:r>
        </a:p>
        <a:p>
          <a:pPr marL="171450" lvl="1" indent="-171450" algn="l" defTabSz="711200">
            <a:lnSpc>
              <a:spcPct val="90000"/>
            </a:lnSpc>
            <a:spcBef>
              <a:spcPct val="0"/>
            </a:spcBef>
            <a:spcAft>
              <a:spcPct val="15000"/>
            </a:spcAft>
            <a:buChar char="•"/>
          </a:pPr>
          <a:r>
            <a:rPr lang="en-US" sz="1600" kern="1200" dirty="0"/>
            <a:t>Random Forest</a:t>
          </a:r>
        </a:p>
      </dsp:txBody>
      <dsp:txXfrm>
        <a:off x="2825749" y="1777233"/>
        <a:ext cx="2476500" cy="2854800"/>
      </dsp:txXfrm>
    </dsp:sp>
    <dsp:sp modelId="{EC84AB74-59EB-4C06-B014-F36F828F4D42}">
      <dsp:nvSpPr>
        <dsp:cNvPr id="0" name=""/>
        <dsp:cNvSpPr/>
      </dsp:nvSpPr>
      <dsp:spPr>
        <a:xfrm>
          <a:off x="5648960" y="786633"/>
          <a:ext cx="2476500" cy="99060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Ensemble</a:t>
          </a:r>
        </a:p>
      </dsp:txBody>
      <dsp:txXfrm>
        <a:off x="5648960" y="786633"/>
        <a:ext cx="2476500" cy="990600"/>
      </dsp:txXfrm>
    </dsp:sp>
    <dsp:sp modelId="{31EBED91-152A-4901-959F-A490BCD2553E}">
      <dsp:nvSpPr>
        <dsp:cNvPr id="0" name=""/>
        <dsp:cNvSpPr/>
      </dsp:nvSpPr>
      <dsp:spPr>
        <a:xfrm>
          <a:off x="5648960" y="1777233"/>
          <a:ext cx="2476500" cy="285480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Adaboost</a:t>
          </a:r>
          <a:r>
            <a:rPr lang="en-US" sz="1600" kern="1200" dirty="0"/>
            <a:t> classifier</a:t>
          </a:r>
        </a:p>
        <a:p>
          <a:pPr marL="171450" lvl="1" indent="-171450" algn="l" defTabSz="711200">
            <a:lnSpc>
              <a:spcPct val="90000"/>
            </a:lnSpc>
            <a:spcBef>
              <a:spcPct val="0"/>
            </a:spcBef>
            <a:spcAft>
              <a:spcPct val="15000"/>
            </a:spcAft>
            <a:buChar char="•"/>
          </a:pPr>
          <a:r>
            <a:rPr lang="en-US" sz="1600" kern="1200" dirty="0"/>
            <a:t>Gradient boost classifier</a:t>
          </a:r>
        </a:p>
        <a:p>
          <a:pPr marL="171450" lvl="1" indent="-171450" algn="l" defTabSz="711200">
            <a:lnSpc>
              <a:spcPct val="90000"/>
            </a:lnSpc>
            <a:spcBef>
              <a:spcPct val="0"/>
            </a:spcBef>
            <a:spcAft>
              <a:spcPct val="15000"/>
            </a:spcAft>
            <a:buChar char="•"/>
          </a:pPr>
          <a:r>
            <a:rPr lang="en-US" sz="1600" kern="1200" dirty="0"/>
            <a:t>Histogram based gradient boost classifier</a:t>
          </a:r>
        </a:p>
        <a:p>
          <a:pPr marL="171450" lvl="1" indent="-171450" algn="l" defTabSz="711200">
            <a:lnSpc>
              <a:spcPct val="90000"/>
            </a:lnSpc>
            <a:spcBef>
              <a:spcPct val="0"/>
            </a:spcBef>
            <a:spcAft>
              <a:spcPct val="15000"/>
            </a:spcAft>
            <a:buChar char="•"/>
          </a:pPr>
          <a:r>
            <a:rPr lang="en-US" sz="1600" kern="1200" dirty="0"/>
            <a:t>Voting classifier</a:t>
          </a:r>
        </a:p>
        <a:p>
          <a:pPr marL="171450" lvl="1" indent="-171450" algn="l" defTabSz="711200">
            <a:lnSpc>
              <a:spcPct val="90000"/>
            </a:lnSpc>
            <a:spcBef>
              <a:spcPct val="0"/>
            </a:spcBef>
            <a:spcAft>
              <a:spcPct val="15000"/>
            </a:spcAft>
            <a:buChar char="•"/>
          </a:pPr>
          <a:r>
            <a:rPr lang="en-US" sz="1600" kern="1200" dirty="0"/>
            <a:t>Stacking classifier</a:t>
          </a:r>
        </a:p>
      </dsp:txBody>
      <dsp:txXfrm>
        <a:off x="5648960" y="1777233"/>
        <a:ext cx="2476500"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1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1598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7533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3786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0176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3130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0915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5494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9547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922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12/6/2022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137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12/6/2022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02006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8E3406B9-A6AE-98D1-B2DF-F27120CB9B0D}"/>
              </a:ext>
            </a:extLst>
          </p:cNvPr>
          <p:cNvPicPr>
            <a:picLocks noChangeAspect="1"/>
          </p:cNvPicPr>
          <p:nvPr/>
        </p:nvPicPr>
        <p:blipFill rotWithShape="1">
          <a:blip r:embed="rId2">
            <a:alphaModFix amt="41000"/>
          </a:blip>
          <a:srcRect t="7968" b="1670"/>
          <a:stretch/>
        </p:blipFill>
        <p:spPr>
          <a:xfrm>
            <a:off x="-1" y="1"/>
            <a:ext cx="12192001" cy="6857999"/>
          </a:xfrm>
          <a:prstGeom prst="rect">
            <a:avLst/>
          </a:prstGeom>
        </p:spPr>
      </p:pic>
      <p:sp>
        <p:nvSpPr>
          <p:cNvPr id="2" name="Title 1">
            <a:extLst>
              <a:ext uri="{FF2B5EF4-FFF2-40B4-BE49-F238E27FC236}">
                <a16:creationId xmlns:a16="http://schemas.microsoft.com/office/drawing/2014/main" id="{899FDACB-D47A-ACBF-63B0-EC25D0FE566B}"/>
              </a:ext>
            </a:extLst>
          </p:cNvPr>
          <p:cNvSpPr>
            <a:spLocks noGrp="1"/>
          </p:cNvSpPr>
          <p:nvPr>
            <p:ph type="ctrTitle"/>
          </p:nvPr>
        </p:nvSpPr>
        <p:spPr>
          <a:xfrm>
            <a:off x="2309143" y="1068130"/>
            <a:ext cx="8441199" cy="2077328"/>
          </a:xfrm>
          <a:effectLst>
            <a:outerShdw blurRad="38100" dist="12700" dir="2700000" algn="tl" rotWithShape="0">
              <a:prstClr val="black">
                <a:alpha val="40000"/>
              </a:prstClr>
            </a:outerShdw>
          </a:effectLst>
        </p:spPr>
        <p:txBody>
          <a:bodyPr anchor="b">
            <a:normAutofit/>
          </a:bodyPr>
          <a:lstStyle/>
          <a:p>
            <a:r>
              <a:rPr lang="en-US" sz="4000" dirty="0">
                <a:solidFill>
                  <a:schemeClr val="bg1"/>
                </a:solidFill>
              </a:rPr>
              <a:t>ABALONE AGE PREDICTION</a:t>
            </a:r>
          </a:p>
        </p:txBody>
      </p:sp>
      <p:sp>
        <p:nvSpPr>
          <p:cNvPr id="3" name="Subtitle 2">
            <a:extLst>
              <a:ext uri="{FF2B5EF4-FFF2-40B4-BE49-F238E27FC236}">
                <a16:creationId xmlns:a16="http://schemas.microsoft.com/office/drawing/2014/main" id="{738681BF-7EF3-E779-4B1C-8E9CDB056D1E}"/>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r>
              <a:rPr lang="en-US" dirty="0">
                <a:solidFill>
                  <a:schemeClr val="bg1"/>
                </a:solidFill>
              </a:rPr>
              <a:t>Kavyasri Avushapuram</a:t>
            </a:r>
          </a:p>
          <a:p>
            <a:r>
              <a:rPr lang="en-US" dirty="0">
                <a:solidFill>
                  <a:schemeClr val="bg1"/>
                </a:solidFill>
              </a:rPr>
              <a:t>700728990</a:t>
            </a:r>
          </a:p>
        </p:txBody>
      </p:sp>
      <p:grpSp>
        <p:nvGrpSpPr>
          <p:cNvPr id="13" name="Group 12">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14" name="Rectangle 13">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476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RESULTS</a:t>
            </a:r>
          </a:p>
        </p:txBody>
      </p:sp>
      <p:graphicFrame>
        <p:nvGraphicFramePr>
          <p:cNvPr id="3" name="Table 2">
            <a:extLst>
              <a:ext uri="{FF2B5EF4-FFF2-40B4-BE49-F238E27FC236}">
                <a16:creationId xmlns:a16="http://schemas.microsoft.com/office/drawing/2014/main" id="{F4DBF1EE-B68A-512D-5B17-570D2E1D80B2}"/>
              </a:ext>
            </a:extLst>
          </p:cNvPr>
          <p:cNvGraphicFramePr>
            <a:graphicFrameLocks noGrp="1"/>
          </p:cNvGraphicFramePr>
          <p:nvPr>
            <p:extLst>
              <p:ext uri="{D42A27DB-BD31-4B8C-83A1-F6EECF244321}">
                <p14:modId xmlns:p14="http://schemas.microsoft.com/office/powerpoint/2010/main" val="2415667245"/>
              </p:ext>
            </p:extLst>
          </p:nvPr>
        </p:nvGraphicFramePr>
        <p:xfrm>
          <a:off x="1412376" y="2434589"/>
          <a:ext cx="3906656" cy="3840480"/>
        </p:xfrm>
        <a:graphic>
          <a:graphicData uri="http://schemas.openxmlformats.org/drawingml/2006/table">
            <a:tbl>
              <a:tblPr firstRow="1" firstCol="1" bandRow="1">
                <a:tableStyleId>{073A0DAA-6AF3-43AB-8588-CEC1D06C72B9}</a:tableStyleId>
              </a:tblPr>
              <a:tblGrid>
                <a:gridCol w="696090">
                  <a:extLst>
                    <a:ext uri="{9D8B030D-6E8A-4147-A177-3AD203B41FA5}">
                      <a16:colId xmlns:a16="http://schemas.microsoft.com/office/drawing/2014/main" val="2343258263"/>
                    </a:ext>
                  </a:extLst>
                </a:gridCol>
                <a:gridCol w="2040047">
                  <a:extLst>
                    <a:ext uri="{9D8B030D-6E8A-4147-A177-3AD203B41FA5}">
                      <a16:colId xmlns:a16="http://schemas.microsoft.com/office/drawing/2014/main" val="3071555051"/>
                    </a:ext>
                  </a:extLst>
                </a:gridCol>
                <a:gridCol w="1170519">
                  <a:extLst>
                    <a:ext uri="{9D8B030D-6E8A-4147-A177-3AD203B41FA5}">
                      <a16:colId xmlns:a16="http://schemas.microsoft.com/office/drawing/2014/main" val="1307800583"/>
                    </a:ext>
                  </a:extLst>
                </a:gridCol>
              </a:tblGrid>
              <a:tr h="383540">
                <a:tc>
                  <a:txBody>
                    <a:bodyPr/>
                    <a:lstStyle/>
                    <a:p>
                      <a:pPr marL="0" marR="0" algn="l">
                        <a:spcBef>
                          <a:spcPts val="0"/>
                        </a:spcBef>
                        <a:spcAft>
                          <a:spcPts val="0"/>
                        </a:spcAft>
                      </a:pPr>
                      <a:r>
                        <a:rPr lang="en-US" sz="1400">
                          <a:effectLst/>
                        </a:rPr>
                        <a:t>S. No</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Model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Test Accuracy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8179691"/>
                  </a:ext>
                </a:extLst>
              </a:tr>
              <a:tr h="191770">
                <a:tc>
                  <a:txBody>
                    <a:bodyPr/>
                    <a:lstStyle/>
                    <a:p>
                      <a:pPr marL="0" marR="0" algn="l">
                        <a:spcBef>
                          <a:spcPts val="0"/>
                        </a:spcBef>
                        <a:spcAft>
                          <a:spcPts val="0"/>
                        </a:spcAft>
                      </a:pPr>
                      <a:r>
                        <a:rPr lang="en-US" sz="1400">
                          <a:effectLst/>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LDA</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27.6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9541105"/>
                  </a:ext>
                </a:extLst>
              </a:tr>
              <a:tr h="191770">
                <a:tc>
                  <a:txBody>
                    <a:bodyPr/>
                    <a:lstStyle/>
                    <a:p>
                      <a:pPr marL="0" marR="0" algn="l">
                        <a:spcBef>
                          <a:spcPts val="0"/>
                        </a:spcBef>
                        <a:spcAft>
                          <a:spcPts val="0"/>
                        </a:spcAft>
                      </a:pPr>
                      <a:r>
                        <a:rPr lang="en-US" sz="1400">
                          <a:effectLst/>
                        </a:rPr>
                        <a:t>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ANN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26.03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2371769"/>
                  </a:ext>
                </a:extLst>
              </a:tr>
              <a:tr h="191770">
                <a:tc>
                  <a:txBody>
                    <a:bodyPr/>
                    <a:lstStyle/>
                    <a:p>
                      <a:pPr marL="0" marR="0" algn="l">
                        <a:spcBef>
                          <a:spcPts val="0"/>
                        </a:spcBef>
                        <a:spcAft>
                          <a:spcPts val="0"/>
                        </a:spcAft>
                      </a:pPr>
                      <a:r>
                        <a:rPr lang="en-US" sz="1400">
                          <a:effectLst/>
                        </a:rPr>
                        <a:t>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KNN(3)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21.6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6538339"/>
                  </a:ext>
                </a:extLst>
              </a:tr>
              <a:tr h="191770">
                <a:tc>
                  <a:txBody>
                    <a:bodyPr/>
                    <a:lstStyle/>
                    <a:p>
                      <a:pPr marL="0" marR="0" algn="l">
                        <a:spcBef>
                          <a:spcPts val="0"/>
                        </a:spcBef>
                        <a:spcAft>
                          <a:spcPts val="0"/>
                        </a:spcAft>
                      </a:pPr>
                      <a:r>
                        <a:rPr lang="en-US" sz="1400">
                          <a:effectLst/>
                        </a:rPr>
                        <a:t>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SVC</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25.5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4988215"/>
                  </a:ext>
                </a:extLst>
              </a:tr>
              <a:tr h="383540">
                <a:tc>
                  <a:txBody>
                    <a:bodyPr/>
                    <a:lstStyle/>
                    <a:p>
                      <a:pPr marL="0" marR="0" algn="l">
                        <a:spcBef>
                          <a:spcPts val="0"/>
                        </a:spcBef>
                        <a:spcAft>
                          <a:spcPts val="0"/>
                        </a:spcAft>
                      </a:pPr>
                      <a:r>
                        <a:rPr lang="en-US" sz="1400">
                          <a:effectLst/>
                        </a:rPr>
                        <a:t>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Naïve Bayes</a:t>
                      </a:r>
                      <a:endParaRPr lang="en-US" sz="1100" dirty="0">
                        <a:effectLst/>
                      </a:endParaRPr>
                    </a:p>
                    <a:p>
                      <a:pPr marL="0" marR="0" algn="l">
                        <a:spcBef>
                          <a:spcPts val="0"/>
                        </a:spcBef>
                        <a:spcAft>
                          <a:spcPts val="0"/>
                        </a:spcAft>
                      </a:pPr>
                      <a:r>
                        <a:rPr lang="en-US" sz="1400" dirty="0">
                          <a:effectLst/>
                        </a:rPr>
                        <a:t>(Complement)</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20.01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43793671"/>
                  </a:ext>
                </a:extLst>
              </a:tr>
              <a:tr h="191770">
                <a:tc>
                  <a:txBody>
                    <a:bodyPr/>
                    <a:lstStyle/>
                    <a:p>
                      <a:pPr marL="0" marR="0" algn="l">
                        <a:spcBef>
                          <a:spcPts val="0"/>
                        </a:spcBef>
                        <a:spcAft>
                          <a:spcPts val="0"/>
                        </a:spcAft>
                      </a:pPr>
                      <a:r>
                        <a:rPr lang="en-US" sz="1400">
                          <a:effectLst/>
                        </a:rPr>
                        <a:t>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Decision Tree</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17.98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6153191"/>
                  </a:ext>
                </a:extLst>
              </a:tr>
              <a:tr h="191770">
                <a:tc>
                  <a:txBody>
                    <a:bodyPr/>
                    <a:lstStyle/>
                    <a:p>
                      <a:pPr marL="0" marR="0" algn="l">
                        <a:spcBef>
                          <a:spcPts val="0"/>
                        </a:spcBef>
                        <a:spcAft>
                          <a:spcPts val="0"/>
                        </a:spcAft>
                      </a:pPr>
                      <a:r>
                        <a:rPr lang="en-US" sz="1400">
                          <a:effectLst/>
                        </a:rPr>
                        <a:t>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Random Forest</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24.5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6541973"/>
                  </a:ext>
                </a:extLst>
              </a:tr>
              <a:tr h="191770">
                <a:tc>
                  <a:txBody>
                    <a:bodyPr/>
                    <a:lstStyle/>
                    <a:p>
                      <a:pPr marL="0" marR="0" algn="l">
                        <a:spcBef>
                          <a:spcPts val="0"/>
                        </a:spcBef>
                        <a:spcAft>
                          <a:spcPts val="0"/>
                        </a:spcAft>
                      </a:pPr>
                      <a:r>
                        <a:rPr lang="en-US" sz="1400">
                          <a:effectLst/>
                        </a:rPr>
                        <a:t>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Linear Regression</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23.06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8583548"/>
                  </a:ext>
                </a:extLst>
              </a:tr>
              <a:tr h="191770">
                <a:tc>
                  <a:txBody>
                    <a:bodyPr/>
                    <a:lstStyle/>
                    <a:p>
                      <a:pPr marL="0" marR="0" algn="l">
                        <a:spcBef>
                          <a:spcPts val="0"/>
                        </a:spcBef>
                        <a:spcAft>
                          <a:spcPts val="0"/>
                        </a:spcAft>
                      </a:pPr>
                      <a:r>
                        <a:rPr lang="en-US" sz="1400">
                          <a:effectLst/>
                        </a:rPr>
                        <a:t>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SVR</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25.6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3225167"/>
                  </a:ext>
                </a:extLst>
              </a:tr>
              <a:tr h="191770">
                <a:tc>
                  <a:txBody>
                    <a:bodyPr/>
                    <a:lstStyle/>
                    <a:p>
                      <a:pPr marL="0" marR="0" algn="l">
                        <a:spcBef>
                          <a:spcPts val="0"/>
                        </a:spcBef>
                        <a:spcAft>
                          <a:spcPts val="0"/>
                        </a:spcAft>
                      </a:pPr>
                      <a:r>
                        <a:rPr lang="en-US" sz="1400">
                          <a:effectLst/>
                        </a:rPr>
                        <a:t>10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GPR</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23.1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876687"/>
                  </a:ext>
                </a:extLst>
              </a:tr>
              <a:tr h="191770">
                <a:tc>
                  <a:txBody>
                    <a:bodyPr/>
                    <a:lstStyle/>
                    <a:p>
                      <a:pPr marL="0" marR="0" algn="l">
                        <a:spcBef>
                          <a:spcPts val="0"/>
                        </a:spcBef>
                        <a:spcAft>
                          <a:spcPts val="0"/>
                        </a:spcAft>
                      </a:pPr>
                      <a:r>
                        <a:rPr lang="en-US" sz="1400">
                          <a:effectLst/>
                        </a:rPr>
                        <a:t>11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Adaboost</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22.4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0881154"/>
                  </a:ext>
                </a:extLst>
              </a:tr>
              <a:tr h="191770">
                <a:tc>
                  <a:txBody>
                    <a:bodyPr/>
                    <a:lstStyle/>
                    <a:p>
                      <a:pPr marL="0" marR="0" algn="l">
                        <a:spcBef>
                          <a:spcPts val="0"/>
                        </a:spcBef>
                        <a:spcAft>
                          <a:spcPts val="0"/>
                        </a:spcAft>
                      </a:pPr>
                      <a:r>
                        <a:rPr lang="en-US" sz="1400">
                          <a:effectLst/>
                        </a:rPr>
                        <a:t>12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Gradient boost GB</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24.07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86353858"/>
                  </a:ext>
                </a:extLst>
              </a:tr>
              <a:tr h="191770">
                <a:tc>
                  <a:txBody>
                    <a:bodyPr/>
                    <a:lstStyle/>
                    <a:p>
                      <a:pPr marL="0" marR="0" algn="l">
                        <a:spcBef>
                          <a:spcPts val="0"/>
                        </a:spcBef>
                        <a:spcAft>
                          <a:spcPts val="0"/>
                        </a:spcAft>
                      </a:pPr>
                      <a:r>
                        <a:rPr lang="en-US" sz="1400">
                          <a:effectLst/>
                        </a:rPr>
                        <a:t>13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Histogram GB</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10.29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0459465"/>
                  </a:ext>
                </a:extLst>
              </a:tr>
              <a:tr h="191770">
                <a:tc>
                  <a:txBody>
                    <a:bodyPr/>
                    <a:lstStyle/>
                    <a:p>
                      <a:pPr marL="0" marR="0" algn="l">
                        <a:spcBef>
                          <a:spcPts val="0"/>
                        </a:spcBef>
                        <a:spcAft>
                          <a:spcPts val="0"/>
                        </a:spcAft>
                      </a:pPr>
                      <a:r>
                        <a:rPr lang="en-US" sz="1400">
                          <a:effectLst/>
                        </a:rPr>
                        <a:t>14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Voting(RF,2NN,SVC)</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23.7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4126689"/>
                  </a:ext>
                </a:extLst>
              </a:tr>
              <a:tr h="191770">
                <a:tc>
                  <a:txBody>
                    <a:bodyPr/>
                    <a:lstStyle/>
                    <a:p>
                      <a:pPr marL="0" marR="0" algn="l">
                        <a:spcBef>
                          <a:spcPts val="0"/>
                        </a:spcBef>
                        <a:spcAft>
                          <a:spcPts val="0"/>
                        </a:spcAft>
                      </a:pPr>
                      <a:r>
                        <a:rPr lang="en-US" sz="1400">
                          <a:effectLst/>
                        </a:rPr>
                        <a:t>15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Stacking(2NN, RF)</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27.12</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6138547"/>
                  </a:ext>
                </a:extLst>
              </a:tr>
            </a:tbl>
          </a:graphicData>
        </a:graphic>
      </p:graphicFrame>
      <p:graphicFrame>
        <p:nvGraphicFramePr>
          <p:cNvPr id="4" name="Table 3">
            <a:extLst>
              <a:ext uri="{FF2B5EF4-FFF2-40B4-BE49-F238E27FC236}">
                <a16:creationId xmlns:a16="http://schemas.microsoft.com/office/drawing/2014/main" id="{7451C04D-746B-A4E1-8606-67D43CEE1B2E}"/>
              </a:ext>
            </a:extLst>
          </p:cNvPr>
          <p:cNvGraphicFramePr>
            <a:graphicFrameLocks noGrp="1"/>
          </p:cNvGraphicFramePr>
          <p:nvPr>
            <p:extLst>
              <p:ext uri="{D42A27DB-BD31-4B8C-83A1-F6EECF244321}">
                <p14:modId xmlns:p14="http://schemas.microsoft.com/office/powerpoint/2010/main" val="315373814"/>
              </p:ext>
            </p:extLst>
          </p:nvPr>
        </p:nvGraphicFramePr>
        <p:xfrm>
          <a:off x="7134712" y="2434589"/>
          <a:ext cx="3906656" cy="3840480"/>
        </p:xfrm>
        <a:graphic>
          <a:graphicData uri="http://schemas.openxmlformats.org/drawingml/2006/table">
            <a:tbl>
              <a:tblPr firstRow="1" firstCol="1" bandRow="1">
                <a:tableStyleId>{073A0DAA-6AF3-43AB-8588-CEC1D06C72B9}</a:tableStyleId>
              </a:tblPr>
              <a:tblGrid>
                <a:gridCol w="696089">
                  <a:extLst>
                    <a:ext uri="{9D8B030D-6E8A-4147-A177-3AD203B41FA5}">
                      <a16:colId xmlns:a16="http://schemas.microsoft.com/office/drawing/2014/main" val="2627411637"/>
                    </a:ext>
                  </a:extLst>
                </a:gridCol>
                <a:gridCol w="2040048">
                  <a:extLst>
                    <a:ext uri="{9D8B030D-6E8A-4147-A177-3AD203B41FA5}">
                      <a16:colId xmlns:a16="http://schemas.microsoft.com/office/drawing/2014/main" val="148232464"/>
                    </a:ext>
                  </a:extLst>
                </a:gridCol>
                <a:gridCol w="1170519">
                  <a:extLst>
                    <a:ext uri="{9D8B030D-6E8A-4147-A177-3AD203B41FA5}">
                      <a16:colId xmlns:a16="http://schemas.microsoft.com/office/drawing/2014/main" val="1962312726"/>
                    </a:ext>
                  </a:extLst>
                </a:gridCol>
              </a:tblGrid>
              <a:tr h="378883">
                <a:tc>
                  <a:txBody>
                    <a:bodyPr/>
                    <a:lstStyle/>
                    <a:p>
                      <a:pPr marL="0" marR="0" algn="l">
                        <a:spcBef>
                          <a:spcPts val="0"/>
                        </a:spcBef>
                        <a:spcAft>
                          <a:spcPts val="0"/>
                        </a:spcAft>
                      </a:pPr>
                      <a:r>
                        <a:rPr lang="en-US" sz="1400" dirty="0">
                          <a:effectLst/>
                        </a:rPr>
                        <a:t>S. No</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Model</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Test Accuracy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8570649"/>
                  </a:ext>
                </a:extLst>
              </a:tr>
              <a:tr h="189442">
                <a:tc>
                  <a:txBody>
                    <a:bodyPr/>
                    <a:lstStyle/>
                    <a:p>
                      <a:pPr marL="0" marR="0" algn="l">
                        <a:spcBef>
                          <a:spcPts val="0"/>
                        </a:spcBef>
                        <a:spcAft>
                          <a:spcPts val="0"/>
                        </a:spcAft>
                      </a:pPr>
                      <a:r>
                        <a:rPr lang="en-US" sz="1400">
                          <a:effectLst/>
                        </a:rPr>
                        <a:t>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LDA</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23.07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1948669"/>
                  </a:ext>
                </a:extLst>
              </a:tr>
              <a:tr h="189442">
                <a:tc>
                  <a:txBody>
                    <a:bodyPr/>
                    <a:lstStyle/>
                    <a:p>
                      <a:pPr marL="0" marR="0" algn="l">
                        <a:spcBef>
                          <a:spcPts val="0"/>
                        </a:spcBef>
                        <a:spcAft>
                          <a:spcPts val="0"/>
                        </a:spcAft>
                      </a:pPr>
                      <a:r>
                        <a:rPr lang="en-US" sz="1400">
                          <a:effectLst/>
                        </a:rPr>
                        <a:t>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ANN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26.9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579632"/>
                  </a:ext>
                </a:extLst>
              </a:tr>
              <a:tr h="189442">
                <a:tc>
                  <a:txBody>
                    <a:bodyPr/>
                    <a:lstStyle/>
                    <a:p>
                      <a:pPr marL="0" marR="0" algn="l">
                        <a:spcBef>
                          <a:spcPts val="0"/>
                        </a:spcBef>
                        <a:spcAft>
                          <a:spcPts val="0"/>
                        </a:spcAft>
                      </a:pPr>
                      <a:r>
                        <a:rPr lang="en-US" sz="1400">
                          <a:effectLst/>
                        </a:rPr>
                        <a:t>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KNN(3)</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solidFill>
                            <a:srgbClr val="00B050"/>
                          </a:solidFill>
                          <a:effectLst/>
                        </a:rPr>
                        <a:t>62.3</a:t>
                      </a:r>
                      <a:endParaRPr lang="en-US" sz="1100" dirty="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807485"/>
                  </a:ext>
                </a:extLst>
              </a:tr>
              <a:tr h="189442">
                <a:tc>
                  <a:txBody>
                    <a:bodyPr/>
                    <a:lstStyle/>
                    <a:p>
                      <a:pPr marL="0" marR="0" algn="l">
                        <a:spcBef>
                          <a:spcPts val="0"/>
                        </a:spcBef>
                        <a:spcAft>
                          <a:spcPts val="0"/>
                        </a:spcAft>
                      </a:pPr>
                      <a:r>
                        <a:rPr lang="en-US" sz="1400">
                          <a:effectLst/>
                        </a:rPr>
                        <a:t>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SVC</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27.09</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6212395"/>
                  </a:ext>
                </a:extLst>
              </a:tr>
              <a:tr h="378883">
                <a:tc>
                  <a:txBody>
                    <a:bodyPr/>
                    <a:lstStyle/>
                    <a:p>
                      <a:pPr marL="0" marR="0" algn="l">
                        <a:spcBef>
                          <a:spcPts val="0"/>
                        </a:spcBef>
                        <a:spcAft>
                          <a:spcPts val="0"/>
                        </a:spcAft>
                      </a:pPr>
                      <a:r>
                        <a:rPr lang="en-US" sz="1400">
                          <a:effectLst/>
                        </a:rPr>
                        <a:t>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Naïve Bayes</a:t>
                      </a:r>
                      <a:endParaRPr lang="en-US" sz="1100">
                        <a:effectLst/>
                      </a:endParaRPr>
                    </a:p>
                    <a:p>
                      <a:pPr marL="0" marR="0" algn="l">
                        <a:spcBef>
                          <a:spcPts val="0"/>
                        </a:spcBef>
                        <a:spcAft>
                          <a:spcPts val="0"/>
                        </a:spcAft>
                      </a:pPr>
                      <a:r>
                        <a:rPr lang="en-US" sz="1400">
                          <a:effectLst/>
                        </a:rPr>
                        <a:t>(Complement)</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12.4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9702198"/>
                  </a:ext>
                </a:extLst>
              </a:tr>
              <a:tr h="189442">
                <a:tc>
                  <a:txBody>
                    <a:bodyPr/>
                    <a:lstStyle/>
                    <a:p>
                      <a:pPr marL="0" marR="0" algn="l">
                        <a:spcBef>
                          <a:spcPts val="0"/>
                        </a:spcBef>
                        <a:spcAft>
                          <a:spcPts val="0"/>
                        </a:spcAft>
                      </a:pPr>
                      <a:r>
                        <a:rPr lang="en-US" sz="1400">
                          <a:effectLst/>
                        </a:rPr>
                        <a:t>6</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Decision Tree</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solidFill>
                            <a:srgbClr val="00B050"/>
                          </a:solidFill>
                          <a:effectLst/>
                        </a:rPr>
                        <a:t>56.7</a:t>
                      </a:r>
                      <a:endParaRPr lang="en-US" sz="1100" dirty="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0032928"/>
                  </a:ext>
                </a:extLst>
              </a:tr>
              <a:tr h="189442">
                <a:tc>
                  <a:txBody>
                    <a:bodyPr/>
                    <a:lstStyle/>
                    <a:p>
                      <a:pPr marL="0" marR="0" algn="l">
                        <a:spcBef>
                          <a:spcPts val="0"/>
                        </a:spcBef>
                        <a:spcAft>
                          <a:spcPts val="0"/>
                        </a:spcAft>
                      </a:pPr>
                      <a:r>
                        <a:rPr lang="en-US" sz="1400">
                          <a:effectLst/>
                        </a:rPr>
                        <a:t>7</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Random Forest</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solidFill>
                            <a:srgbClr val="00B050"/>
                          </a:solidFill>
                          <a:effectLst/>
                        </a:rPr>
                        <a:t>67.12</a:t>
                      </a:r>
                      <a:endParaRPr lang="en-US" sz="1100" dirty="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2375682"/>
                  </a:ext>
                </a:extLst>
              </a:tr>
              <a:tr h="189442">
                <a:tc>
                  <a:txBody>
                    <a:bodyPr/>
                    <a:lstStyle/>
                    <a:p>
                      <a:pPr marL="0" marR="0" algn="l">
                        <a:spcBef>
                          <a:spcPts val="0"/>
                        </a:spcBef>
                        <a:spcAft>
                          <a:spcPts val="0"/>
                        </a:spcAft>
                      </a:pPr>
                      <a:r>
                        <a:rPr lang="en-US" sz="1400">
                          <a:effectLst/>
                        </a:rPr>
                        <a:t>8</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Linear Regression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12.04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5563066"/>
                  </a:ext>
                </a:extLst>
              </a:tr>
              <a:tr h="189442">
                <a:tc>
                  <a:txBody>
                    <a:bodyPr/>
                    <a:lstStyle/>
                    <a:p>
                      <a:pPr marL="0" marR="0" algn="l">
                        <a:spcBef>
                          <a:spcPts val="0"/>
                        </a:spcBef>
                        <a:spcAft>
                          <a:spcPts val="0"/>
                        </a:spcAft>
                      </a:pPr>
                      <a:r>
                        <a:rPr lang="en-US" sz="1400">
                          <a:effectLst/>
                        </a:rPr>
                        <a:t>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SVR</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19.4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1485922"/>
                  </a:ext>
                </a:extLst>
              </a:tr>
              <a:tr h="189442">
                <a:tc>
                  <a:txBody>
                    <a:bodyPr/>
                    <a:lstStyle/>
                    <a:p>
                      <a:pPr marL="0" marR="0" algn="l">
                        <a:spcBef>
                          <a:spcPts val="0"/>
                        </a:spcBef>
                        <a:spcAft>
                          <a:spcPts val="0"/>
                        </a:spcAft>
                      </a:pPr>
                      <a:r>
                        <a:rPr lang="en-US" sz="1400">
                          <a:effectLst/>
                        </a:rPr>
                        <a:t>10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effectLst/>
                        </a:rPr>
                        <a:t>GPR</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22.9</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8874581"/>
                  </a:ext>
                </a:extLst>
              </a:tr>
              <a:tr h="189442">
                <a:tc>
                  <a:txBody>
                    <a:bodyPr/>
                    <a:lstStyle/>
                    <a:p>
                      <a:pPr marL="0" marR="0" algn="l">
                        <a:spcBef>
                          <a:spcPts val="0"/>
                        </a:spcBef>
                        <a:spcAft>
                          <a:spcPts val="0"/>
                        </a:spcAft>
                      </a:pPr>
                      <a:r>
                        <a:rPr lang="en-US" sz="1400">
                          <a:effectLst/>
                        </a:rPr>
                        <a:t>11</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Adaboost</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13.3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8127911"/>
                  </a:ext>
                </a:extLst>
              </a:tr>
              <a:tr h="189442">
                <a:tc>
                  <a:txBody>
                    <a:bodyPr/>
                    <a:lstStyle/>
                    <a:p>
                      <a:pPr marL="0" marR="0" algn="l">
                        <a:spcBef>
                          <a:spcPts val="0"/>
                        </a:spcBef>
                        <a:spcAft>
                          <a:spcPts val="0"/>
                        </a:spcAft>
                      </a:pPr>
                      <a:r>
                        <a:rPr lang="en-US" sz="1400">
                          <a:effectLst/>
                        </a:rPr>
                        <a:t>12</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Gradient boost GB</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46.6</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9896567"/>
                  </a:ext>
                </a:extLst>
              </a:tr>
              <a:tr h="189442">
                <a:tc>
                  <a:txBody>
                    <a:bodyPr/>
                    <a:lstStyle/>
                    <a:p>
                      <a:pPr marL="0" marR="0" algn="l">
                        <a:spcBef>
                          <a:spcPts val="0"/>
                        </a:spcBef>
                        <a:spcAft>
                          <a:spcPts val="0"/>
                        </a:spcAft>
                      </a:pPr>
                      <a:r>
                        <a:rPr lang="en-US" sz="1400">
                          <a:effectLst/>
                        </a:rPr>
                        <a:t>13</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Histogram GB</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61.61</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6917662"/>
                  </a:ext>
                </a:extLst>
              </a:tr>
              <a:tr h="189442">
                <a:tc>
                  <a:txBody>
                    <a:bodyPr/>
                    <a:lstStyle/>
                    <a:p>
                      <a:pPr marL="0" marR="0" algn="l">
                        <a:spcBef>
                          <a:spcPts val="0"/>
                        </a:spcBef>
                        <a:spcAft>
                          <a:spcPts val="0"/>
                        </a:spcAft>
                      </a:pPr>
                      <a:r>
                        <a:rPr lang="en-US" sz="1400">
                          <a:effectLst/>
                        </a:rPr>
                        <a:t>14</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Voting(RF,2NN,SVC)</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68.79</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539396"/>
                  </a:ext>
                </a:extLst>
              </a:tr>
              <a:tr h="189442">
                <a:tc>
                  <a:txBody>
                    <a:bodyPr/>
                    <a:lstStyle/>
                    <a:p>
                      <a:pPr marL="0" marR="0" algn="l">
                        <a:spcBef>
                          <a:spcPts val="0"/>
                        </a:spcBef>
                        <a:spcAft>
                          <a:spcPts val="0"/>
                        </a:spcAft>
                      </a:pPr>
                      <a:r>
                        <a:rPr lang="en-US" sz="1400">
                          <a:effectLst/>
                        </a:rPr>
                        <a:t>15</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solidFill>
                            <a:srgbClr val="00B050"/>
                          </a:solidFill>
                          <a:effectLst/>
                        </a:rPr>
                        <a:t>Stacking(2NN, RF)</a:t>
                      </a:r>
                      <a:endParaRPr lang="en-US" sz="110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dirty="0">
                          <a:solidFill>
                            <a:srgbClr val="00B050"/>
                          </a:solidFill>
                          <a:effectLst/>
                        </a:rPr>
                        <a:t>68.39</a:t>
                      </a:r>
                      <a:endParaRPr lang="en-US" sz="1100" dirty="0">
                        <a:solidFill>
                          <a:srgbClr val="00B05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7924659"/>
                  </a:ext>
                </a:extLst>
              </a:tr>
            </a:tbl>
          </a:graphicData>
        </a:graphic>
      </p:graphicFrame>
      <p:sp>
        <p:nvSpPr>
          <p:cNvPr id="6" name="TextBox 5">
            <a:extLst>
              <a:ext uri="{FF2B5EF4-FFF2-40B4-BE49-F238E27FC236}">
                <a16:creationId xmlns:a16="http://schemas.microsoft.com/office/drawing/2014/main" id="{0A2175D2-403C-F43E-0CA1-2532DF3D651B}"/>
              </a:ext>
            </a:extLst>
          </p:cNvPr>
          <p:cNvSpPr txBox="1"/>
          <p:nvPr/>
        </p:nvSpPr>
        <p:spPr>
          <a:xfrm>
            <a:off x="897731" y="1791771"/>
            <a:ext cx="6100762" cy="369332"/>
          </a:xfrm>
          <a:prstGeom prst="rect">
            <a:avLst/>
          </a:prstGeom>
          <a:noFill/>
        </p:spPr>
        <p:txBody>
          <a:bodyPr wrap="square">
            <a:spAutoFit/>
          </a:bodyPr>
          <a:lstStyle/>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Accuracies of various models on unbalanced data.</a:t>
            </a:r>
          </a:p>
        </p:txBody>
      </p:sp>
      <p:sp>
        <p:nvSpPr>
          <p:cNvPr id="8" name="TextBox 7">
            <a:extLst>
              <a:ext uri="{FF2B5EF4-FFF2-40B4-BE49-F238E27FC236}">
                <a16:creationId xmlns:a16="http://schemas.microsoft.com/office/drawing/2014/main" id="{69DCBA43-6611-4ACD-A650-244331224DBB}"/>
              </a:ext>
            </a:extLst>
          </p:cNvPr>
          <p:cNvSpPr txBox="1"/>
          <p:nvPr/>
        </p:nvSpPr>
        <p:spPr>
          <a:xfrm>
            <a:off x="6326981" y="1791771"/>
            <a:ext cx="5522119" cy="369332"/>
          </a:xfrm>
          <a:prstGeom prst="rect">
            <a:avLst/>
          </a:prstGeom>
          <a:noFill/>
        </p:spPr>
        <p:txBody>
          <a:bodyPr wrap="square">
            <a:spAutoFit/>
          </a:bodyPr>
          <a:lstStyle/>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Accuracies of various models on SMOTE balanced data.</a:t>
            </a:r>
          </a:p>
        </p:txBody>
      </p:sp>
    </p:spTree>
    <p:extLst>
      <p:ext uri="{BB962C8B-B14F-4D97-AF65-F5344CB8AC3E}">
        <p14:creationId xmlns:p14="http://schemas.microsoft.com/office/powerpoint/2010/main" val="401652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REFERENCES</a:t>
            </a:r>
          </a:p>
        </p:txBody>
      </p:sp>
      <p:sp>
        <p:nvSpPr>
          <p:cNvPr id="3" name="TextBox 2">
            <a:extLst>
              <a:ext uri="{FF2B5EF4-FFF2-40B4-BE49-F238E27FC236}">
                <a16:creationId xmlns:a16="http://schemas.microsoft.com/office/drawing/2014/main" id="{C31C17A8-A09F-1990-5B07-54BDCD2E93C3}"/>
              </a:ext>
            </a:extLst>
          </p:cNvPr>
          <p:cNvSpPr txBox="1"/>
          <p:nvPr/>
        </p:nvSpPr>
        <p:spPr>
          <a:xfrm>
            <a:off x="1492899" y="2789853"/>
            <a:ext cx="10011746" cy="2069797"/>
          </a:xfrm>
          <a:prstGeom prst="rect">
            <a:avLst/>
          </a:prstGeom>
          <a:noFill/>
        </p:spPr>
        <p:txBody>
          <a:bodyPr wrap="square" rtlCol="0">
            <a:spAutoFit/>
          </a:bodyPr>
          <a:lstStyle/>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M. F. </a:t>
            </a:r>
            <a:r>
              <a:rPr lang="en-US" sz="1100" dirty="0" err="1">
                <a:effectLst/>
                <a:latin typeface="Times New Roman" panose="02020603050405020304" pitchFamily="18" charset="0"/>
                <a:ea typeface="MS Mincho" panose="02020609040205080304" pitchFamily="49" charset="-128"/>
              </a:rPr>
              <a:t>Misman</a:t>
            </a:r>
            <a:r>
              <a:rPr lang="en-US" sz="1100" dirty="0">
                <a:effectLst/>
                <a:latin typeface="Times New Roman" panose="02020603050405020304" pitchFamily="18" charset="0"/>
                <a:ea typeface="MS Mincho" panose="02020609040205080304" pitchFamily="49" charset="-128"/>
              </a:rPr>
              <a:t> et al., "Prediction of Abalone Age Using Regression-Based Neural Network," 2019 1st International Conference on Artificial Intelligence and Data Sciences (</a:t>
            </a:r>
            <a:r>
              <a:rPr lang="en-US" sz="1100" dirty="0" err="1">
                <a:effectLst/>
                <a:latin typeface="Times New Roman" panose="02020603050405020304" pitchFamily="18" charset="0"/>
                <a:ea typeface="MS Mincho" panose="02020609040205080304" pitchFamily="49" charset="-128"/>
              </a:rPr>
              <a:t>AiDAS</a:t>
            </a:r>
            <a:r>
              <a:rPr lang="en-US" sz="1100" dirty="0">
                <a:effectLst/>
                <a:latin typeface="Times New Roman" panose="02020603050405020304" pitchFamily="18" charset="0"/>
                <a:ea typeface="MS Mincho" panose="02020609040205080304" pitchFamily="49" charset="-128"/>
              </a:rPr>
              <a:t>), 2019, pp. 23-28, </a:t>
            </a:r>
            <a:r>
              <a:rPr lang="en-US" sz="1100" dirty="0" err="1">
                <a:effectLst/>
                <a:latin typeface="Times New Roman" panose="02020603050405020304" pitchFamily="18" charset="0"/>
                <a:ea typeface="MS Mincho" panose="02020609040205080304" pitchFamily="49" charset="-128"/>
              </a:rPr>
              <a:t>doi</a:t>
            </a:r>
            <a:r>
              <a:rPr lang="en-US" sz="1100" dirty="0">
                <a:effectLst/>
                <a:latin typeface="Times New Roman" panose="02020603050405020304" pitchFamily="18" charset="0"/>
                <a:ea typeface="MS Mincho" panose="02020609040205080304" pitchFamily="49" charset="-128"/>
              </a:rPr>
              <a:t>: 10.1109/AiDAS47888.2019.8970983.</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https://www.kaggle.com/datasets/devzohaib/estimating-the-age-of-abalone-at-a-seafood-farm  </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https://ubc-mds.github.io/abalone_age_classification/Project_report_milestone2.html</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https://archive.ics.uci.edu/ml/datasets/abalone.</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Daniel T. Larose, "Multiple Regression and Model Building," in Data Mining Methods and Models , IEEE, 2006, pp.93-154, </a:t>
            </a:r>
            <a:r>
              <a:rPr lang="en-US" sz="1100" dirty="0" err="1">
                <a:effectLst/>
                <a:latin typeface="Times New Roman" panose="02020603050405020304" pitchFamily="18" charset="0"/>
                <a:ea typeface="MS Mincho" panose="02020609040205080304" pitchFamily="49" charset="-128"/>
              </a:rPr>
              <a:t>doi</a:t>
            </a:r>
            <a:r>
              <a:rPr lang="en-US" sz="1100" dirty="0">
                <a:effectLst/>
                <a:latin typeface="Times New Roman" panose="02020603050405020304" pitchFamily="18" charset="0"/>
                <a:ea typeface="MS Mincho" panose="02020609040205080304" pitchFamily="49" charset="-128"/>
              </a:rPr>
              <a:t>: 10.1002/0471756482.ch3.</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https://www.analyticssteps.com/blogs/what-support-vector-regression.</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https://www.techopedia.com/definition/32335/naive-bayes</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https://www.sciencedirect.com/topics/computer-science/multilayer-perceptron</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https://learn.g2.com/k-nearest-neighbor</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https://towardsdatascience.com/decision-trees-and-random-forests-df0c3123f991</a:t>
            </a:r>
          </a:p>
          <a:p>
            <a:pPr marL="342900" marR="0" lvl="0" indent="-342900" algn="just">
              <a:lnSpc>
                <a:spcPts val="900"/>
              </a:lnSpc>
              <a:spcBef>
                <a:spcPts val="0"/>
              </a:spcBef>
              <a:spcAft>
                <a:spcPts val="250"/>
              </a:spcAft>
              <a:buSzPts val="800"/>
              <a:buFont typeface="Times New Roman" panose="02020603050405020304" pitchFamily="18" charset="0"/>
              <a:buAutoNum type="arabicPeriod"/>
              <a:tabLst>
                <a:tab pos="228600" algn="l"/>
              </a:tabLst>
            </a:pPr>
            <a:r>
              <a:rPr lang="en-US" sz="1100" dirty="0">
                <a:effectLst/>
                <a:latin typeface="Times New Roman" panose="02020603050405020304" pitchFamily="18" charset="0"/>
                <a:ea typeface="MS Mincho" panose="02020609040205080304" pitchFamily="49" charset="-128"/>
              </a:rPr>
              <a:t>https://blog.paperspace.com/gradient-boosting-for-classification/</a:t>
            </a:r>
          </a:p>
          <a:p>
            <a:endParaRPr lang="en-US" sz="1100" dirty="0"/>
          </a:p>
        </p:txBody>
      </p:sp>
    </p:spTree>
    <p:extLst>
      <p:ext uri="{BB962C8B-B14F-4D97-AF65-F5344CB8AC3E}">
        <p14:creationId xmlns:p14="http://schemas.microsoft.com/office/powerpoint/2010/main" val="266625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MOTIVATION</a:t>
            </a:r>
          </a:p>
        </p:txBody>
      </p:sp>
      <p:sp>
        <p:nvSpPr>
          <p:cNvPr id="3" name="TextBox 2">
            <a:extLst>
              <a:ext uri="{FF2B5EF4-FFF2-40B4-BE49-F238E27FC236}">
                <a16:creationId xmlns:a16="http://schemas.microsoft.com/office/drawing/2014/main" id="{6FF6F736-23F6-98E2-D1DB-AE71A05FE499}"/>
              </a:ext>
            </a:extLst>
          </p:cNvPr>
          <p:cNvSpPr txBox="1"/>
          <p:nvPr/>
        </p:nvSpPr>
        <p:spPr>
          <a:xfrm>
            <a:off x="1209675" y="2343150"/>
            <a:ext cx="10086975" cy="3028521"/>
          </a:xfrm>
          <a:prstGeom prst="rect">
            <a:avLst/>
          </a:prstGeom>
          <a:noFill/>
        </p:spPr>
        <p:txBody>
          <a:bodyPr wrap="square" rtlCol="0">
            <a:spAutoFit/>
          </a:bodyPr>
          <a:lstStyle/>
          <a:p>
            <a:pPr marL="0" marR="0" algn="l">
              <a:spcBef>
                <a:spcPts val="0"/>
              </a:spcBef>
              <a:spcAft>
                <a:spcPts val="0"/>
              </a:spcAft>
            </a:pPr>
            <a:r>
              <a:rPr lang="en-US" sz="2400" dirty="0">
                <a:effectLst/>
                <a:ea typeface="SimSun" panose="02010600030101010101" pitchFamily="2" charset="-122"/>
              </a:rPr>
              <a:t>Abalone age prediction has lot of importance economically. Also, it helps farmers in knowing the right age for poaching. It is very complex thing to do manually which only adds to the pricing. A dataset having physical measurements of abalone and its age is available for the study. Researchers have previously worked on this problem but not many has achieved an acceptable model. This might be attributed to quality and quantity of the data. This leaves for a lot of scope for research.</a:t>
            </a:r>
          </a:p>
          <a:p>
            <a:pPr marL="0" marR="0" indent="182880" algn="just">
              <a:lnSpc>
                <a:spcPct val="95000"/>
              </a:lnSpc>
              <a:spcBef>
                <a:spcPts val="0"/>
              </a:spcBef>
              <a:spcAft>
                <a:spcPts val="600"/>
              </a:spcAft>
              <a:tabLst>
                <a:tab pos="182880" algn="l"/>
              </a:tabLst>
            </a:pPr>
            <a:r>
              <a:rPr lang="x-none" sz="2400" spc="-5" dirty="0">
                <a:effectLst/>
                <a:ea typeface="SimSun" panose="02010600030101010101" pitchFamily="2" charset="-122"/>
              </a:rPr>
              <a:t> </a:t>
            </a:r>
            <a:endParaRPr lang="en-US" sz="2400" spc="-5" dirty="0">
              <a:effectLst/>
              <a:ea typeface="SimSun" panose="02010600030101010101" pitchFamily="2" charset="-122"/>
            </a:endParaRPr>
          </a:p>
        </p:txBody>
      </p:sp>
    </p:spTree>
    <p:extLst>
      <p:ext uri="{BB962C8B-B14F-4D97-AF65-F5344CB8AC3E}">
        <p14:creationId xmlns:p14="http://schemas.microsoft.com/office/powerpoint/2010/main" val="425369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OBJECTIVE</a:t>
            </a:r>
          </a:p>
        </p:txBody>
      </p:sp>
      <p:sp>
        <p:nvSpPr>
          <p:cNvPr id="4" name="TextBox 3">
            <a:extLst>
              <a:ext uri="{FF2B5EF4-FFF2-40B4-BE49-F238E27FC236}">
                <a16:creationId xmlns:a16="http://schemas.microsoft.com/office/drawing/2014/main" id="{646F0E77-7780-7ADA-2CC9-44380DA5D64A}"/>
              </a:ext>
            </a:extLst>
          </p:cNvPr>
          <p:cNvSpPr txBox="1"/>
          <p:nvPr/>
        </p:nvSpPr>
        <p:spPr>
          <a:xfrm>
            <a:off x="1169194" y="2531188"/>
            <a:ext cx="9879806" cy="2640723"/>
          </a:xfrm>
          <a:prstGeom prst="rect">
            <a:avLst/>
          </a:prstGeom>
          <a:noFill/>
        </p:spPr>
        <p:txBody>
          <a:bodyPr wrap="square">
            <a:spAutoFit/>
          </a:bodyPr>
          <a:lstStyle/>
          <a:p>
            <a:pPr marL="0" marR="0" algn="l">
              <a:spcBef>
                <a:spcPts val="0"/>
              </a:spcBef>
              <a:spcAft>
                <a:spcPts val="0"/>
              </a:spcAft>
            </a:pPr>
            <a:r>
              <a:rPr lang="en-US" sz="2400" dirty="0">
                <a:effectLst/>
                <a:ea typeface="SimSun" panose="02010600030101010101" pitchFamily="2" charset="-122"/>
              </a:rPr>
              <a:t>1.Understand the difficulties in abalone dataset and apply possible feature engineering techniques.</a:t>
            </a:r>
          </a:p>
          <a:p>
            <a:pPr marL="0" marR="0" algn="l">
              <a:spcBef>
                <a:spcPts val="0"/>
              </a:spcBef>
              <a:spcAft>
                <a:spcPts val="0"/>
              </a:spcAft>
            </a:pPr>
            <a:r>
              <a:rPr lang="en-US" sz="2400" dirty="0">
                <a:effectLst/>
                <a:ea typeface="SimSun" panose="02010600030101010101" pitchFamily="2" charset="-122"/>
              </a:rPr>
              <a:t>2.Experiment with parameter tuning and model evaluation techniques.</a:t>
            </a:r>
          </a:p>
          <a:p>
            <a:pPr marL="0" marR="0" algn="l">
              <a:spcBef>
                <a:spcPts val="0"/>
              </a:spcBef>
              <a:spcAft>
                <a:spcPts val="0"/>
              </a:spcAft>
            </a:pPr>
            <a:r>
              <a:rPr lang="en-US" sz="2400" dirty="0">
                <a:effectLst/>
                <a:ea typeface="SimSun" panose="02010600030101010101" pitchFamily="2" charset="-122"/>
              </a:rPr>
              <a:t>3.Understand and compare various regression and classification models.</a:t>
            </a:r>
          </a:p>
          <a:p>
            <a:pPr marL="0" marR="0" algn="l">
              <a:spcBef>
                <a:spcPts val="0"/>
              </a:spcBef>
              <a:spcAft>
                <a:spcPts val="0"/>
              </a:spcAft>
            </a:pPr>
            <a:r>
              <a:rPr lang="en-US" sz="2400" dirty="0">
                <a:effectLst/>
                <a:ea typeface="SimSun" panose="02010600030101010101" pitchFamily="2" charset="-122"/>
              </a:rPr>
              <a:t>4.Experiment with ensemble models the new state of the art.</a:t>
            </a:r>
          </a:p>
          <a:p>
            <a:pPr marL="0" marR="0" indent="0" algn="l">
              <a:lnSpc>
                <a:spcPct val="95000"/>
              </a:lnSpc>
              <a:spcBef>
                <a:spcPts val="0"/>
              </a:spcBef>
              <a:spcAft>
                <a:spcPts val="600"/>
              </a:spcAft>
              <a:tabLst>
                <a:tab pos="182880" algn="l"/>
              </a:tabLst>
            </a:pPr>
            <a:r>
              <a:rPr lang="en-US" sz="2400" spc="-5" dirty="0">
                <a:effectLst/>
                <a:ea typeface="SimSun" panose="02010600030101010101" pitchFamily="2" charset="-122"/>
              </a:rPr>
              <a:t>5.</a:t>
            </a:r>
            <a:r>
              <a:rPr lang="x-none" sz="2400" spc="-5" dirty="0">
                <a:effectLst/>
                <a:ea typeface="SimSun" panose="02010600030101010101" pitchFamily="2" charset="-122"/>
              </a:rPr>
              <a:t>Our end goal is to find a good predictive model that estimates age of abalone with as less as possible.</a:t>
            </a:r>
            <a:endParaRPr lang="en-US" sz="2400" spc="-5" dirty="0">
              <a:effectLst/>
              <a:ea typeface="SimSun" panose="02010600030101010101" pitchFamily="2" charset="-122"/>
            </a:endParaRPr>
          </a:p>
        </p:txBody>
      </p:sp>
    </p:spTree>
    <p:extLst>
      <p:ext uri="{BB962C8B-B14F-4D97-AF65-F5344CB8AC3E}">
        <p14:creationId xmlns:p14="http://schemas.microsoft.com/office/powerpoint/2010/main" val="323182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RELATED WORK</a:t>
            </a:r>
          </a:p>
        </p:txBody>
      </p:sp>
      <p:sp>
        <p:nvSpPr>
          <p:cNvPr id="4" name="TextBox 3">
            <a:extLst>
              <a:ext uri="{FF2B5EF4-FFF2-40B4-BE49-F238E27FC236}">
                <a16:creationId xmlns:a16="http://schemas.microsoft.com/office/drawing/2014/main" id="{FCC7A83A-A4ED-071B-F8BE-94DB18265232}"/>
              </a:ext>
            </a:extLst>
          </p:cNvPr>
          <p:cNvSpPr txBox="1"/>
          <p:nvPr/>
        </p:nvSpPr>
        <p:spPr>
          <a:xfrm>
            <a:off x="1107281" y="1662797"/>
            <a:ext cx="4750594" cy="646331"/>
          </a:xfrm>
          <a:prstGeom prst="rect">
            <a:avLst/>
          </a:prstGeom>
          <a:noFill/>
        </p:spPr>
        <p:txBody>
          <a:bodyPr wrap="square">
            <a:spAutoFit/>
          </a:bodyPr>
          <a:lstStyle/>
          <a:p>
            <a:r>
              <a:rPr lang="en-US" dirty="0"/>
              <a:t>https://www.kaggle.com/code/shubh247/abalone-age-prediction</a:t>
            </a:r>
          </a:p>
        </p:txBody>
      </p:sp>
      <p:sp>
        <p:nvSpPr>
          <p:cNvPr id="6" name="TextBox 5">
            <a:extLst>
              <a:ext uri="{FF2B5EF4-FFF2-40B4-BE49-F238E27FC236}">
                <a16:creationId xmlns:a16="http://schemas.microsoft.com/office/drawing/2014/main" id="{412C9F51-9A6A-28AB-3D34-D16B2F6C7E8E}"/>
              </a:ext>
            </a:extLst>
          </p:cNvPr>
          <p:cNvSpPr txBox="1"/>
          <p:nvPr/>
        </p:nvSpPr>
        <p:spPr>
          <a:xfrm>
            <a:off x="1107281" y="2828747"/>
            <a:ext cx="6100762" cy="1200329"/>
          </a:xfrm>
          <a:prstGeom prst="rect">
            <a:avLst/>
          </a:prstGeom>
          <a:noFill/>
        </p:spPr>
        <p:txBody>
          <a:bodyPr wrap="square">
            <a:spAutoFit/>
          </a:bodyPr>
          <a:lstStyle/>
          <a:p>
            <a:r>
              <a:rPr lang="en-US" dirty="0"/>
              <a:t>M. F. </a:t>
            </a:r>
            <a:r>
              <a:rPr lang="en-US" dirty="0" err="1"/>
              <a:t>Misman</a:t>
            </a:r>
            <a:r>
              <a:rPr lang="en-US" dirty="0"/>
              <a:t> et al., "Prediction of Abalone Age Using Regression-Based Neural Network," 2019 1st International Conference on Artificial Intelligence and Data Sciences (</a:t>
            </a:r>
            <a:r>
              <a:rPr lang="en-US" dirty="0" err="1"/>
              <a:t>AiDAS</a:t>
            </a:r>
            <a:r>
              <a:rPr lang="en-US" dirty="0"/>
              <a:t>), 2019, pp. 23-28, </a:t>
            </a:r>
            <a:r>
              <a:rPr lang="en-US" dirty="0" err="1"/>
              <a:t>doi</a:t>
            </a:r>
            <a:r>
              <a:rPr lang="en-US" dirty="0"/>
              <a:t>: 10.1109/AiDAS47888.2019.8970983.</a:t>
            </a:r>
          </a:p>
        </p:txBody>
      </p:sp>
      <p:sp>
        <p:nvSpPr>
          <p:cNvPr id="8" name="TextBox 7">
            <a:extLst>
              <a:ext uri="{FF2B5EF4-FFF2-40B4-BE49-F238E27FC236}">
                <a16:creationId xmlns:a16="http://schemas.microsoft.com/office/drawing/2014/main" id="{21D77E99-BF77-0931-5C8C-EB7F207CCEBC}"/>
              </a:ext>
            </a:extLst>
          </p:cNvPr>
          <p:cNvSpPr txBox="1"/>
          <p:nvPr/>
        </p:nvSpPr>
        <p:spPr>
          <a:xfrm>
            <a:off x="1107281" y="4548873"/>
            <a:ext cx="6100762" cy="1200329"/>
          </a:xfrm>
          <a:prstGeom prst="rect">
            <a:avLst/>
          </a:prstGeom>
          <a:noFill/>
        </p:spPr>
        <p:txBody>
          <a:bodyPr wrap="square">
            <a:spAutoFit/>
          </a:bodyPr>
          <a:lstStyle/>
          <a:p>
            <a:r>
              <a:rPr lang="en-US" dirty="0"/>
              <a:t>E. </a:t>
            </a:r>
            <a:r>
              <a:rPr lang="en-US" dirty="0" err="1"/>
              <a:t>Sahin</a:t>
            </a:r>
            <a:r>
              <a:rPr lang="en-US" dirty="0"/>
              <a:t>, C. J. Saul, E. </a:t>
            </a:r>
            <a:r>
              <a:rPr lang="en-US" dirty="0" err="1"/>
              <a:t>Ozsarfati</a:t>
            </a:r>
            <a:r>
              <a:rPr lang="en-US" dirty="0"/>
              <a:t> and A. Yilmaz, "Abalone Life Phase Classification with Deep Learning," 2018 5th International Conference on Soft Computing &amp; Machine Intelligence (ISCMI), 2018, pp. 163-167, </a:t>
            </a:r>
            <a:r>
              <a:rPr lang="en-US" dirty="0" err="1"/>
              <a:t>doi</a:t>
            </a:r>
            <a:r>
              <a:rPr lang="en-US" dirty="0"/>
              <a:t>: 10.1109/ISCMI.2018.8703232.</a:t>
            </a:r>
          </a:p>
        </p:txBody>
      </p:sp>
      <p:sp>
        <p:nvSpPr>
          <p:cNvPr id="9" name="Rectangle: Rounded Corners 8">
            <a:extLst>
              <a:ext uri="{FF2B5EF4-FFF2-40B4-BE49-F238E27FC236}">
                <a16:creationId xmlns:a16="http://schemas.microsoft.com/office/drawing/2014/main" id="{F2043C71-8580-5E5F-EE85-9691C35B6ED2}"/>
              </a:ext>
            </a:extLst>
          </p:cNvPr>
          <p:cNvSpPr/>
          <p:nvPr/>
        </p:nvSpPr>
        <p:spPr>
          <a:xfrm>
            <a:off x="7839075" y="1662618"/>
            <a:ext cx="3864769" cy="756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Machine Learning approaches but accuracy less than 60% on test dataset</a:t>
            </a:r>
          </a:p>
        </p:txBody>
      </p:sp>
      <p:sp>
        <p:nvSpPr>
          <p:cNvPr id="10" name="Rectangle: Rounded Corners 9">
            <a:extLst>
              <a:ext uri="{FF2B5EF4-FFF2-40B4-BE49-F238E27FC236}">
                <a16:creationId xmlns:a16="http://schemas.microsoft.com/office/drawing/2014/main" id="{C1DE163F-9A37-3141-BBA6-E4B44906C468}"/>
              </a:ext>
            </a:extLst>
          </p:cNvPr>
          <p:cNvSpPr/>
          <p:nvPr/>
        </p:nvSpPr>
        <p:spPr>
          <a:xfrm>
            <a:off x="7839075" y="3024694"/>
            <a:ext cx="3864769" cy="10043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Neural Network Deep Learning approaches considering rings prediction as regression problem</a:t>
            </a:r>
          </a:p>
        </p:txBody>
      </p:sp>
      <p:sp>
        <p:nvSpPr>
          <p:cNvPr id="11" name="Rectangle: Rounded Corners 10">
            <a:extLst>
              <a:ext uri="{FF2B5EF4-FFF2-40B4-BE49-F238E27FC236}">
                <a16:creationId xmlns:a16="http://schemas.microsoft.com/office/drawing/2014/main" id="{0629F476-2353-9C37-53A7-405D5AE28BD1}"/>
              </a:ext>
            </a:extLst>
          </p:cNvPr>
          <p:cNvSpPr/>
          <p:nvPr/>
        </p:nvSpPr>
        <p:spPr>
          <a:xfrm>
            <a:off x="7839075" y="4491724"/>
            <a:ext cx="3864769" cy="10043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Neural Network Deep Learning approaches considering rings prediction as classification problem</a:t>
            </a:r>
          </a:p>
        </p:txBody>
      </p:sp>
    </p:spTree>
    <p:extLst>
      <p:ext uri="{BB962C8B-B14F-4D97-AF65-F5344CB8AC3E}">
        <p14:creationId xmlns:p14="http://schemas.microsoft.com/office/powerpoint/2010/main" val="360185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PROBLEM STATEMENT</a:t>
            </a:r>
          </a:p>
        </p:txBody>
      </p:sp>
      <p:sp>
        <p:nvSpPr>
          <p:cNvPr id="5" name="TextBox 4">
            <a:extLst>
              <a:ext uri="{FF2B5EF4-FFF2-40B4-BE49-F238E27FC236}">
                <a16:creationId xmlns:a16="http://schemas.microsoft.com/office/drawing/2014/main" id="{824C8EC6-B7FC-761B-CDFA-10E0D9900624}"/>
              </a:ext>
            </a:extLst>
          </p:cNvPr>
          <p:cNvSpPr txBox="1"/>
          <p:nvPr/>
        </p:nvSpPr>
        <p:spPr>
          <a:xfrm>
            <a:off x="1082278" y="2969002"/>
            <a:ext cx="10027444" cy="1477328"/>
          </a:xfrm>
          <a:prstGeom prst="rect">
            <a:avLst/>
          </a:prstGeom>
          <a:noFill/>
        </p:spPr>
        <p:txBody>
          <a:bodyPr wrap="square">
            <a:spAutoFit/>
          </a:bodyPr>
          <a:lstStyle/>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Scientifically, the age of abalone is determined by cutting the shell through the cone, staining it, and counting the number of rings through a microscope. </a:t>
            </a:r>
          </a:p>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This is such a complex, time consuming task and adds to the increase in abalone price. </a:t>
            </a:r>
          </a:p>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 </a:t>
            </a:r>
          </a:p>
          <a:p>
            <a:r>
              <a:rPr lang="en-US" sz="1800" dirty="0">
                <a:effectLst/>
                <a:latin typeface="Times New Roman" panose="02020603050405020304" pitchFamily="18" charset="0"/>
                <a:ea typeface="SimSun" panose="02010600030101010101" pitchFamily="2" charset="-122"/>
              </a:rPr>
              <a:t>Using Machine Learning to estimate the rings(there by age) of abalone using other physical measurements. </a:t>
            </a:r>
            <a:endParaRPr lang="en-US" dirty="0"/>
          </a:p>
        </p:txBody>
      </p:sp>
    </p:spTree>
    <p:extLst>
      <p:ext uri="{BB962C8B-B14F-4D97-AF65-F5344CB8AC3E}">
        <p14:creationId xmlns:p14="http://schemas.microsoft.com/office/powerpoint/2010/main" val="78663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DATA</a:t>
            </a:r>
          </a:p>
        </p:txBody>
      </p:sp>
      <p:graphicFrame>
        <p:nvGraphicFramePr>
          <p:cNvPr id="3" name="Table 2">
            <a:extLst>
              <a:ext uri="{FF2B5EF4-FFF2-40B4-BE49-F238E27FC236}">
                <a16:creationId xmlns:a16="http://schemas.microsoft.com/office/drawing/2014/main" id="{0B05EC2A-D040-51E7-C1C0-727F6A4F649F}"/>
              </a:ext>
            </a:extLst>
          </p:cNvPr>
          <p:cNvGraphicFramePr>
            <a:graphicFrameLocks noGrp="1"/>
          </p:cNvGraphicFramePr>
          <p:nvPr>
            <p:extLst>
              <p:ext uri="{D42A27DB-BD31-4B8C-83A1-F6EECF244321}">
                <p14:modId xmlns:p14="http://schemas.microsoft.com/office/powerpoint/2010/main" val="1945063425"/>
              </p:ext>
            </p:extLst>
          </p:nvPr>
        </p:nvGraphicFramePr>
        <p:xfrm>
          <a:off x="3581400" y="2314576"/>
          <a:ext cx="5029200" cy="3267070"/>
        </p:xfrm>
        <a:graphic>
          <a:graphicData uri="http://schemas.openxmlformats.org/drawingml/2006/table">
            <a:tbl>
              <a:tblPr firstRow="1" firstCol="1" bandRow="1">
                <a:tableStyleId>{073A0DAA-6AF3-43AB-8588-CEC1D06C72B9}</a:tableStyleId>
              </a:tblPr>
              <a:tblGrid>
                <a:gridCol w="1363851">
                  <a:extLst>
                    <a:ext uri="{9D8B030D-6E8A-4147-A177-3AD203B41FA5}">
                      <a16:colId xmlns:a16="http://schemas.microsoft.com/office/drawing/2014/main" val="133607225"/>
                    </a:ext>
                  </a:extLst>
                </a:gridCol>
                <a:gridCol w="1619573">
                  <a:extLst>
                    <a:ext uri="{9D8B030D-6E8A-4147-A177-3AD203B41FA5}">
                      <a16:colId xmlns:a16="http://schemas.microsoft.com/office/drawing/2014/main" val="818057220"/>
                    </a:ext>
                  </a:extLst>
                </a:gridCol>
                <a:gridCol w="2045776">
                  <a:extLst>
                    <a:ext uri="{9D8B030D-6E8A-4147-A177-3AD203B41FA5}">
                      <a16:colId xmlns:a16="http://schemas.microsoft.com/office/drawing/2014/main" val="3614800138"/>
                    </a:ext>
                  </a:extLst>
                </a:gridCol>
              </a:tblGrid>
              <a:tr h="322762">
                <a:tc>
                  <a:txBody>
                    <a:bodyPr/>
                    <a:lstStyle/>
                    <a:p>
                      <a:pPr marL="0" marR="0" algn="ctr">
                        <a:spcBef>
                          <a:spcPts val="0"/>
                        </a:spcBef>
                        <a:spcAft>
                          <a:spcPts val="0"/>
                        </a:spcAft>
                      </a:pPr>
                      <a:r>
                        <a:rPr lang="en-US" sz="1400">
                          <a:effectLst/>
                        </a:rPr>
                        <a:t>Feature Type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Feature Name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Range</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514072"/>
                  </a:ext>
                </a:extLst>
              </a:tr>
              <a:tr h="33591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Sex</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integer [1, 3]</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62343586"/>
                  </a:ext>
                </a:extLst>
              </a:tr>
              <a:tr h="32276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Length</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[0.075, 0.815]</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3858239"/>
                  </a:ext>
                </a:extLst>
              </a:tr>
              <a:tr h="32276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Diameter</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[0.055, 0.65]</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5057758"/>
                  </a:ext>
                </a:extLst>
              </a:tr>
              <a:tr h="33591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Height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[0.0, 1.13]</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7226242"/>
                  </a:ext>
                </a:extLst>
              </a:tr>
              <a:tr h="32276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Whole_weight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[0.0020, 2.8255]</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3282851"/>
                  </a:ext>
                </a:extLst>
              </a:tr>
              <a:tr h="32276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Shucked_weight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[0.0010, 1.488]</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3612072"/>
                  </a:ext>
                </a:extLst>
              </a:tr>
              <a:tr h="33591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Viscera_weight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[5.0E-4, 0.76]</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1220972"/>
                  </a:ext>
                </a:extLst>
              </a:tr>
              <a:tr h="322762">
                <a:tc>
                  <a:txBody>
                    <a:bodyPr/>
                    <a:lstStyle/>
                    <a:p>
                      <a:pPr marL="0" marR="0" algn="ctr">
                        <a:spcBef>
                          <a:spcPts val="0"/>
                        </a:spcBef>
                        <a:spcAft>
                          <a:spcPts val="0"/>
                        </a:spcAft>
                      </a:pPr>
                      <a:r>
                        <a:rPr lang="en-US" sz="1400">
                          <a:effectLst/>
                        </a:rPr>
                        <a:t>Input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Shell_weight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real [0.0015, 1.005]</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560371"/>
                  </a:ext>
                </a:extLst>
              </a:tr>
              <a:tr h="322762">
                <a:tc>
                  <a:txBody>
                    <a:bodyPr/>
                    <a:lstStyle/>
                    <a:p>
                      <a:pPr marL="0" marR="0" algn="ctr">
                        <a:spcBef>
                          <a:spcPts val="0"/>
                        </a:spcBef>
                        <a:spcAft>
                          <a:spcPts val="0"/>
                        </a:spcAft>
                      </a:pPr>
                      <a:r>
                        <a:rPr lang="en-US" sz="1400">
                          <a:effectLst/>
                        </a:rPr>
                        <a:t>Output</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Rings</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integer [1, 29]</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1017370"/>
                  </a:ext>
                </a:extLst>
              </a:tr>
            </a:tbl>
          </a:graphicData>
        </a:graphic>
      </p:graphicFrame>
    </p:spTree>
    <p:extLst>
      <p:ext uri="{BB962C8B-B14F-4D97-AF65-F5344CB8AC3E}">
        <p14:creationId xmlns:p14="http://schemas.microsoft.com/office/powerpoint/2010/main" val="330828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CHALLENGES</a:t>
            </a:r>
          </a:p>
        </p:txBody>
      </p:sp>
      <p:sp>
        <p:nvSpPr>
          <p:cNvPr id="4" name="TextBox 3">
            <a:extLst>
              <a:ext uri="{FF2B5EF4-FFF2-40B4-BE49-F238E27FC236}">
                <a16:creationId xmlns:a16="http://schemas.microsoft.com/office/drawing/2014/main" id="{DCB6AFFF-0632-0D73-3393-ABD052A50B69}"/>
              </a:ext>
            </a:extLst>
          </p:cNvPr>
          <p:cNvSpPr txBox="1"/>
          <p:nvPr/>
        </p:nvSpPr>
        <p:spPr>
          <a:xfrm flipH="1">
            <a:off x="1293494" y="3067050"/>
            <a:ext cx="8374381"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Highly imbalanced dataset</a:t>
            </a:r>
          </a:p>
          <a:p>
            <a:pPr marL="285750" indent="-285750">
              <a:buFont typeface="Wingdings" panose="05000000000000000000" pitchFamily="2" charset="2"/>
              <a:buChar char="ü"/>
            </a:pPr>
            <a:r>
              <a:rPr lang="en-US" sz="2400" dirty="0"/>
              <a:t>Skewed Features</a:t>
            </a:r>
          </a:p>
          <a:p>
            <a:pPr marL="285750" indent="-285750">
              <a:buFont typeface="Wingdings" panose="05000000000000000000" pitchFamily="2" charset="2"/>
              <a:buChar char="ü"/>
            </a:pPr>
            <a:r>
              <a:rPr lang="en-US" sz="2400" dirty="0"/>
              <a:t>High correlation among input features</a:t>
            </a:r>
          </a:p>
        </p:txBody>
      </p:sp>
    </p:spTree>
    <p:extLst>
      <p:ext uri="{BB962C8B-B14F-4D97-AF65-F5344CB8AC3E}">
        <p14:creationId xmlns:p14="http://schemas.microsoft.com/office/powerpoint/2010/main" val="279127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PROPOSED SOLUTION</a:t>
            </a:r>
          </a:p>
        </p:txBody>
      </p:sp>
      <p:sp>
        <p:nvSpPr>
          <p:cNvPr id="3" name="TextBox 2">
            <a:extLst>
              <a:ext uri="{FF2B5EF4-FFF2-40B4-BE49-F238E27FC236}">
                <a16:creationId xmlns:a16="http://schemas.microsoft.com/office/drawing/2014/main" id="{090CF4D5-A2D1-1632-4DAA-D230E67C1A81}"/>
              </a:ext>
            </a:extLst>
          </p:cNvPr>
          <p:cNvSpPr txBox="1"/>
          <p:nvPr/>
        </p:nvSpPr>
        <p:spPr>
          <a:xfrm flipH="1">
            <a:off x="1226819" y="2457450"/>
            <a:ext cx="8374381" cy="2616101"/>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To address imbalance in data set use SMOTE oversampling technique to balance the data</a:t>
            </a:r>
          </a:p>
          <a:p>
            <a:pPr marL="285750" indent="-285750">
              <a:buFont typeface="Wingdings" panose="05000000000000000000" pitchFamily="2" charset="2"/>
              <a:buChar char="ü"/>
            </a:pPr>
            <a:r>
              <a:rPr lang="en-US" sz="2400" dirty="0"/>
              <a:t>To address skewness, data needs to be transformed using functions such as log, sigmoid, cube root. </a:t>
            </a:r>
            <a:r>
              <a:rPr lang="en-US" sz="2000" dirty="0"/>
              <a:t>Note these functions did not work well on abalone data.</a:t>
            </a:r>
            <a:endParaRPr lang="en-US" sz="2400" dirty="0"/>
          </a:p>
          <a:p>
            <a:pPr marL="285750" indent="-285750">
              <a:buFont typeface="Wingdings" panose="05000000000000000000" pitchFamily="2" charset="2"/>
              <a:buChar char="ü"/>
            </a:pPr>
            <a:r>
              <a:rPr lang="en-US" sz="2400" dirty="0"/>
              <a:t>When two features are highly correlated one of them can be dropped.</a:t>
            </a:r>
          </a:p>
        </p:txBody>
      </p:sp>
    </p:spTree>
    <p:extLst>
      <p:ext uri="{BB962C8B-B14F-4D97-AF65-F5344CB8AC3E}">
        <p14:creationId xmlns:p14="http://schemas.microsoft.com/office/powerpoint/2010/main" val="17483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575672-0BCD-03D9-D513-643554E1A9B2}"/>
              </a:ext>
            </a:extLst>
          </p:cNvPr>
          <p:cNvSpPr/>
          <p:nvPr/>
        </p:nvSpPr>
        <p:spPr>
          <a:xfrm>
            <a:off x="0" y="-46653"/>
            <a:ext cx="12192000" cy="1119673"/>
          </a:xfrm>
          <a:prstGeom prst="rect">
            <a:avLst/>
          </a:prstGeom>
          <a:solidFill>
            <a:srgbClr val="0E0717"/>
          </a:solidFill>
          <a:ln>
            <a:solidFill>
              <a:srgbClr val="271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MODELS USED</a:t>
            </a:r>
          </a:p>
        </p:txBody>
      </p:sp>
      <p:graphicFrame>
        <p:nvGraphicFramePr>
          <p:cNvPr id="4" name="Diagram 3">
            <a:extLst>
              <a:ext uri="{FF2B5EF4-FFF2-40B4-BE49-F238E27FC236}">
                <a16:creationId xmlns:a16="http://schemas.microsoft.com/office/drawing/2014/main" id="{D2CD867D-6EFF-352D-7D5A-0B81A1C4551C}"/>
              </a:ext>
            </a:extLst>
          </p:cNvPr>
          <p:cNvGraphicFramePr/>
          <p:nvPr>
            <p:extLst>
              <p:ext uri="{D42A27DB-BD31-4B8C-83A1-F6EECF244321}">
                <p14:modId xmlns:p14="http://schemas.microsoft.com/office/powerpoint/2010/main" val="1054883342"/>
              </p:ext>
            </p:extLst>
          </p:nvPr>
        </p:nvGraphicFramePr>
        <p:xfrm>
          <a:off x="2032000" y="120544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513746"/>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241B2F"/>
      </a:dk2>
      <a:lt2>
        <a:srgbClr val="F0F3F2"/>
      </a:lt2>
      <a:accent1>
        <a:srgbClr val="C34D72"/>
      </a:accent1>
      <a:accent2>
        <a:srgbClr val="B13B92"/>
      </a:accent2>
      <a:accent3>
        <a:srgbClr val="B24DC3"/>
      </a:accent3>
      <a:accent4>
        <a:srgbClr val="6E3BB1"/>
      </a:accent4>
      <a:accent5>
        <a:srgbClr val="4F4DC3"/>
      </a:accent5>
      <a:accent6>
        <a:srgbClr val="3B6AB1"/>
      </a:accent6>
      <a:hlink>
        <a:srgbClr val="6E59C7"/>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46</TotalTime>
  <Words>955</Words>
  <Application>Microsoft Office PowerPoint</Application>
  <PresentationFormat>Widescreen</PresentationFormat>
  <Paragraphs>195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Bembo</vt:lpstr>
      <vt:lpstr>Times New Roman</vt:lpstr>
      <vt:lpstr>Wingdings</vt:lpstr>
      <vt:lpstr>AdornVTI</vt:lpstr>
      <vt:lpstr>ABALONE AGE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 AGE PREDICTION</dc:title>
  <dc:creator>kravushapuram@gmail.com</dc:creator>
  <cp:lastModifiedBy>kravushapuram@gmail.com</cp:lastModifiedBy>
  <cp:revision>1</cp:revision>
  <dcterms:created xsi:type="dcterms:W3CDTF">2022-12-06T05:59:06Z</dcterms:created>
  <dcterms:modified xsi:type="dcterms:W3CDTF">2022-12-06T06:45:55Z</dcterms:modified>
</cp:coreProperties>
</file>