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9F03A-1BBA-4C46-BA66-B65EBA8A2644}" type="datetimeFigureOut">
              <a:rPr lang="sv-SE" smtClean="0"/>
              <a:t>2014-06-15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D7437-DFE0-4C0F-81EF-9E66DF107C5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43643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sv-SE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0468" name="Slide Number Placeholder 3"/>
          <p:cNvSpPr txBox="1">
            <a:spLocks noGrp="1"/>
          </p:cNvSpPr>
          <p:nvPr/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4073B79B-E752-884B-B4B5-539EE8FBE06C}" type="slidenum">
              <a:rPr lang="en-US" sz="1200">
                <a:solidFill>
                  <a:prstClr val="black"/>
                </a:solidFill>
                <a:latin typeface="Arial" charset="0"/>
                <a:cs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z="120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8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014663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9643D3D-7C29-472F-B492-89A93CF8E8A0}" type="datetime1">
              <a:rPr lang="sv-SE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2014-06-15</a:t>
            </a:fld>
            <a:endParaRPr lang="sv-S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Platshållare för innehåll 13"/>
          <p:cNvSpPr>
            <a:spLocks noGrp="1"/>
          </p:cNvSpPr>
          <p:nvPr>
            <p:ph sz="quarter" idx="12" hasCustomPrompt="1"/>
          </p:nvPr>
        </p:nvSpPr>
        <p:spPr>
          <a:xfrm>
            <a:off x="609600" y="260648"/>
            <a:ext cx="5486400" cy="4320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spc="-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 smtClean="0"/>
              <a:t>Avsnittsnamn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59284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609600" y="6376244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711D123-13CA-4778-B1C0-9D01A1B0A3AD}" type="datetime1">
              <a:rPr lang="sv-SE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2014-06-15</a:t>
            </a:fld>
            <a:endParaRPr lang="sv-S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737600" y="6376244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A2C53A9-AF7B-46DD-8263-43C7FCBB8BCF}" type="slidenum">
              <a:rPr lang="sv-SE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sv-SE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5935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0E2AEA1-7349-4DD6-BE8D-987D5EDB649A}" type="datetime1">
              <a:rPr lang="sv-SE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2014-06-15</a:t>
            </a:fld>
            <a:endParaRPr lang="sv-S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A2C53A9-AF7B-46DD-8263-43C7FCBB8BCF}" type="slidenum">
              <a:rPr lang="sv-SE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sv-SE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0069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6A46FE-5CEC-4713-8DEC-41ADCBB88320}" type="datetime1">
              <a:rPr lang="sv-SE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2014-06-15</a:t>
            </a:fld>
            <a:endParaRPr lang="sv-S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A2C53A9-AF7B-46DD-8263-43C7FCBB8BCF}" type="slidenum">
              <a:rPr lang="sv-SE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sv-SE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933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1142E04-E2F2-4387-956F-984C254DA818}" type="datetime1">
              <a:rPr lang="sv-SE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2014-06-15</a:t>
            </a:fld>
            <a:endParaRPr lang="sv-S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A2C53A9-AF7B-46DD-8263-43C7FCBB8BCF}" type="slidenum">
              <a:rPr lang="sv-SE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sv-SE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6315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F0244DB-B663-4E5C-86DC-9146782E5687}" type="datetime1">
              <a:rPr lang="sv-SE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2014-06-15</a:t>
            </a:fld>
            <a:endParaRPr lang="sv-S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A2C53A9-AF7B-46DD-8263-43C7FCBB8BCF}" type="slidenum">
              <a:rPr lang="sv-SE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sv-SE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388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36551" y="0"/>
            <a:ext cx="11516783" cy="719138"/>
          </a:xfrm>
          <a:prstGeom prst="rect">
            <a:avLst/>
          </a:prstGeo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17034" y="1279525"/>
            <a:ext cx="10555817" cy="431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887216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AF7123-E2AE-4DBD-8002-DBEDCB2CB1D7}" type="datetimeFigureOut">
              <a:rPr lang="sv-SE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2014-06-15</a:t>
            </a:fld>
            <a:endParaRPr lang="sv-S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sv-S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1C7488B-AD39-4EB9-B1E4-1EF3FE89CF39}" type="slidenum">
              <a:rPr lang="sv-SE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sv-SE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89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781934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817378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609364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898310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87547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72388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tya_logo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9785352" y="5589588"/>
            <a:ext cx="2406649" cy="126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0" y="0"/>
            <a:ext cx="12192000" cy="719138"/>
          </a:xfrm>
          <a:prstGeom prst="rect">
            <a:avLst/>
          </a:prstGeom>
          <a:solidFill>
            <a:srgbClr val="C2C92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54" name="Text Box 8"/>
          <p:cNvSpPr txBox="1">
            <a:spLocks noChangeArrowheads="1"/>
          </p:cNvSpPr>
          <p:nvPr userDrawn="1"/>
        </p:nvSpPr>
        <p:spPr bwMode="auto">
          <a:xfrm>
            <a:off x="334434" y="6394451"/>
            <a:ext cx="20701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sv-SE" sz="1200" b="1">
                <a:solidFill>
                  <a:srgbClr val="000000"/>
                </a:solidFill>
                <a:latin typeface="Arial" charset="0"/>
              </a:rPr>
              <a:t>DELKURS 2</a:t>
            </a:r>
          </a:p>
        </p:txBody>
      </p:sp>
      <p:sp>
        <p:nvSpPr>
          <p:cNvPr id="5" name="Platshållare för bildnummer 3"/>
          <p:cNvSpPr txBox="1">
            <a:spLocks/>
          </p:cNvSpPr>
          <p:nvPr userDrawn="1"/>
        </p:nvSpPr>
        <p:spPr>
          <a:xfrm>
            <a:off x="4673600" y="6324601"/>
            <a:ext cx="2844800" cy="365125"/>
          </a:xfrm>
          <a:prstGeom prst="rect">
            <a:avLst/>
          </a:prstGeom>
        </p:spPr>
        <p:txBody>
          <a:bodyPr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2697624-8EBA-9942-9AA8-42787A9DABD0}" type="slidenum">
              <a:rPr lang="sv-SE" sz="1800">
                <a:solidFill>
                  <a:srgbClr val="000000"/>
                </a:solidFill>
                <a:latin typeface="Arial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sz="18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40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merican Typewriter Std Med" pitchFamily="18" charset="0"/>
          <a:ea typeface="Arial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merican Typewriter Std Med" pitchFamily="18" charset="0"/>
          <a:ea typeface="Arial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merican Typewriter Std Med" pitchFamily="18" charset="0"/>
          <a:ea typeface="Arial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merican Typewriter Std Med" pitchFamily="18" charset="0"/>
          <a:ea typeface="Arial" charset="0"/>
          <a:cs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merican Typewriter Std Med" pitchFamily="18" charset="0"/>
          <a:ea typeface="Arial" charset="0"/>
          <a:cs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merican Typewriter Std Med" pitchFamily="18" charset="0"/>
          <a:ea typeface="Arial" charset="0"/>
          <a:cs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merican Typewriter Std Med" pitchFamily="18" charset="0"/>
          <a:ea typeface="Arial" charset="0"/>
          <a:cs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merican Typewriter Std Med" pitchFamily="18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588" algn="l" rtl="0" eaLnBrk="0" fontAlgn="base" hangingPunct="0">
        <a:spcBef>
          <a:spcPct val="0"/>
        </a:spcBef>
        <a:spcAft>
          <a:spcPct val="5000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717550" indent="3175" algn="l" rtl="0" eaLnBrk="0" fontAlgn="base" hangingPunct="0">
        <a:spcBef>
          <a:spcPct val="0"/>
        </a:spcBef>
        <a:spcAft>
          <a:spcPct val="50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085850" indent="-4763" algn="l" rtl="0" eaLnBrk="0" fontAlgn="base" hangingPunct="0">
        <a:spcBef>
          <a:spcPct val="0"/>
        </a:spcBef>
        <a:spcAft>
          <a:spcPct val="500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1430338" indent="398463" algn="l" rtl="0" eaLnBrk="0" fontAlgn="base" hangingPunct="0">
        <a:spcBef>
          <a:spcPct val="0"/>
        </a:spcBef>
        <a:spcAft>
          <a:spcPct val="5000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1887538" algn="l" rtl="0" fontAlgn="base">
        <a:spcBef>
          <a:spcPct val="0"/>
        </a:spcBef>
        <a:spcAft>
          <a:spcPct val="5000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344738" algn="l" rtl="0" fontAlgn="base">
        <a:spcBef>
          <a:spcPct val="0"/>
        </a:spcBef>
        <a:spcAft>
          <a:spcPct val="5000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801938" algn="l" rtl="0" fontAlgn="base">
        <a:spcBef>
          <a:spcPct val="0"/>
        </a:spcBef>
        <a:spcAft>
          <a:spcPct val="5000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59138" algn="l" rtl="0" fontAlgn="base">
        <a:spcBef>
          <a:spcPct val="0"/>
        </a:spcBef>
        <a:spcAft>
          <a:spcPct val="5000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136776" y="1270000"/>
            <a:ext cx="7916863" cy="4749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indent="0">
              <a:buNone/>
              <a:defRPr/>
            </a:pPr>
            <a:endParaRPr lang="sv-SE" b="1" dirty="0" smtClean="0">
              <a:latin typeface="Arial" charset="0"/>
            </a:endParaRPr>
          </a:p>
        </p:txBody>
      </p:sp>
      <p:sp>
        <p:nvSpPr>
          <p:cNvPr id="189443" name="Rectangle 4"/>
          <p:cNvSpPr txBox="1">
            <a:spLocks noChangeArrowheads="1"/>
          </p:cNvSpPr>
          <p:nvPr/>
        </p:nvSpPr>
        <p:spPr bwMode="auto">
          <a:xfrm>
            <a:off x="1524000" y="0"/>
            <a:ext cx="91440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sv-SE" sz="3600" b="1">
                <a:solidFill>
                  <a:srgbClr val="FFFFFF"/>
                </a:solidFill>
                <a:latin typeface="Arial" charset="0"/>
              </a:rPr>
              <a:t>Laglig last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876301"/>
            <a:ext cx="8458200" cy="5305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am 7"/>
          <p:cNvSpPr/>
          <p:nvPr/>
        </p:nvSpPr>
        <p:spPr>
          <a:xfrm>
            <a:off x="1892300" y="2540000"/>
            <a:ext cx="8445500" cy="1346200"/>
          </a:xfrm>
          <a:prstGeom prst="frame">
            <a:avLst/>
          </a:prstGeom>
          <a:solidFill>
            <a:srgbClr val="C2C92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sv-SE">
              <a:solidFill>
                <a:srgbClr val="000000"/>
              </a:solidFill>
            </a:endParaRPr>
          </a:p>
        </p:txBody>
      </p:sp>
      <p:sp>
        <p:nvSpPr>
          <p:cNvPr id="9" name="Ram 8"/>
          <p:cNvSpPr/>
          <p:nvPr/>
        </p:nvSpPr>
        <p:spPr>
          <a:xfrm>
            <a:off x="6045200" y="3708400"/>
            <a:ext cx="2603500" cy="698500"/>
          </a:xfrm>
          <a:prstGeom prst="frame">
            <a:avLst/>
          </a:prstGeom>
          <a:solidFill>
            <a:srgbClr val="C2C92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sv-SE">
              <a:solidFill>
                <a:srgbClr val="000000"/>
              </a:solidFill>
            </a:endParaRPr>
          </a:p>
        </p:txBody>
      </p:sp>
      <p:sp>
        <p:nvSpPr>
          <p:cNvPr id="10" name="Bildtext 1 9"/>
          <p:cNvSpPr/>
          <p:nvPr/>
        </p:nvSpPr>
        <p:spPr>
          <a:xfrm>
            <a:off x="2146300" y="4279900"/>
            <a:ext cx="3251200" cy="1117600"/>
          </a:xfrm>
          <a:prstGeom prst="borderCallout1">
            <a:avLst>
              <a:gd name="adj1" fmla="val -4053"/>
              <a:gd name="adj2" fmla="val 98611"/>
              <a:gd name="adj3" fmla="val -41325"/>
              <a:gd name="adj4" fmla="val 120912"/>
            </a:avLst>
          </a:prstGeom>
          <a:solidFill>
            <a:srgbClr val="C2C92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Viktiga faktorer för att kunna beräkna laglig last.</a:t>
            </a:r>
            <a:endParaRPr lang="sv-SE" sz="2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Bildtext 1 11"/>
          <p:cNvSpPr/>
          <p:nvPr/>
        </p:nvSpPr>
        <p:spPr>
          <a:xfrm>
            <a:off x="6726242" y="1154094"/>
            <a:ext cx="3643338" cy="1071570"/>
          </a:xfrm>
          <a:prstGeom prst="borderCallout1">
            <a:avLst>
              <a:gd name="adj1" fmla="val 18750"/>
              <a:gd name="adj2" fmla="val -8333"/>
              <a:gd name="adj3" fmla="val 154768"/>
              <a:gd name="adj4" fmla="val -39271"/>
            </a:avLst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Eftersom skattevikten är 26 000kg kan man räkna med att bilen är försedd med </a:t>
            </a:r>
            <a:r>
              <a:rPr lang="sv-SE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s.k</a:t>
            </a:r>
            <a:r>
              <a:rPr lang="sv-S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vägvänlig fjädring på drivaxeln. De 3 </a:t>
            </a:r>
            <a:r>
              <a:rPr lang="sv-SE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axl</a:t>
            </a:r>
            <a:r>
              <a:rPr lang="sv-S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Bilar som </a:t>
            </a:r>
            <a:r>
              <a:rPr lang="sv-SE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</a:t>
            </a:r>
            <a:r>
              <a:rPr lang="sv-S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har vägvänlig fjädring har en skattevikt på högst 25 000 kg.</a:t>
            </a:r>
            <a:endParaRPr lang="sv-SE" sz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ruta 12"/>
          <p:cNvSpPr txBox="1"/>
          <p:nvPr/>
        </p:nvSpPr>
        <p:spPr>
          <a:xfrm>
            <a:off x="2143126" y="1219202"/>
            <a:ext cx="1228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 sz="1200" dirty="0">
                <a:solidFill>
                  <a:srgbClr val="000000"/>
                </a:solidFill>
                <a:latin typeface="Arial" charset="0"/>
              </a:rPr>
              <a:t>TYA 123</a:t>
            </a:r>
            <a:endParaRPr lang="sv-SE" sz="1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429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37" y="1"/>
            <a:ext cx="5032387" cy="688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ktangel 2"/>
          <p:cNvSpPr/>
          <p:nvPr/>
        </p:nvSpPr>
        <p:spPr>
          <a:xfrm>
            <a:off x="7453322" y="1500174"/>
            <a:ext cx="785818" cy="214314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TYA 123</a:t>
            </a:r>
            <a:endParaRPr lang="sv-SE" sz="1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4738678" y="2071678"/>
            <a:ext cx="285752" cy="214314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sv-SE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5810248" y="2071678"/>
            <a:ext cx="714380" cy="214314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6,05m</a:t>
            </a:r>
            <a:endParaRPr lang="sv-SE" sz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Bildtext 1 7"/>
          <p:cNvSpPr/>
          <p:nvPr/>
        </p:nvSpPr>
        <p:spPr>
          <a:xfrm>
            <a:off x="9096396" y="1357298"/>
            <a:ext cx="914400" cy="857256"/>
          </a:xfrm>
          <a:prstGeom prst="borderCallout1">
            <a:avLst>
              <a:gd name="adj1" fmla="val 18750"/>
              <a:gd name="adj2" fmla="val -8333"/>
              <a:gd name="adj3" fmla="val 90182"/>
              <a:gd name="adj4" fmla="val -129922"/>
            </a:avLst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Gäller bara 3 och 4 </a:t>
            </a:r>
            <a:r>
              <a:rPr lang="sv-SE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axl</a:t>
            </a:r>
            <a:r>
              <a:rPr lang="sv-S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bilar</a:t>
            </a:r>
            <a:endParaRPr lang="sv-SE" sz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4667240" y="2643182"/>
            <a:ext cx="714380" cy="214314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26000</a:t>
            </a:r>
            <a:endParaRPr lang="sv-SE" sz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6238876" y="2643182"/>
            <a:ext cx="785818" cy="214314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13230</a:t>
            </a:r>
            <a:endParaRPr lang="sv-SE" sz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ktangel 10"/>
          <p:cNvSpPr/>
          <p:nvPr/>
        </p:nvSpPr>
        <p:spPr>
          <a:xfrm>
            <a:off x="7667636" y="142852"/>
            <a:ext cx="285752" cy="357166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sv-SE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7881950" y="3143248"/>
            <a:ext cx="857256" cy="214314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30000</a:t>
            </a:r>
            <a:endParaRPr lang="sv-SE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Bildtext 1 12"/>
          <p:cNvSpPr/>
          <p:nvPr/>
        </p:nvSpPr>
        <p:spPr>
          <a:xfrm>
            <a:off x="9310710" y="2500306"/>
            <a:ext cx="914400" cy="612648"/>
          </a:xfrm>
          <a:prstGeom prst="borderCallout1">
            <a:avLst>
              <a:gd name="adj1" fmla="val 18750"/>
              <a:gd name="adj2" fmla="val -8333"/>
              <a:gd name="adj3" fmla="val 99946"/>
              <a:gd name="adj4" fmla="val -62632"/>
            </a:avLst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Lasta Lagligt sidan 11</a:t>
            </a:r>
            <a:endParaRPr lang="sv-SE" sz="1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ktangel 14"/>
          <p:cNvSpPr/>
          <p:nvPr/>
        </p:nvSpPr>
        <p:spPr>
          <a:xfrm>
            <a:off x="7881950" y="3429000"/>
            <a:ext cx="857256" cy="214314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13230</a:t>
            </a:r>
            <a:endParaRPr lang="sv-SE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Rak pil 16"/>
          <p:cNvCxnSpPr/>
          <p:nvPr/>
        </p:nvCxnSpPr>
        <p:spPr>
          <a:xfrm>
            <a:off x="7024694" y="2928934"/>
            <a:ext cx="64294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inus 19"/>
          <p:cNvSpPr/>
          <p:nvPr/>
        </p:nvSpPr>
        <p:spPr>
          <a:xfrm>
            <a:off x="7524760" y="3214686"/>
            <a:ext cx="285752" cy="285752"/>
          </a:xfrm>
          <a:prstGeom prst="mathMinus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sv-SE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Lika med 20"/>
          <p:cNvSpPr/>
          <p:nvPr/>
        </p:nvSpPr>
        <p:spPr>
          <a:xfrm>
            <a:off x="7310446" y="3714752"/>
            <a:ext cx="428628" cy="285752"/>
          </a:xfrm>
          <a:prstGeom prst="mathEqual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sv-SE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ktangel 21"/>
          <p:cNvSpPr/>
          <p:nvPr/>
        </p:nvSpPr>
        <p:spPr>
          <a:xfrm>
            <a:off x="7881950" y="3786190"/>
            <a:ext cx="857256" cy="214314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16770</a:t>
            </a:r>
            <a:endParaRPr lang="sv-SE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ktangel 22"/>
          <p:cNvSpPr/>
          <p:nvPr/>
        </p:nvSpPr>
        <p:spPr>
          <a:xfrm>
            <a:off x="7881950" y="4071942"/>
            <a:ext cx="857256" cy="214314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13270</a:t>
            </a:r>
            <a:endParaRPr lang="sv-SE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ktangel 23"/>
          <p:cNvSpPr/>
          <p:nvPr/>
        </p:nvSpPr>
        <p:spPr>
          <a:xfrm>
            <a:off x="5667372" y="4786322"/>
            <a:ext cx="785818" cy="214314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8000</a:t>
            </a:r>
            <a:endParaRPr lang="sv-SE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ktangel 24"/>
          <p:cNvSpPr/>
          <p:nvPr/>
        </p:nvSpPr>
        <p:spPr>
          <a:xfrm>
            <a:off x="6881818" y="4786322"/>
            <a:ext cx="785818" cy="214314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19000</a:t>
            </a:r>
            <a:endParaRPr lang="sv-SE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ktangel 25"/>
          <p:cNvSpPr/>
          <p:nvPr/>
        </p:nvSpPr>
        <p:spPr>
          <a:xfrm>
            <a:off x="7953388" y="4786322"/>
            <a:ext cx="857256" cy="214314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27000</a:t>
            </a:r>
            <a:endParaRPr lang="sv-SE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ektangel 26"/>
          <p:cNvSpPr/>
          <p:nvPr/>
        </p:nvSpPr>
        <p:spPr>
          <a:xfrm>
            <a:off x="7953388" y="5072074"/>
            <a:ext cx="857256" cy="214314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26000</a:t>
            </a:r>
            <a:endParaRPr lang="sv-SE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Höger 27"/>
          <p:cNvSpPr/>
          <p:nvPr/>
        </p:nvSpPr>
        <p:spPr>
          <a:xfrm rot="1508414">
            <a:off x="4167174" y="4929198"/>
            <a:ext cx="764094" cy="556070"/>
          </a:xfrm>
          <a:prstGeom prst="rightArrow">
            <a:avLst>
              <a:gd name="adj1" fmla="val 25313"/>
              <a:gd name="adj2" fmla="val 48237"/>
            </a:avLst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sv-SE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Minus 28"/>
          <p:cNvSpPr/>
          <p:nvPr/>
        </p:nvSpPr>
        <p:spPr>
          <a:xfrm>
            <a:off x="4810116" y="5500702"/>
            <a:ext cx="1500198" cy="285752"/>
          </a:xfrm>
          <a:prstGeom prst="mathMinus">
            <a:avLst>
              <a:gd name="adj1" fmla="val 29501"/>
            </a:avLst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sv-SE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Rektangel 29"/>
          <p:cNvSpPr/>
          <p:nvPr/>
        </p:nvSpPr>
        <p:spPr>
          <a:xfrm>
            <a:off x="7953388" y="5357826"/>
            <a:ext cx="857256" cy="214314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13230</a:t>
            </a:r>
            <a:endParaRPr lang="sv-SE" sz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ktangel 30"/>
          <p:cNvSpPr/>
          <p:nvPr/>
        </p:nvSpPr>
        <p:spPr>
          <a:xfrm>
            <a:off x="7953388" y="5643578"/>
            <a:ext cx="857256" cy="214314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12770</a:t>
            </a:r>
            <a:endParaRPr lang="sv-SE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3" name="Rak pil 32"/>
          <p:cNvCxnSpPr/>
          <p:nvPr/>
        </p:nvCxnSpPr>
        <p:spPr>
          <a:xfrm rot="16200000" flipH="1">
            <a:off x="6096000" y="3643314"/>
            <a:ext cx="2571768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ildtext 1 33"/>
          <p:cNvSpPr/>
          <p:nvPr/>
        </p:nvSpPr>
        <p:spPr>
          <a:xfrm>
            <a:off x="9310710" y="4214818"/>
            <a:ext cx="1071570" cy="1000132"/>
          </a:xfrm>
          <a:prstGeom prst="borderCallout1">
            <a:avLst>
              <a:gd name="adj1" fmla="val 18750"/>
              <a:gd name="adj2" fmla="val -8333"/>
              <a:gd name="adj3" fmla="val 60867"/>
              <a:gd name="adj4" fmla="val -249087"/>
            </a:avLst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Garanterade axelbelastningar enl. </a:t>
            </a:r>
            <a:r>
              <a:rPr lang="sv-SE" sz="1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regbevis</a:t>
            </a:r>
            <a:endParaRPr lang="sv-SE" sz="1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8000+19000</a:t>
            </a:r>
            <a:endParaRPr lang="sv-SE" sz="1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Rektangel 45"/>
          <p:cNvSpPr/>
          <p:nvPr/>
        </p:nvSpPr>
        <p:spPr>
          <a:xfrm>
            <a:off x="5953124" y="6500834"/>
            <a:ext cx="1214446" cy="357166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12770</a:t>
            </a:r>
            <a:endParaRPr lang="sv-SE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Bildtext 1 46"/>
          <p:cNvSpPr/>
          <p:nvPr/>
        </p:nvSpPr>
        <p:spPr>
          <a:xfrm>
            <a:off x="9453586" y="5572140"/>
            <a:ext cx="914400" cy="612648"/>
          </a:xfrm>
          <a:prstGeom prst="borderCallout1">
            <a:avLst>
              <a:gd name="adj1" fmla="val 18750"/>
              <a:gd name="adj2" fmla="val -8333"/>
              <a:gd name="adj3" fmla="val -56282"/>
              <a:gd name="adj4" fmla="val -66370"/>
            </a:avLst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Lasta Lagligt sidan 12</a:t>
            </a:r>
            <a:endParaRPr lang="sv-SE" sz="1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Bildtext 1 47"/>
          <p:cNvSpPr/>
          <p:nvPr/>
        </p:nvSpPr>
        <p:spPr>
          <a:xfrm>
            <a:off x="2024034" y="3857628"/>
            <a:ext cx="1771656" cy="1357322"/>
          </a:xfrm>
          <a:prstGeom prst="borderCallout1">
            <a:avLst>
              <a:gd name="adj1" fmla="val 42463"/>
              <a:gd name="adj2" fmla="val 99144"/>
              <a:gd name="adj3" fmla="val 70623"/>
              <a:gd name="adj4" fmla="val 276321"/>
            </a:avLst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Lägsta enligt </a:t>
            </a:r>
            <a:r>
              <a:rPr lang="sv-SE" sz="1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reg.bevis</a:t>
            </a:r>
            <a:r>
              <a:rPr lang="sv-SE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och tabell s. 7 i Lasta Lagligt. Läs på raden 19, 16, 12ton, eftersom axelavståndet mellan axlarna i boggin är 1,35 m och har tvillingmontage och luftfjädring</a:t>
            </a:r>
            <a:endParaRPr lang="sv-SE" sz="1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0" name="Rak pil 49"/>
          <p:cNvCxnSpPr/>
          <p:nvPr/>
        </p:nvCxnSpPr>
        <p:spPr>
          <a:xfrm flipV="1">
            <a:off x="5810248" y="5214950"/>
            <a:ext cx="185738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ak pil 51"/>
          <p:cNvCxnSpPr/>
          <p:nvPr/>
        </p:nvCxnSpPr>
        <p:spPr>
          <a:xfrm flipV="1">
            <a:off x="5524496" y="4929198"/>
            <a:ext cx="228601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ak 53"/>
          <p:cNvCxnSpPr/>
          <p:nvPr/>
        </p:nvCxnSpPr>
        <p:spPr>
          <a:xfrm>
            <a:off x="6524628" y="2285992"/>
            <a:ext cx="2714644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Höger 54"/>
          <p:cNvSpPr/>
          <p:nvPr/>
        </p:nvSpPr>
        <p:spPr>
          <a:xfrm rot="1324749">
            <a:off x="2576029" y="5743571"/>
            <a:ext cx="1510448" cy="484632"/>
          </a:xfrm>
          <a:prstGeom prst="rightArrow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sv-SE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1952596" y="928670"/>
            <a:ext cx="1857388" cy="1714512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Redan ifyllda uppgifter hämtade från föregående </a:t>
            </a:r>
            <a:r>
              <a:rPr lang="sv-S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reg.bevis</a:t>
            </a:r>
            <a:endParaRPr lang="sv-SE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Multiplicera 35"/>
          <p:cNvSpPr/>
          <p:nvPr/>
        </p:nvSpPr>
        <p:spPr>
          <a:xfrm>
            <a:off x="7381884" y="1928802"/>
            <a:ext cx="571504" cy="642942"/>
          </a:xfrm>
          <a:prstGeom prst="mathMultiply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sv-SE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944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8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0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2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20" grpId="0" animBg="1"/>
      <p:bldP spid="21" grpId="0" animBg="1"/>
      <p:bldP spid="22" grpId="0" animBg="1"/>
      <p:bldP spid="22" grpId="1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1" grpId="1" animBg="1"/>
      <p:bldP spid="34" grpId="0" animBg="1"/>
      <p:bldP spid="46" grpId="0" animBg="1"/>
      <p:bldP spid="47" grpId="0" animBg="1"/>
      <p:bldP spid="48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37" y="1"/>
            <a:ext cx="5032387" cy="688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ktangel 2"/>
          <p:cNvSpPr/>
          <p:nvPr/>
        </p:nvSpPr>
        <p:spPr>
          <a:xfrm>
            <a:off x="7453322" y="1500174"/>
            <a:ext cx="785818" cy="214314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TYA 123</a:t>
            </a:r>
            <a:endParaRPr lang="sv-SE" sz="1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4738678" y="2071678"/>
            <a:ext cx="285752" cy="214314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sv-SE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5810248" y="2071678"/>
            <a:ext cx="714380" cy="214314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6,05m</a:t>
            </a:r>
            <a:endParaRPr lang="sv-SE" sz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Bildtext 1 7"/>
          <p:cNvSpPr/>
          <p:nvPr/>
        </p:nvSpPr>
        <p:spPr>
          <a:xfrm>
            <a:off x="9096396" y="1357298"/>
            <a:ext cx="914400" cy="857256"/>
          </a:xfrm>
          <a:prstGeom prst="borderCallout1">
            <a:avLst>
              <a:gd name="adj1" fmla="val 18750"/>
              <a:gd name="adj2" fmla="val -8333"/>
              <a:gd name="adj3" fmla="val 90182"/>
              <a:gd name="adj4" fmla="val -129922"/>
            </a:avLst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Gäller bara 3 och 4 </a:t>
            </a:r>
            <a:r>
              <a:rPr lang="sv-SE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axl</a:t>
            </a:r>
            <a:r>
              <a:rPr lang="sv-S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bilar</a:t>
            </a:r>
            <a:endParaRPr lang="sv-SE" sz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4667240" y="2643182"/>
            <a:ext cx="714380" cy="214314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26000</a:t>
            </a:r>
            <a:endParaRPr lang="sv-SE" sz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6238876" y="2643182"/>
            <a:ext cx="785818" cy="214314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13230</a:t>
            </a:r>
            <a:endParaRPr lang="sv-SE" sz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ktangel 10"/>
          <p:cNvSpPr/>
          <p:nvPr/>
        </p:nvSpPr>
        <p:spPr>
          <a:xfrm>
            <a:off x="7810512" y="142852"/>
            <a:ext cx="285752" cy="357166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sv-SE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7881950" y="3143248"/>
            <a:ext cx="857256" cy="214314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24200</a:t>
            </a:r>
            <a:endParaRPr lang="sv-SE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Bildtext 1 12"/>
          <p:cNvSpPr/>
          <p:nvPr/>
        </p:nvSpPr>
        <p:spPr>
          <a:xfrm>
            <a:off x="9310710" y="2500306"/>
            <a:ext cx="914400" cy="612648"/>
          </a:xfrm>
          <a:prstGeom prst="borderCallout1">
            <a:avLst>
              <a:gd name="adj1" fmla="val 18750"/>
              <a:gd name="adj2" fmla="val -8333"/>
              <a:gd name="adj3" fmla="val 99946"/>
              <a:gd name="adj4" fmla="val -62632"/>
            </a:avLst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Lasta Lagligt sidan 13</a:t>
            </a:r>
            <a:endParaRPr lang="sv-SE" sz="1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ktangel 14"/>
          <p:cNvSpPr/>
          <p:nvPr/>
        </p:nvSpPr>
        <p:spPr>
          <a:xfrm>
            <a:off x="7881950" y="3429000"/>
            <a:ext cx="857256" cy="214314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13230</a:t>
            </a:r>
            <a:endParaRPr lang="sv-SE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Rak pil 16"/>
          <p:cNvCxnSpPr/>
          <p:nvPr/>
        </p:nvCxnSpPr>
        <p:spPr>
          <a:xfrm>
            <a:off x="7024694" y="2928934"/>
            <a:ext cx="64294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inus 19"/>
          <p:cNvSpPr/>
          <p:nvPr/>
        </p:nvSpPr>
        <p:spPr>
          <a:xfrm>
            <a:off x="7524760" y="3214686"/>
            <a:ext cx="285752" cy="285752"/>
          </a:xfrm>
          <a:prstGeom prst="mathMinus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sv-SE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Lika med 20"/>
          <p:cNvSpPr/>
          <p:nvPr/>
        </p:nvSpPr>
        <p:spPr>
          <a:xfrm>
            <a:off x="7310446" y="3714752"/>
            <a:ext cx="428628" cy="285752"/>
          </a:xfrm>
          <a:prstGeom prst="mathEqual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sv-SE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ktangel 21"/>
          <p:cNvSpPr/>
          <p:nvPr/>
        </p:nvSpPr>
        <p:spPr>
          <a:xfrm>
            <a:off x="7881950" y="3786190"/>
            <a:ext cx="857256" cy="214314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10970</a:t>
            </a:r>
            <a:endParaRPr lang="sv-SE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ktangel 22"/>
          <p:cNvSpPr/>
          <p:nvPr/>
        </p:nvSpPr>
        <p:spPr>
          <a:xfrm>
            <a:off x="7881950" y="4071942"/>
            <a:ext cx="857256" cy="214314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13270</a:t>
            </a:r>
            <a:endParaRPr lang="sv-SE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ktangel 23"/>
          <p:cNvSpPr/>
          <p:nvPr/>
        </p:nvSpPr>
        <p:spPr>
          <a:xfrm>
            <a:off x="5667372" y="4786322"/>
            <a:ext cx="785818" cy="214314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8000</a:t>
            </a:r>
            <a:endParaRPr lang="sv-SE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ktangel 24"/>
          <p:cNvSpPr/>
          <p:nvPr/>
        </p:nvSpPr>
        <p:spPr>
          <a:xfrm>
            <a:off x="6881818" y="4786322"/>
            <a:ext cx="785818" cy="214314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16000</a:t>
            </a:r>
            <a:endParaRPr lang="sv-SE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ktangel 25"/>
          <p:cNvSpPr/>
          <p:nvPr/>
        </p:nvSpPr>
        <p:spPr>
          <a:xfrm>
            <a:off x="7953388" y="4786322"/>
            <a:ext cx="857256" cy="214314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24000</a:t>
            </a:r>
            <a:endParaRPr lang="sv-SE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ektangel 26"/>
          <p:cNvSpPr/>
          <p:nvPr/>
        </p:nvSpPr>
        <p:spPr>
          <a:xfrm>
            <a:off x="7953388" y="5072074"/>
            <a:ext cx="857256" cy="214314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sv-SE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Rektangel 29"/>
          <p:cNvSpPr/>
          <p:nvPr/>
        </p:nvSpPr>
        <p:spPr>
          <a:xfrm>
            <a:off x="7953388" y="5357826"/>
            <a:ext cx="857256" cy="214314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13230</a:t>
            </a:r>
            <a:endParaRPr lang="sv-SE" sz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ktangel 30"/>
          <p:cNvSpPr/>
          <p:nvPr/>
        </p:nvSpPr>
        <p:spPr>
          <a:xfrm>
            <a:off x="7953388" y="5643578"/>
            <a:ext cx="857256" cy="214314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10770</a:t>
            </a:r>
            <a:endParaRPr lang="sv-SE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3" name="Rak pil 32"/>
          <p:cNvCxnSpPr/>
          <p:nvPr/>
        </p:nvCxnSpPr>
        <p:spPr>
          <a:xfrm rot="16200000" flipH="1">
            <a:off x="6096000" y="3643314"/>
            <a:ext cx="2571768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ildtext 1 33"/>
          <p:cNvSpPr/>
          <p:nvPr/>
        </p:nvSpPr>
        <p:spPr>
          <a:xfrm>
            <a:off x="9310710" y="4214818"/>
            <a:ext cx="1071570" cy="1000132"/>
          </a:xfrm>
          <a:prstGeom prst="borderCallout1">
            <a:avLst>
              <a:gd name="adj1" fmla="val 18750"/>
              <a:gd name="adj2" fmla="val -8333"/>
              <a:gd name="adj3" fmla="val 60867"/>
              <a:gd name="adj4" fmla="val -249087"/>
            </a:avLst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Garanterade axelbelastningar enl. </a:t>
            </a:r>
            <a:r>
              <a:rPr lang="sv-SE" sz="1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regbevis</a:t>
            </a:r>
            <a:endParaRPr lang="sv-SE" sz="1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8000+19000</a:t>
            </a:r>
            <a:endParaRPr lang="sv-SE" sz="1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Rektangel 45"/>
          <p:cNvSpPr/>
          <p:nvPr/>
        </p:nvSpPr>
        <p:spPr>
          <a:xfrm>
            <a:off x="5953124" y="6500834"/>
            <a:ext cx="1214446" cy="357166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10770</a:t>
            </a:r>
            <a:endParaRPr lang="sv-SE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Bildtext 1 46"/>
          <p:cNvSpPr/>
          <p:nvPr/>
        </p:nvSpPr>
        <p:spPr>
          <a:xfrm>
            <a:off x="9453586" y="5500702"/>
            <a:ext cx="914400" cy="1214446"/>
          </a:xfrm>
          <a:prstGeom prst="borderCallout1">
            <a:avLst>
              <a:gd name="adj1" fmla="val 18750"/>
              <a:gd name="adj2" fmla="val -8333"/>
              <a:gd name="adj3" fmla="val -21098"/>
              <a:gd name="adj4" fmla="val -69174"/>
            </a:avLst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Finns inga allmänna begränsningar för 3-axl. Fordon på varken BK2 eller BK3</a:t>
            </a:r>
            <a:endParaRPr lang="sv-SE" sz="1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Bildtext 1 47"/>
          <p:cNvSpPr/>
          <p:nvPr/>
        </p:nvSpPr>
        <p:spPr>
          <a:xfrm>
            <a:off x="2024034" y="3857628"/>
            <a:ext cx="1771656" cy="1357322"/>
          </a:xfrm>
          <a:prstGeom prst="borderCallout1">
            <a:avLst>
              <a:gd name="adj1" fmla="val 42463"/>
              <a:gd name="adj2" fmla="val 99144"/>
              <a:gd name="adj3" fmla="val 70623"/>
              <a:gd name="adj4" fmla="val 276321"/>
            </a:avLst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Lägsta enligt </a:t>
            </a:r>
            <a:r>
              <a:rPr lang="sv-SE" sz="1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reg.bevis</a:t>
            </a:r>
            <a:r>
              <a:rPr lang="sv-SE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och tabell s.7 i Lasta Lagligt. Läs på raden 19, 16, 12ton, eftersom axelavståndet mellan axlarna i boggin är 1,35m och har tvillingmontage och luftfjädring</a:t>
            </a:r>
            <a:endParaRPr lang="sv-SE" sz="1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0" name="Rak pil 49"/>
          <p:cNvCxnSpPr/>
          <p:nvPr/>
        </p:nvCxnSpPr>
        <p:spPr>
          <a:xfrm flipV="1">
            <a:off x="5810248" y="5214950"/>
            <a:ext cx="185738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ak pil 51"/>
          <p:cNvCxnSpPr/>
          <p:nvPr/>
        </p:nvCxnSpPr>
        <p:spPr>
          <a:xfrm flipV="1">
            <a:off x="5524496" y="4929198"/>
            <a:ext cx="228601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ak 53"/>
          <p:cNvCxnSpPr/>
          <p:nvPr/>
        </p:nvCxnSpPr>
        <p:spPr>
          <a:xfrm>
            <a:off x="6524628" y="2285992"/>
            <a:ext cx="2714644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Höger 54"/>
          <p:cNvSpPr/>
          <p:nvPr/>
        </p:nvSpPr>
        <p:spPr>
          <a:xfrm rot="1324749">
            <a:off x="2576029" y="5743571"/>
            <a:ext cx="1510448" cy="484632"/>
          </a:xfrm>
          <a:prstGeom prst="rightArrow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sv-SE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1952596" y="928670"/>
            <a:ext cx="1857388" cy="1714512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Redan ifyllda uppgifter hämtade från föregående </a:t>
            </a:r>
            <a:r>
              <a:rPr lang="sv-S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reg.bevis</a:t>
            </a:r>
            <a:endParaRPr lang="sv-SE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Multiplicera 35"/>
          <p:cNvSpPr/>
          <p:nvPr/>
        </p:nvSpPr>
        <p:spPr>
          <a:xfrm>
            <a:off x="7381884" y="1928802"/>
            <a:ext cx="571504" cy="642942"/>
          </a:xfrm>
          <a:prstGeom prst="mathMultiply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sv-SE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752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2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4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6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20" grpId="0" animBg="1"/>
      <p:bldP spid="21" grpId="0" animBg="1"/>
      <p:bldP spid="22" grpId="0" animBg="1"/>
      <p:bldP spid="22" grpId="1" animBg="1"/>
      <p:bldP spid="23" grpId="0" animBg="1"/>
      <p:bldP spid="24" grpId="0" animBg="1"/>
      <p:bldP spid="25" grpId="0" animBg="1"/>
      <p:bldP spid="26" grpId="0" animBg="1"/>
      <p:bldP spid="27" grpId="0" animBg="1"/>
      <p:bldP spid="31" grpId="0" animBg="1"/>
      <p:bldP spid="31" grpId="1" animBg="1"/>
      <p:bldP spid="34" grpId="0" animBg="1"/>
      <p:bldP spid="46" grpId="0" animBg="1"/>
      <p:bldP spid="47" grpId="0" animBg="1"/>
      <p:bldP spid="48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37" y="1"/>
            <a:ext cx="5032387" cy="6881697"/>
          </a:xfrm>
          <a:prstGeom prst="rect">
            <a:avLst/>
          </a:prstGeom>
          <a:solidFill>
            <a:srgbClr val="C2C92F"/>
          </a:solidFill>
          <a:ln w="9525">
            <a:noFill/>
            <a:miter lim="800000"/>
            <a:headEnd/>
            <a:tailEnd/>
          </a:ln>
        </p:spPr>
      </p:pic>
      <p:sp>
        <p:nvSpPr>
          <p:cNvPr id="3" name="Rektangel 2"/>
          <p:cNvSpPr/>
          <p:nvPr/>
        </p:nvSpPr>
        <p:spPr>
          <a:xfrm>
            <a:off x="7453322" y="1500174"/>
            <a:ext cx="785818" cy="214314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TYA 123</a:t>
            </a:r>
            <a:endParaRPr lang="sv-SE" sz="1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4738678" y="2071678"/>
            <a:ext cx="285752" cy="214314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sv-SE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5810248" y="2071678"/>
            <a:ext cx="714380" cy="214314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6,05m</a:t>
            </a:r>
            <a:endParaRPr lang="sv-SE" sz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Bildtext 1 7"/>
          <p:cNvSpPr/>
          <p:nvPr/>
        </p:nvSpPr>
        <p:spPr>
          <a:xfrm>
            <a:off x="9096396" y="1357298"/>
            <a:ext cx="914400" cy="857256"/>
          </a:xfrm>
          <a:prstGeom prst="borderCallout1">
            <a:avLst>
              <a:gd name="adj1" fmla="val 18750"/>
              <a:gd name="adj2" fmla="val -8333"/>
              <a:gd name="adj3" fmla="val 90182"/>
              <a:gd name="adj4" fmla="val -129922"/>
            </a:avLst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Gäller bara 3 och 4 </a:t>
            </a:r>
            <a:r>
              <a:rPr lang="sv-SE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axl</a:t>
            </a:r>
            <a:r>
              <a:rPr lang="sv-S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bilar</a:t>
            </a:r>
            <a:endParaRPr lang="sv-SE" sz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4667240" y="2643182"/>
            <a:ext cx="714380" cy="214314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26000</a:t>
            </a:r>
            <a:endParaRPr lang="sv-SE" sz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6238876" y="2643182"/>
            <a:ext cx="785818" cy="214314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13230</a:t>
            </a:r>
            <a:endParaRPr lang="sv-SE" sz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ktangel 10"/>
          <p:cNvSpPr/>
          <p:nvPr/>
        </p:nvSpPr>
        <p:spPr>
          <a:xfrm>
            <a:off x="7810512" y="142852"/>
            <a:ext cx="285752" cy="357166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sv-SE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7881950" y="3143248"/>
            <a:ext cx="857256" cy="214314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17500</a:t>
            </a:r>
            <a:endParaRPr lang="sv-SE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Bildtext 1 12"/>
          <p:cNvSpPr/>
          <p:nvPr/>
        </p:nvSpPr>
        <p:spPr>
          <a:xfrm>
            <a:off x="9310710" y="2500306"/>
            <a:ext cx="914400" cy="612648"/>
          </a:xfrm>
          <a:prstGeom prst="borderCallout1">
            <a:avLst>
              <a:gd name="adj1" fmla="val 18750"/>
              <a:gd name="adj2" fmla="val -8333"/>
              <a:gd name="adj3" fmla="val 99946"/>
              <a:gd name="adj4" fmla="val -62632"/>
            </a:avLst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Lasta Lagligt sidan 14</a:t>
            </a:r>
            <a:endParaRPr lang="sv-SE" sz="1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ktangel 14"/>
          <p:cNvSpPr/>
          <p:nvPr/>
        </p:nvSpPr>
        <p:spPr>
          <a:xfrm>
            <a:off x="7881950" y="3429000"/>
            <a:ext cx="857256" cy="214314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13230</a:t>
            </a:r>
            <a:endParaRPr lang="sv-SE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Rak pil 16"/>
          <p:cNvCxnSpPr/>
          <p:nvPr/>
        </p:nvCxnSpPr>
        <p:spPr>
          <a:xfrm>
            <a:off x="7024694" y="2928934"/>
            <a:ext cx="64294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inus 19"/>
          <p:cNvSpPr/>
          <p:nvPr/>
        </p:nvSpPr>
        <p:spPr>
          <a:xfrm>
            <a:off x="7524760" y="3214686"/>
            <a:ext cx="285752" cy="285752"/>
          </a:xfrm>
          <a:prstGeom prst="mathMinus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sv-SE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Lika med 20"/>
          <p:cNvSpPr/>
          <p:nvPr/>
        </p:nvSpPr>
        <p:spPr>
          <a:xfrm>
            <a:off x="7310446" y="3714752"/>
            <a:ext cx="428628" cy="285752"/>
          </a:xfrm>
          <a:prstGeom prst="mathEqual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sv-SE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ktangel 21"/>
          <p:cNvSpPr/>
          <p:nvPr/>
        </p:nvSpPr>
        <p:spPr>
          <a:xfrm>
            <a:off x="7881950" y="3786190"/>
            <a:ext cx="857256" cy="214314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4270</a:t>
            </a:r>
            <a:endParaRPr lang="sv-SE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ktangel 22"/>
          <p:cNvSpPr/>
          <p:nvPr/>
        </p:nvSpPr>
        <p:spPr>
          <a:xfrm>
            <a:off x="7881950" y="4071942"/>
            <a:ext cx="857256" cy="214314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13270</a:t>
            </a:r>
            <a:endParaRPr lang="sv-SE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ktangel 23"/>
          <p:cNvSpPr/>
          <p:nvPr/>
        </p:nvSpPr>
        <p:spPr>
          <a:xfrm>
            <a:off x="5667372" y="4786322"/>
            <a:ext cx="785818" cy="214314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8000</a:t>
            </a:r>
            <a:endParaRPr lang="sv-SE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ktangel 24"/>
          <p:cNvSpPr/>
          <p:nvPr/>
        </p:nvSpPr>
        <p:spPr>
          <a:xfrm>
            <a:off x="6881818" y="4786322"/>
            <a:ext cx="785818" cy="214314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12000</a:t>
            </a:r>
            <a:endParaRPr lang="sv-SE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ktangel 25"/>
          <p:cNvSpPr/>
          <p:nvPr/>
        </p:nvSpPr>
        <p:spPr>
          <a:xfrm>
            <a:off x="7953388" y="4786322"/>
            <a:ext cx="857256" cy="214314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20000</a:t>
            </a:r>
            <a:endParaRPr lang="sv-SE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ektangel 26"/>
          <p:cNvSpPr/>
          <p:nvPr/>
        </p:nvSpPr>
        <p:spPr>
          <a:xfrm>
            <a:off x="7953388" y="5072074"/>
            <a:ext cx="857256" cy="214314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sv-SE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Rektangel 29"/>
          <p:cNvSpPr/>
          <p:nvPr/>
        </p:nvSpPr>
        <p:spPr>
          <a:xfrm>
            <a:off x="7953388" y="5357826"/>
            <a:ext cx="857256" cy="214314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13230</a:t>
            </a:r>
            <a:endParaRPr lang="sv-SE" sz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ktangel 30"/>
          <p:cNvSpPr/>
          <p:nvPr/>
        </p:nvSpPr>
        <p:spPr>
          <a:xfrm>
            <a:off x="7953388" y="5643578"/>
            <a:ext cx="857256" cy="214314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6770</a:t>
            </a:r>
            <a:endParaRPr lang="sv-SE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3" name="Rak pil 32"/>
          <p:cNvCxnSpPr/>
          <p:nvPr/>
        </p:nvCxnSpPr>
        <p:spPr>
          <a:xfrm rot="16200000" flipH="1">
            <a:off x="6096000" y="3643314"/>
            <a:ext cx="2571768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ildtext 1 33"/>
          <p:cNvSpPr/>
          <p:nvPr/>
        </p:nvSpPr>
        <p:spPr>
          <a:xfrm>
            <a:off x="9310710" y="4214818"/>
            <a:ext cx="1071570" cy="1000132"/>
          </a:xfrm>
          <a:prstGeom prst="borderCallout1">
            <a:avLst>
              <a:gd name="adj1" fmla="val 18750"/>
              <a:gd name="adj2" fmla="val -8333"/>
              <a:gd name="adj3" fmla="val 60867"/>
              <a:gd name="adj4" fmla="val -249087"/>
            </a:avLst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Garanterade axelbelastningar enl. </a:t>
            </a:r>
            <a:r>
              <a:rPr lang="sv-SE" sz="1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regbevis</a:t>
            </a:r>
            <a:endParaRPr lang="sv-SE" sz="1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8000+19000</a:t>
            </a:r>
            <a:endParaRPr lang="sv-SE" sz="1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Rektangel 45"/>
          <p:cNvSpPr/>
          <p:nvPr/>
        </p:nvSpPr>
        <p:spPr>
          <a:xfrm>
            <a:off x="5953124" y="6500834"/>
            <a:ext cx="1214446" cy="357166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4270</a:t>
            </a:r>
            <a:endParaRPr lang="sv-SE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Bildtext 1 46"/>
          <p:cNvSpPr/>
          <p:nvPr/>
        </p:nvSpPr>
        <p:spPr>
          <a:xfrm>
            <a:off x="9453586" y="5500702"/>
            <a:ext cx="914400" cy="1214446"/>
          </a:xfrm>
          <a:prstGeom prst="borderCallout1">
            <a:avLst>
              <a:gd name="adj1" fmla="val 18750"/>
              <a:gd name="adj2" fmla="val -8333"/>
              <a:gd name="adj3" fmla="val -21098"/>
              <a:gd name="adj4" fmla="val -71977"/>
            </a:avLst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Finns inga allmänna begränsningar för 3-axl. Fordon på varken BK2 eller BK3</a:t>
            </a:r>
            <a:endParaRPr lang="sv-SE" sz="1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Bildtext 1 47"/>
          <p:cNvSpPr/>
          <p:nvPr/>
        </p:nvSpPr>
        <p:spPr>
          <a:xfrm>
            <a:off x="2024034" y="3857628"/>
            <a:ext cx="1771656" cy="1357322"/>
          </a:xfrm>
          <a:prstGeom prst="borderCallout1">
            <a:avLst>
              <a:gd name="adj1" fmla="val 42463"/>
              <a:gd name="adj2" fmla="val 99144"/>
              <a:gd name="adj3" fmla="val 70623"/>
              <a:gd name="adj4" fmla="val 276321"/>
            </a:avLst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Lägsta enligt </a:t>
            </a:r>
            <a:r>
              <a:rPr lang="sv-SE" sz="1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reg.bevis</a:t>
            </a:r>
            <a:r>
              <a:rPr lang="sv-SE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och tabell s.7 i Lasta Lagligt. Läs på raden 19, 16, 12ton, eftersom axelavståndet mellan axlarna i boggin är 1,35m och har tvillingmontage och luftfjädring</a:t>
            </a:r>
            <a:endParaRPr lang="sv-SE" sz="1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0" name="Rak pil 49"/>
          <p:cNvCxnSpPr/>
          <p:nvPr/>
        </p:nvCxnSpPr>
        <p:spPr>
          <a:xfrm flipV="1">
            <a:off x="5810248" y="5214950"/>
            <a:ext cx="185738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ak pil 51"/>
          <p:cNvCxnSpPr/>
          <p:nvPr/>
        </p:nvCxnSpPr>
        <p:spPr>
          <a:xfrm flipV="1">
            <a:off x="5524496" y="4929198"/>
            <a:ext cx="228601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ak 53"/>
          <p:cNvCxnSpPr/>
          <p:nvPr/>
        </p:nvCxnSpPr>
        <p:spPr>
          <a:xfrm>
            <a:off x="6524628" y="2285992"/>
            <a:ext cx="2714644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Höger 54"/>
          <p:cNvSpPr/>
          <p:nvPr/>
        </p:nvSpPr>
        <p:spPr>
          <a:xfrm rot="1324749">
            <a:off x="2576029" y="5743571"/>
            <a:ext cx="1510448" cy="484632"/>
          </a:xfrm>
          <a:prstGeom prst="rightArrow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sv-SE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1952596" y="928670"/>
            <a:ext cx="1857388" cy="1714512"/>
          </a:xfrm>
          <a:prstGeom prst="rect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Redan ifyllda uppgifter hämtade från föregående </a:t>
            </a:r>
            <a:r>
              <a:rPr lang="sv-S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reg.bevis</a:t>
            </a:r>
            <a:endParaRPr lang="sv-SE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Multiplicera 35"/>
          <p:cNvSpPr/>
          <p:nvPr/>
        </p:nvSpPr>
        <p:spPr>
          <a:xfrm>
            <a:off x="7381884" y="1928802"/>
            <a:ext cx="571504" cy="642942"/>
          </a:xfrm>
          <a:prstGeom prst="mathMultiply">
            <a:avLst/>
          </a:prstGeom>
          <a:solidFill>
            <a:srgbClr val="C2C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sv-SE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430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2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4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6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20" grpId="0" animBg="1"/>
      <p:bldP spid="21" grpId="0" animBg="1"/>
      <p:bldP spid="22" grpId="0" animBg="1"/>
      <p:bldP spid="22" grpId="1" animBg="1"/>
      <p:bldP spid="23" grpId="0" animBg="1"/>
      <p:bldP spid="24" grpId="0" animBg="1"/>
      <p:bldP spid="25" grpId="0" animBg="1"/>
      <p:bldP spid="26" grpId="0" animBg="1"/>
      <p:bldP spid="27" grpId="0" animBg="1"/>
      <p:bldP spid="31" grpId="0" animBg="1"/>
      <p:bldP spid="31" grpId="1" animBg="1"/>
      <p:bldP spid="34" grpId="0" animBg="1"/>
      <p:bldP spid="46" grpId="0" animBg="1"/>
      <p:bldP spid="47" grpId="0" animBg="1"/>
      <p:bldP spid="48" grpId="0" animBg="1"/>
      <p:bldP spid="55" grpId="0" animBg="1"/>
    </p:bldLst>
  </p:timing>
</p:sld>
</file>

<file path=ppt/theme/theme1.xml><?xml version="1.0" encoding="utf-8"?>
<a:theme xmlns:a="http://schemas.openxmlformats.org/drawingml/2006/main" name="1_Standardformgivning">
  <a:themeElements>
    <a:clrScheme name="1_Standardformgivni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tandardformgivning">
      <a:majorFont>
        <a:latin typeface="American Typewriter Std Med"/>
        <a:ea typeface="Arial"/>
        <a:cs typeface="Arial"/>
      </a:majorFont>
      <a:minorFont>
        <a:latin typeface="Sabon LT Std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Standardformgiv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formgiv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formgiv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formgiv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formgiv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formgiv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formgiv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formgiv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formgiv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formgiv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formgiv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formgiv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Microsoft Office PowerPoint</Application>
  <PresentationFormat>Bredbild</PresentationFormat>
  <Paragraphs>75</Paragraphs>
  <Slides>4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10" baseType="lpstr">
      <vt:lpstr>ＭＳ Ｐゴシック</vt:lpstr>
      <vt:lpstr>American Typewriter Std Med</vt:lpstr>
      <vt:lpstr>Arial</vt:lpstr>
      <vt:lpstr>Calibri</vt:lpstr>
      <vt:lpstr>Sabon LT Std</vt:lpstr>
      <vt:lpstr>1_Standardformgivning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Trak AB</dc:creator>
  <cp:lastModifiedBy>Trak AB</cp:lastModifiedBy>
  <cp:revision>1</cp:revision>
  <dcterms:created xsi:type="dcterms:W3CDTF">2014-06-15T14:35:49Z</dcterms:created>
  <dcterms:modified xsi:type="dcterms:W3CDTF">2014-06-15T14:36:05Z</dcterms:modified>
</cp:coreProperties>
</file>