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8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  <p:sldId id="354" r:id="rId6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9"/>
    </p:embeddedFont>
    <p:embeddedFont>
      <p:font typeface="Consolas" panose="020B0609020204030204" pitchFamily="49" charset="0"/>
      <p:regular r:id="rId70"/>
      <p:bold r:id="rId71"/>
      <p:italic r:id="rId72"/>
      <p:boldItalic r:id="rId73"/>
    </p:embeddedFont>
    <p:embeddedFont>
      <p:font typeface="Oswald" panose="00000500000000000000" pitchFamily="2" charset="0"/>
      <p:regular r:id="rId74"/>
      <p:bold r:id="rId75"/>
    </p:embeddedFont>
    <p:embeddedFont>
      <p:font typeface="Roboto Condensed" panose="02000000000000000000" pitchFamily="2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42" autoAdjust="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FB2-E91C-4B82-8A80-820E2C03B6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17845B7-5E3B-4324-A0E7-1B17F60B332F}">
      <dgm:prSet phldrT="[Text]"/>
      <dgm:spPr/>
      <dgm:t>
        <a:bodyPr rIns="180000" bIns="720000"/>
        <a:lstStyle/>
        <a:p>
          <a:r>
            <a:rPr lang="de-CH" dirty="0" err="1"/>
            <a:t>Statistics</a:t>
          </a:r>
          <a:endParaRPr lang="de-CH" dirty="0"/>
        </a:p>
      </dgm:t>
    </dgm:pt>
    <dgm:pt modelId="{9B1FEAFB-255A-41A0-90EC-43512AD8EBA6}" type="parTrans" cxnId="{FEAF9E6E-37F9-4ED8-A64A-DF01DD8FB9C2}">
      <dgm:prSet/>
      <dgm:spPr/>
      <dgm:t>
        <a:bodyPr/>
        <a:lstStyle/>
        <a:p>
          <a:endParaRPr lang="de-CH"/>
        </a:p>
      </dgm:t>
    </dgm:pt>
    <dgm:pt modelId="{0323E83D-A7D4-4865-BB4F-04D8D7D583D1}" type="sibTrans" cxnId="{FEAF9E6E-37F9-4ED8-A64A-DF01DD8FB9C2}">
      <dgm:prSet/>
      <dgm:spPr/>
      <dgm:t>
        <a:bodyPr/>
        <a:lstStyle/>
        <a:p>
          <a:endParaRPr lang="de-CH"/>
        </a:p>
      </dgm:t>
    </dgm:pt>
    <dgm:pt modelId="{F5FFFCA5-DE3B-4569-B8E4-6549528396A0}">
      <dgm:prSet phldrT="[Text]"/>
      <dgm:spPr/>
      <dgm:t>
        <a:bodyPr lIns="180000" tIns="0" rIns="36000" bIns="324000"/>
        <a:lstStyle/>
        <a:p>
          <a:r>
            <a:rPr lang="de-CH" dirty="0"/>
            <a:t>AI</a:t>
          </a:r>
        </a:p>
      </dgm:t>
    </dgm:pt>
    <dgm:pt modelId="{BE82437A-A1FF-44CE-8FB0-F2830903CCFE}" type="parTrans" cxnId="{1BBAF12D-8520-4A45-9ED9-222A523F3A98}">
      <dgm:prSet/>
      <dgm:spPr/>
      <dgm:t>
        <a:bodyPr/>
        <a:lstStyle/>
        <a:p>
          <a:endParaRPr lang="de-CH"/>
        </a:p>
      </dgm:t>
    </dgm:pt>
    <dgm:pt modelId="{021A05DE-197B-4CF4-96F8-4724B882659B}" type="sibTrans" cxnId="{1BBAF12D-8520-4A45-9ED9-222A523F3A98}">
      <dgm:prSet/>
      <dgm:spPr/>
      <dgm:t>
        <a:bodyPr/>
        <a:lstStyle/>
        <a:p>
          <a:endParaRPr lang="de-CH"/>
        </a:p>
      </dgm:t>
    </dgm:pt>
    <dgm:pt modelId="{10196642-5ADD-4997-87C3-8C16A7B7E344}" type="pres">
      <dgm:prSet presAssocID="{03F28FB2-E91C-4B82-8A80-820E2C03B682}" presName="compositeShape" presStyleCnt="0">
        <dgm:presLayoutVars>
          <dgm:chMax val="7"/>
          <dgm:dir/>
          <dgm:resizeHandles val="exact"/>
        </dgm:presLayoutVars>
      </dgm:prSet>
      <dgm:spPr/>
    </dgm:pt>
    <dgm:pt modelId="{EF07D5A4-7022-4DE6-BF0B-8880026026FE}" type="pres">
      <dgm:prSet presAssocID="{B17845B7-5E3B-4324-A0E7-1B17F60B332F}" presName="circ1" presStyleLbl="vennNode1" presStyleIdx="0" presStyleCnt="2"/>
      <dgm:spPr/>
    </dgm:pt>
    <dgm:pt modelId="{C82B0556-76D5-4A04-B0AC-18791E20FF88}" type="pres">
      <dgm:prSet presAssocID="{B17845B7-5E3B-4324-A0E7-1B17F60B332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B3F419A-B47A-4331-87E4-D72EF60B45FE}" type="pres">
      <dgm:prSet presAssocID="{F5FFFCA5-DE3B-4569-B8E4-6549528396A0}" presName="circ2" presStyleLbl="vennNode1" presStyleIdx="1" presStyleCnt="2" custLinFactNeighborX="-14390" custLinFactNeighborY="-601"/>
      <dgm:spPr/>
    </dgm:pt>
    <dgm:pt modelId="{F62431F2-5859-417D-A44D-6D9D54A8EE72}" type="pres">
      <dgm:prSet presAssocID="{F5FFFCA5-DE3B-4569-B8E4-6549528396A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BBAF12D-8520-4A45-9ED9-222A523F3A98}" srcId="{03F28FB2-E91C-4B82-8A80-820E2C03B682}" destId="{F5FFFCA5-DE3B-4569-B8E4-6549528396A0}" srcOrd="1" destOrd="0" parTransId="{BE82437A-A1FF-44CE-8FB0-F2830903CCFE}" sibTransId="{021A05DE-197B-4CF4-96F8-4724B882659B}"/>
    <dgm:cxn modelId="{F8007C44-5D68-4811-81AD-D2CFE6088F38}" type="presOf" srcId="{F5FFFCA5-DE3B-4569-B8E4-6549528396A0}" destId="{F62431F2-5859-417D-A44D-6D9D54A8EE72}" srcOrd="1" destOrd="0" presId="urn:microsoft.com/office/officeart/2005/8/layout/venn1"/>
    <dgm:cxn modelId="{FEAF9E6E-37F9-4ED8-A64A-DF01DD8FB9C2}" srcId="{03F28FB2-E91C-4B82-8A80-820E2C03B682}" destId="{B17845B7-5E3B-4324-A0E7-1B17F60B332F}" srcOrd="0" destOrd="0" parTransId="{9B1FEAFB-255A-41A0-90EC-43512AD8EBA6}" sibTransId="{0323E83D-A7D4-4865-BB4F-04D8D7D583D1}"/>
    <dgm:cxn modelId="{666CDE58-8A09-4103-B88E-8FF671CB01EF}" type="presOf" srcId="{03F28FB2-E91C-4B82-8A80-820E2C03B682}" destId="{10196642-5ADD-4997-87C3-8C16A7B7E344}" srcOrd="0" destOrd="0" presId="urn:microsoft.com/office/officeart/2005/8/layout/venn1"/>
    <dgm:cxn modelId="{FF544E96-5943-46BF-AE93-3C364797BC64}" type="presOf" srcId="{F5FFFCA5-DE3B-4569-B8E4-6549528396A0}" destId="{2B3F419A-B47A-4331-87E4-D72EF60B45FE}" srcOrd="0" destOrd="0" presId="urn:microsoft.com/office/officeart/2005/8/layout/venn1"/>
    <dgm:cxn modelId="{6687CEB7-2318-438B-A445-FDC995F96D4D}" type="presOf" srcId="{B17845B7-5E3B-4324-A0E7-1B17F60B332F}" destId="{EF07D5A4-7022-4DE6-BF0B-8880026026FE}" srcOrd="0" destOrd="0" presId="urn:microsoft.com/office/officeart/2005/8/layout/venn1"/>
    <dgm:cxn modelId="{634097E2-B33D-4F11-B2D5-84102B30BF05}" type="presOf" srcId="{B17845B7-5E3B-4324-A0E7-1B17F60B332F}" destId="{C82B0556-76D5-4A04-B0AC-18791E20FF88}" srcOrd="1" destOrd="0" presId="urn:microsoft.com/office/officeart/2005/8/layout/venn1"/>
    <dgm:cxn modelId="{47EB16C8-35F4-41B6-B636-FDEDE3FBA5D8}" type="presParOf" srcId="{10196642-5ADD-4997-87C3-8C16A7B7E344}" destId="{EF07D5A4-7022-4DE6-BF0B-8880026026FE}" srcOrd="0" destOrd="0" presId="urn:microsoft.com/office/officeart/2005/8/layout/venn1"/>
    <dgm:cxn modelId="{07517F17-A698-4C27-81BF-7CC901E60D24}" type="presParOf" srcId="{10196642-5ADD-4997-87C3-8C16A7B7E344}" destId="{C82B0556-76D5-4A04-B0AC-18791E20FF88}" srcOrd="1" destOrd="0" presId="urn:microsoft.com/office/officeart/2005/8/layout/venn1"/>
    <dgm:cxn modelId="{E7A6F33E-DA6F-4BB7-BE98-DD198B78060A}" type="presParOf" srcId="{10196642-5ADD-4997-87C3-8C16A7B7E344}" destId="{2B3F419A-B47A-4331-87E4-D72EF60B45FE}" srcOrd="2" destOrd="0" presId="urn:microsoft.com/office/officeart/2005/8/layout/venn1"/>
    <dgm:cxn modelId="{6BB548F2-1FE6-4ED0-A7FC-E2A54C23CC5C}" type="presParOf" srcId="{10196642-5ADD-4997-87C3-8C16A7B7E344}" destId="{F62431F2-5859-417D-A44D-6D9D54A8EE7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7D5A4-7022-4DE6-BF0B-8880026026FE}">
      <dsp:nvSpPr>
        <dsp:cNvPr id="0" name=""/>
        <dsp:cNvSpPr/>
      </dsp:nvSpPr>
      <dsp:spPr>
        <a:xfrm>
          <a:off x="56255" y="220125"/>
          <a:ext cx="1387642" cy="1387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180000" bIns="7200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200" kern="1200" dirty="0" err="1"/>
            <a:t>Statistics</a:t>
          </a:r>
          <a:endParaRPr lang="de-CH" sz="1200" kern="1200" dirty="0"/>
        </a:p>
      </dsp:txBody>
      <dsp:txXfrm>
        <a:off x="250025" y="383758"/>
        <a:ext cx="800082" cy="1060376"/>
      </dsp:txXfrm>
    </dsp:sp>
    <dsp:sp modelId="{2B3F419A-B47A-4331-87E4-D72EF60B45FE}">
      <dsp:nvSpPr>
        <dsp:cNvPr id="0" name=""/>
        <dsp:cNvSpPr/>
      </dsp:nvSpPr>
      <dsp:spPr>
        <a:xfrm>
          <a:off x="856676" y="211785"/>
          <a:ext cx="1387642" cy="1387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0000" tIns="0" rIns="36000" bIns="3240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200" kern="1200" dirty="0"/>
            <a:t>AI</a:t>
          </a:r>
        </a:p>
      </dsp:txBody>
      <dsp:txXfrm>
        <a:off x="1250467" y="375418"/>
        <a:ext cx="800082" cy="1060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81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1456841"/>
            <a:ext cx="5671500" cy="2456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F31FD2-BEA9-4894-8C3B-2AF870C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86" y="550363"/>
            <a:ext cx="2177512" cy="25222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CH" sz="14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1"/>
                <a:r>
                  <a:rPr lang="de-CH" sz="1400" dirty="0"/>
                  <a:t>Loss and </a:t>
                </a:r>
                <a:r>
                  <a:rPr lang="de-CH" sz="1400" dirty="0" err="1"/>
                  <a:t>objective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functions</a:t>
                </a:r>
                <a:endParaRPr lang="de-CH" sz="1400" dirty="0"/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  <a:blipFill>
                <a:blip r:embed="rId3"/>
                <a:stretch>
                  <a:fillRect b="-8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523849" y="4112501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E.g.,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64A2D68-5560-49D0-9AED-84022645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920823"/>
            <a:ext cx="5470115" cy="17442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1141" y="1910061"/>
            <a:ext cx="2005643" cy="176869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 →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Deviance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717450"/>
            <a:ext cx="7525360" cy="1028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539342" y="1068306"/>
            <a:ext cx="246221" cy="1539446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572000" y="1435198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Swiss Mobiliar 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/>
              <a:t>(M+C)² Blog: </a:t>
            </a:r>
            <a:r>
              <a:rPr lang="de-CH" dirty="0">
                <a:hlinkClick r:id="rId3"/>
              </a:rPr>
              <a:t>lorentzen.ch</a:t>
            </a:r>
            <a:endParaRPr lang="de-CH" dirty="0"/>
          </a:p>
          <a:p>
            <a:r>
              <a:rPr lang="de-CH" dirty="0">
                <a:hlinkClick r:id="rId4"/>
              </a:rPr>
              <a:t>github.com/mayer79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Two</a:t>
            </a:r>
            <a:r>
              <a:rPr lang="de-CH" dirty="0"/>
              <a:t> Questions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Problem and </a:t>
            </a:r>
            <a:r>
              <a:rPr lang="de-CH"/>
              <a:t>solution</a:t>
            </a:r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en-US" dirty="0"/>
              <a:t>Overfitting should not be rewarded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8A78923-CE3F-4196-A6F6-16E8B4717AA0}"/>
              </a:ext>
            </a:extLst>
          </p:cNvPr>
          <p:cNvSpPr txBox="1"/>
          <p:nvPr/>
        </p:nvSpPr>
        <p:spPr>
          <a:xfrm>
            <a:off x="6315544" y="2094696"/>
            <a:ext cx="2226557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Performance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measure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evaluation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 (= </a:t>
            </a:r>
            <a:r>
              <a:rPr lang="de-CH" dirty="0" err="1"/>
              <a:t>optimism</a:t>
            </a:r>
            <a:r>
              <a:rPr lang="de-CH"/>
              <a:t>)?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 err="1"/>
              <a:t>How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choose</a:t>
            </a:r>
            <a:r>
              <a:rPr lang="de-CH" sz="1800" dirty="0"/>
              <a:t> and fit </a:t>
            </a:r>
            <a:r>
              <a:rPr lang="de-CH" sz="1800" dirty="0" err="1"/>
              <a:t>best</a:t>
            </a:r>
            <a:r>
              <a:rPr lang="de-CH" sz="1800" dirty="0"/>
              <a:t>/final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means</a:t>
            </a:r>
            <a:r>
              <a:rPr lang="de-CH" sz="1800" dirty="0"/>
              <a:t> «</a:t>
            </a:r>
            <a:r>
              <a:rPr lang="de-CH" sz="1800" dirty="0" err="1"/>
              <a:t>best</a:t>
            </a:r>
            <a:r>
              <a:rPr lang="de-CH" sz="1800"/>
              <a:t>»?</a:t>
            </a:r>
            <a:endParaRPr lang="de-CH" sz="1800" dirty="0"/>
          </a:p>
          <a:p>
            <a:r>
              <a:rPr lang="de-CH" sz="1400" dirty="0" err="1"/>
              <a:t>Repeated</a:t>
            </a:r>
            <a:r>
              <a:rPr lang="de-CH" sz="14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</a:t>
            </a:r>
            <a:br>
              <a:rPr lang="en-US" dirty="0"/>
            </a:br>
            <a:r>
              <a:rPr lang="en-US" dirty="0"/>
              <a:t>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5CA5023-5AC8-4653-9A92-55CEFF3FB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396902"/>
              </p:ext>
            </p:extLst>
          </p:nvPr>
        </p:nvGraphicFramePr>
        <p:xfrm>
          <a:off x="4952102" y="2470431"/>
          <a:ext cx="2500257" cy="182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72D3B592-68AF-4311-967B-7D35A319FD85}"/>
              </a:ext>
            </a:extLst>
          </p:cNvPr>
          <p:cNvSpPr txBox="1"/>
          <p:nvPr/>
        </p:nvSpPr>
        <p:spPr>
          <a:xfrm>
            <a:off x="5904603" y="324587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666090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</a:t>
            </a:r>
            <a:r>
              <a:rPr lang="de-CH" sz="1400" dirty="0" err="1"/>
              <a:t>squared</a:t>
            </a:r>
            <a:r>
              <a:rPr lang="de-CH" sz="1400" dirty="0"/>
              <a:t> </a:t>
            </a:r>
            <a:r>
              <a:rPr lang="de-CH" sz="1400" dirty="0" err="1"/>
              <a:t>error</a:t>
            </a:r>
            <a:r>
              <a:rPr lang="de-CH" sz="1400" dirty="0"/>
              <a:t>, 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</a:t>
            </a: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5843214" y="2048530"/>
            <a:ext cx="233397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it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some stopping criterion triggers.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minimizing Gamma deviance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Hints: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“Michael’s Analysis Scheme X”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6126826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58800" indent="-457200">
                  <a:buFont typeface="+mj-lt"/>
                  <a:buAutoNum type="arabicPeriod"/>
                </a:pPr>
                <a:r>
                  <a:rPr lang="de-CH" sz="1600" dirty="0"/>
                  <a:t>Take </a:t>
                </a:r>
                <a:r>
                  <a:rPr lang="de-CH" sz="1600" dirty="0" err="1"/>
                  <a:t>any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property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key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interest</a:t>
                </a:r>
                <a:r>
                  <a:rPr lang="de-CH" sz="1600" dirty="0"/>
                  <a:t> (</a:t>
                </a:r>
                <a:r>
                  <a:rPr lang="de-CH" sz="1600" dirty="0" err="1"/>
                  <a:t>churn</a:t>
                </a:r>
                <a:r>
                  <a:rPr lang="de-CH" sz="1600" dirty="0"/>
                  <a:t> rate, </a:t>
                </a:r>
                <a:r>
                  <a:rPr lang="de-CH" sz="1600" dirty="0" err="1"/>
                  <a:t>claims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frequency</a:t>
                </a:r>
                <a:r>
                  <a:rPr lang="de-CH" sz="1600" dirty="0"/>
                  <a:t>, </a:t>
                </a:r>
                <a:r>
                  <a:rPr lang="de-CH" sz="1600" dirty="0" err="1"/>
                  <a:t>loss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</a:t>
                </a:r>
                <a:r>
                  <a:rPr lang="de-CH" sz="1600" dirty="0"/>
                  <a:t>, …) and </a:t>
                </a:r>
                <a:r>
                  <a:rPr lang="de-CH" sz="1600" dirty="0" err="1"/>
                  <a:t>calculate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its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value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the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full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dataset</a:t>
                </a:r>
                <a:r>
                  <a:rPr lang="de-CH" sz="1600" dirty="0"/>
                  <a:t>.</a:t>
                </a:r>
              </a:p>
              <a:p>
                <a:pPr marL="558800" indent="-457200">
                  <a:buFont typeface="+mj-lt"/>
                  <a:buAutoNum type="arabicPeriod"/>
                </a:pPr>
                <a:r>
                  <a:rPr lang="de-CH" sz="1600" dirty="0"/>
                  <a:t>Do a </a:t>
                </a:r>
                <a:r>
                  <a:rPr lang="de-CH" sz="1600" dirty="0" err="1"/>
                  <a:t>descriptive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analysis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a </a:t>
                </a:r>
                <a:r>
                  <a:rPr lang="de-CH" sz="1600" dirty="0" err="1"/>
                  <a:t>couple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covariates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study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the</a:t>
                </a:r>
                <a:r>
                  <a:rPr lang="de-CH" sz="1600" dirty="0"/>
                  <a:t> bivariate </a:t>
                </a:r>
                <a:r>
                  <a:rPr lang="de-CH" sz="1600" dirty="0" err="1"/>
                  <a:t>association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a:rPr lang="de-CH" sz="1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CH" sz="1600" dirty="0"/>
                  <a:t> and </a:t>
                </a:r>
                <a:r>
                  <a:rPr lang="de-CH" sz="1600" dirty="0" err="1"/>
                  <a:t>each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CH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sz="1600" dirty="0"/>
                  <a:t> separately.</a:t>
                </a:r>
              </a:p>
              <a:p>
                <a:pPr marL="558800" indent="-457200">
                  <a:buFont typeface="+mj-lt"/>
                  <a:buAutoNum type="arabicPeriod"/>
                </a:pPr>
                <a:r>
                  <a:rPr lang="de-CH" sz="1600" dirty="0" err="1"/>
                  <a:t>Accompany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Step</a:t>
                </a:r>
                <a:r>
                  <a:rPr lang="de-CH" sz="1600" dirty="0"/>
                  <a:t> 2 </a:t>
                </a:r>
                <a:r>
                  <a:rPr lang="de-CH" sz="1600" dirty="0" err="1"/>
                  <a:t>by</a:t>
                </a:r>
                <a:r>
                  <a:rPr lang="de-CH" sz="1600" dirty="0"/>
                  <a:t> ML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sepChr m:val="∣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de-CH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CH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6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de-CH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CH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1600" dirty="0"/>
                  <a:t> </a:t>
                </a:r>
              </a:p>
              <a:p>
                <a:pPr lvl="1">
                  <a:buSzPct val="100000"/>
                </a:pPr>
                <a:r>
                  <a:rPr lang="de-CH" sz="1400" dirty="0"/>
                  <a:t>Check </a:t>
                </a:r>
                <a:r>
                  <a:rPr lang="de-CH" sz="1400" dirty="0" err="1"/>
                  <a:t>its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performance</a:t>
                </a:r>
                <a:r>
                  <a:rPr lang="de-CH" sz="1400" dirty="0"/>
                  <a:t>.</a:t>
                </a:r>
              </a:p>
              <a:p>
                <a:pPr lvl="1">
                  <a:buSzPct val="100000"/>
                </a:pPr>
                <a:r>
                  <a:rPr lang="de-CH" sz="1400" dirty="0"/>
                  <a:t>Study variable </a:t>
                </a:r>
                <a:r>
                  <a:rPr lang="de-CH" sz="1400" dirty="0" err="1"/>
                  <a:t>importance</a:t>
                </a:r>
                <a:r>
                  <a:rPr lang="de-CH" sz="1400" dirty="0"/>
                  <a:t> and </a:t>
                </a:r>
                <a:r>
                  <a:rPr lang="de-CH" sz="1400" dirty="0" err="1"/>
                  <a:t>use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it</a:t>
                </a:r>
                <a:r>
                  <a:rPr lang="de-CH" sz="1400" dirty="0"/>
                  <a:t> </a:t>
                </a:r>
                <a:r>
                  <a:rPr lang="de-CH" sz="1400" dirty="0" err="1"/>
                  <a:t>to</a:t>
                </a:r>
                <a:r>
                  <a:rPr lang="de-CH" sz="1400" dirty="0"/>
                  <a:t> </a:t>
                </a:r>
                <a:r>
                  <a:rPr lang="de-CH" sz="1400" dirty="0" err="1"/>
                  <a:t>sort</a:t>
                </a:r>
                <a:r>
                  <a:rPr lang="de-CH" sz="1400" dirty="0"/>
                  <a:t> </a:t>
                </a:r>
                <a:r>
                  <a:rPr lang="de-CH" sz="1400" dirty="0" err="1"/>
                  <a:t>the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results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dirty="0" err="1"/>
                  <a:t>Step</a:t>
                </a:r>
                <a:r>
                  <a:rPr lang="de-CH" sz="1400" dirty="0"/>
                  <a:t> 2.</a:t>
                </a:r>
              </a:p>
              <a:p>
                <a:pPr lvl="1">
                  <a:buSzPct val="100000"/>
                </a:pPr>
                <a:r>
                  <a:rPr lang="de-CH" sz="1400" dirty="0"/>
                  <a:t>Study partial (</a:t>
                </a:r>
                <a:r>
                  <a:rPr lang="de-CH" sz="1400" dirty="0" err="1"/>
                  <a:t>or</a:t>
                </a:r>
                <a:r>
                  <a:rPr lang="de-CH" sz="1400" dirty="0"/>
                  <a:t> SHAP) </a:t>
                </a:r>
                <a:r>
                  <a:rPr lang="de-CH" sz="1400" dirty="0" err="1"/>
                  <a:t>dependence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plots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each</a:t>
                </a:r>
                <a:r>
                  <a:rPr lang="de-CH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sz="1400" dirty="0"/>
                  <a:t> and </a:t>
                </a:r>
                <a:r>
                  <a:rPr lang="de-CH" sz="1400" dirty="0" err="1"/>
                  <a:t>compare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them</a:t>
                </a:r>
                <a:r>
                  <a:rPr lang="de-CH" sz="1400" dirty="0"/>
                  <a:t> </a:t>
                </a:r>
                <a:r>
                  <a:rPr lang="de-CH" sz="1400" dirty="0" err="1"/>
                  <a:t>with</a:t>
                </a:r>
                <a:r>
                  <a:rPr lang="de-CH" sz="1400" dirty="0"/>
                  <a:t> </a:t>
                </a:r>
                <a:r>
                  <a:rPr lang="de-CH" sz="1400" dirty="0" err="1"/>
                  <a:t>the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associations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from</a:t>
                </a:r>
                <a:r>
                  <a:rPr lang="de-CH" sz="1400" dirty="0"/>
                  <a:t> </a:t>
                </a:r>
                <a:r>
                  <a:rPr lang="de-CH" sz="1400" dirty="0" err="1"/>
                  <a:t>Step</a:t>
                </a:r>
                <a:r>
                  <a:rPr lang="de-CH" sz="1400" dirty="0"/>
                  <a:t> 2.</a:t>
                </a:r>
              </a:p>
              <a:p>
                <a:pPr marL="101600" indent="0">
                  <a:buNone/>
                </a:pPr>
                <a:r>
                  <a:rPr lang="de-CH" dirty="0" err="1"/>
                  <a:t>What</a:t>
                </a:r>
                <a:r>
                  <a:rPr lang="de-CH" dirty="0"/>
                  <a:t> </a:t>
                </a:r>
                <a:r>
                  <a:rPr lang="de-CH" dirty="0" err="1"/>
                  <a:t>did</a:t>
                </a:r>
                <a:r>
                  <a:rPr lang="de-CH" dirty="0"/>
                  <a:t> </a:t>
                </a:r>
                <a:r>
                  <a:rPr lang="de-CH" dirty="0" err="1"/>
                  <a:t>you</a:t>
                </a:r>
                <a:r>
                  <a:rPr lang="de-CH" dirty="0"/>
                  <a:t> </a:t>
                </a:r>
                <a:r>
                  <a:rPr lang="de-CH" dirty="0" err="1"/>
                  <a:t>learn</a:t>
                </a:r>
                <a:r>
                  <a:rPr lang="de-CH" dirty="0"/>
                  <a:t> </a:t>
                </a:r>
                <a:r>
                  <a:rPr lang="de-CH" dirty="0" err="1"/>
                  <a:t>from</a:t>
                </a:r>
                <a:r>
                  <a:rPr lang="de-CH" dirty="0"/>
                  <a:t> </a:t>
                </a:r>
                <a:r>
                  <a:rPr lang="de-CH" dirty="0" err="1"/>
                  <a:t>Step</a:t>
                </a:r>
                <a:r>
                  <a:rPr lang="de-CH"/>
                  <a:t> 3?</a:t>
                </a:r>
                <a:endParaRPr lang="de-CH" dirty="0"/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6126826" cy="2861620"/>
              </a:xfrm>
              <a:prstGeom prst="rect">
                <a:avLst/>
              </a:prstGeom>
              <a:blipFill>
                <a:blip r:embed="rId3"/>
                <a:stretch>
                  <a:fillRect r="-199" b="-57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83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function of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  <a:blipFill>
                <a:blip r:embed="rId3"/>
                <a:stretch>
                  <a:fillRect r="-10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829300" y="1685819"/>
            <a:ext cx="671812" cy="2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2536</Words>
  <Application>Microsoft Office PowerPoint</Application>
  <PresentationFormat>Bildschirmpräsentation (16:9)</PresentationFormat>
  <Paragraphs>492</Paragraphs>
  <Slides>66</Slides>
  <Notes>66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66</vt:i4>
      </vt:variant>
    </vt:vector>
  </HeadingPairs>
  <TitlesOfParts>
    <vt:vector size="73" baseType="lpstr">
      <vt:lpstr>Arial</vt:lpstr>
      <vt:lpstr>Roboto Condensed</vt:lpstr>
      <vt:lpstr>Oswald</vt:lpstr>
      <vt:lpstr>Courier New</vt:lpstr>
      <vt:lpstr>Cambria Math</vt:lpstr>
      <vt:lpstr>Consolas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Two Questions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  <vt:lpstr>“Michael’s Analysis Scheme X”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362</cp:revision>
  <dcterms:modified xsi:type="dcterms:W3CDTF">2022-05-22T16:01:49Z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