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Oswald" panose="00000500000000000000" pitchFamily="2" charset="0"/>
      <p:regular r:id="rId73"/>
      <p:bold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26" d="100"/>
          <a:sy n="126" d="100"/>
        </p:scale>
        <p:origin x="1080" y="108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tzen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yer7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1456841"/>
            <a:ext cx="5671500" cy="2456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F31FD2-BEA9-4894-8C3B-2AF870C5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86" y="550363"/>
            <a:ext cx="2177512" cy="25222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de-CH" sz="1400" b="0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20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E.g.,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311F27-2821-44A0-A1FF-E5251D02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845633"/>
            <a:ext cx="5472000" cy="182752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45632"/>
            <a:ext cx="2182422" cy="264720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minimizes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total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17816" y="706388"/>
            <a:ext cx="288000" cy="2088000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91463" y="1360166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Swiss Mobiliar (</a:t>
            </a:r>
            <a:r>
              <a:rPr lang="de-CH" dirty="0" err="1"/>
              <a:t>since</a:t>
            </a:r>
            <a:r>
              <a:rPr lang="de-CH" dirty="0"/>
              <a:t> 2018)</a:t>
            </a:r>
          </a:p>
          <a:p>
            <a:r>
              <a:rPr lang="de-CH" dirty="0"/>
              <a:t>PhD in </a:t>
            </a:r>
            <a:r>
              <a:rPr lang="de-CH" dirty="0" err="1"/>
              <a:t>statistics</a:t>
            </a:r>
            <a:r>
              <a:rPr lang="de-CH" dirty="0"/>
              <a:t> (2008)</a:t>
            </a:r>
          </a:p>
          <a:p>
            <a:r>
              <a:rPr lang="de-CH" dirty="0"/>
              <a:t>(M+C)² Blog: </a:t>
            </a:r>
            <a:r>
              <a:rPr lang="de-CH" dirty="0">
                <a:hlinkClick r:id="rId3"/>
              </a:rPr>
              <a:t>lorentzen.ch</a:t>
            </a:r>
            <a:endParaRPr lang="de-CH" dirty="0"/>
          </a:p>
          <a:p>
            <a:r>
              <a:rPr lang="de-CH" dirty="0">
                <a:hlinkClick r:id="rId4"/>
              </a:rPr>
              <a:t>github.com/mayer79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Two</a:t>
            </a:r>
            <a:r>
              <a:rPr lang="de-CH" dirty="0"/>
              <a:t> Questions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Problem and </a:t>
            </a:r>
            <a:r>
              <a:rPr lang="de-CH"/>
              <a:t>solution</a:t>
            </a:r>
            <a:endParaRPr lang="de-CH" dirty="0"/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en-US" dirty="0"/>
              <a:t>Overfitting should not be rewarded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 err="1"/>
              <a:t>How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choose</a:t>
            </a:r>
            <a:r>
              <a:rPr lang="de-CH" sz="1800" dirty="0"/>
              <a:t> and fit </a:t>
            </a:r>
            <a:r>
              <a:rPr lang="de-CH" sz="1800" dirty="0" err="1"/>
              <a:t>best</a:t>
            </a:r>
            <a:r>
              <a:rPr lang="de-CH" sz="1800" dirty="0"/>
              <a:t>/final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means</a:t>
            </a:r>
            <a:r>
              <a:rPr lang="de-CH" sz="1800" dirty="0"/>
              <a:t> «</a:t>
            </a:r>
            <a:r>
              <a:rPr lang="de-CH" sz="1800" dirty="0" err="1"/>
              <a:t>best</a:t>
            </a:r>
            <a:r>
              <a:rPr lang="de-CH" sz="1800"/>
              <a:t>»?</a:t>
            </a:r>
            <a:endParaRPr lang="de-CH" sz="1800" dirty="0"/>
          </a:p>
          <a:p>
            <a:r>
              <a:rPr lang="de-CH" sz="1400" dirty="0" err="1"/>
              <a:t>Repeated</a:t>
            </a:r>
            <a:r>
              <a:rPr lang="de-CH" sz="14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total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666090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</a:t>
            </a:r>
            <a:r>
              <a:rPr lang="de-CH" sz="1400" dirty="0" err="1"/>
              <a:t>squared</a:t>
            </a:r>
            <a:r>
              <a:rPr lang="de-CH" sz="1400" dirty="0"/>
              <a:t> </a:t>
            </a:r>
            <a:r>
              <a:rPr lang="de-CH" sz="1400" dirty="0" err="1"/>
              <a:t>error</a:t>
            </a:r>
            <a:r>
              <a:rPr lang="de-CH" sz="1400" dirty="0"/>
              <a:t>, 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</a:t>
            </a: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average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average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average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 dirty="0"/>
              <a:t>Hints: 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function of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  <a:blipFill>
                <a:blip r:embed="rId3"/>
                <a:stretch>
                  <a:fillRect r="-102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829300" y="1685819"/>
            <a:ext cx="671812" cy="2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2404</Words>
  <Application>Microsoft Office PowerPoint</Application>
  <PresentationFormat>Bildschirmpräsentation (16:9)</PresentationFormat>
  <Paragraphs>481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Consolas</vt:lpstr>
      <vt:lpstr>Roboto Condensed</vt:lpstr>
      <vt:lpstr>Courier New</vt:lpstr>
      <vt:lpstr>Oswald</vt:lpstr>
      <vt:lpstr>Arial</vt:lpstr>
      <vt:lpstr>Cambria Math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Two Questions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340</cp:revision>
  <dcterms:modified xsi:type="dcterms:W3CDTF">2022-04-26T07:45:19Z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