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7" r:id="rId11"/>
    <p:sldId id="268" r:id="rId12"/>
    <p:sldId id="264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B3DB72-D26D-47D2-9547-0A7FEC56E08C}" v="3981" dt="2021-08-27T19:02:19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ayhelena/final_projec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Final de Sistemas Embarcados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Helena Kray e Lorenzo Donatti</a:t>
            </a:r>
          </a:p>
        </p:txBody>
      </p:sp>
    </p:spTree>
    <p:extLst>
      <p:ext uri="{BB962C8B-B14F-4D97-AF65-F5344CB8AC3E}">
        <p14:creationId xmlns:p14="http://schemas.microsoft.com/office/powerpoint/2010/main" val="3043886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B53EA-29B2-4D91-BDFF-854DD8FC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 - Tarefa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5F29A0-2087-4727-B3CA-68B8E40B5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 segunda Tarefa se chama </a:t>
            </a:r>
            <a:r>
              <a:rPr lang="pt-BR" dirty="0" err="1"/>
              <a:t>TaskPID</a:t>
            </a:r>
            <a:r>
              <a:rPr lang="pt-BR" dirty="0"/>
              <a:t>, e ela é responsável por toda lógica de controle PID. Diversas equações são escritas em forma de variáveis do tipo </a:t>
            </a:r>
            <a:r>
              <a:rPr lang="pt-BR" dirty="0" err="1"/>
              <a:t>volatile</a:t>
            </a:r>
            <a:r>
              <a:rPr lang="pt-BR" dirty="0"/>
              <a:t> </a:t>
            </a:r>
            <a:r>
              <a:rPr lang="pt-BR" dirty="0" err="1"/>
              <a:t>float</a:t>
            </a:r>
            <a:r>
              <a:rPr lang="pt-BR" dirty="0"/>
              <a:t>.</a:t>
            </a:r>
          </a:p>
          <a:p>
            <a:r>
              <a:rPr lang="pt-BR" dirty="0"/>
              <a:t>É essencial que ela seja executada após a primeira tarefa, pois deve receber os valores de temperatura do sensor.</a:t>
            </a:r>
          </a:p>
          <a:p>
            <a:r>
              <a:rPr lang="pt-BR" dirty="0"/>
              <a:t>Calcula o valor Proporcional, Integral e derivativo, e após faz o somatório em uma variável definida como </a:t>
            </a:r>
            <a:r>
              <a:rPr lang="pt-BR" dirty="0" err="1"/>
              <a:t>Pid</a:t>
            </a:r>
            <a:r>
              <a:rPr lang="pt-BR" dirty="0"/>
              <a:t>.</a:t>
            </a:r>
          </a:p>
          <a:p>
            <a:r>
              <a:rPr lang="pt-BR" dirty="0"/>
              <a:t>Além disso, printa o valor do erro no terminal, calculado através da diferença da temperatura medida e o </a:t>
            </a:r>
            <a:r>
              <a:rPr lang="pt-BR" dirty="0" err="1"/>
              <a:t>setpoint</a:t>
            </a:r>
            <a:r>
              <a:rPr lang="pt-BR" dirty="0"/>
              <a:t> definido no início do programa.</a:t>
            </a:r>
          </a:p>
          <a:p>
            <a:r>
              <a:rPr lang="pt-BR" dirty="0"/>
              <a:t>Também utiliza do </a:t>
            </a:r>
            <a:r>
              <a:rPr lang="pt-BR" dirty="0" err="1"/>
              <a:t>Mutex</a:t>
            </a:r>
            <a:r>
              <a:rPr lang="pt-BR" dirty="0"/>
              <a:t>, o liberando após o final de sua execução.</a:t>
            </a:r>
          </a:p>
        </p:txBody>
      </p:sp>
    </p:spTree>
    <p:extLst>
      <p:ext uri="{BB962C8B-B14F-4D97-AF65-F5344CB8AC3E}">
        <p14:creationId xmlns:p14="http://schemas.microsoft.com/office/powerpoint/2010/main" val="1591766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DBFE4-3A4A-49D2-BDBB-723BEB7F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 - Tarefa 3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E73CA1-5E62-43C6-A50A-C876B8301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 terceira e última tarefa se chama </a:t>
            </a:r>
            <a:r>
              <a:rPr lang="pt-BR" dirty="0" err="1"/>
              <a:t>TaskPWM</a:t>
            </a:r>
            <a:r>
              <a:rPr lang="pt-BR" dirty="0"/>
              <a:t>, e sua função é receber os valores da variável PID e convertê-la para um sinal PWM na faixa de (0-255) definida pelo Arduino.</a:t>
            </a:r>
          </a:p>
          <a:p>
            <a:r>
              <a:rPr lang="pt-BR" dirty="0"/>
              <a:t>Os valores de PWM são obtidos através da função </a:t>
            </a:r>
            <a:r>
              <a:rPr lang="pt-BR" dirty="0" err="1"/>
              <a:t>map</a:t>
            </a:r>
            <a:r>
              <a:rPr lang="pt-BR" dirty="0"/>
              <a:t>, e após essa conversão, a tarefa utiliza a função </a:t>
            </a:r>
            <a:r>
              <a:rPr lang="pt-BR" dirty="0" err="1"/>
              <a:t>AnalogWrite</a:t>
            </a:r>
            <a:r>
              <a:rPr lang="pt-BR" dirty="0"/>
              <a:t> no pino 10 (pino específico para PWM) para gerar esses sinais.</a:t>
            </a:r>
          </a:p>
          <a:p>
            <a:r>
              <a:rPr lang="pt-BR" dirty="0"/>
              <a:t>Além disso, a tarefa também printa no terminal o valor de PWM que foi enviado.</a:t>
            </a:r>
          </a:p>
          <a:p>
            <a:r>
              <a:rPr lang="pt-BR" dirty="0"/>
              <a:t>Também se utiliza do </a:t>
            </a:r>
            <a:r>
              <a:rPr lang="pt-BR" dirty="0" err="1"/>
              <a:t>Mutex</a:t>
            </a:r>
            <a:r>
              <a:rPr lang="pt-BR" dirty="0"/>
              <a:t>, o liberando após o término da execução.</a:t>
            </a:r>
          </a:p>
        </p:txBody>
      </p:sp>
    </p:spTree>
    <p:extLst>
      <p:ext uri="{BB962C8B-B14F-4D97-AF65-F5344CB8AC3E}">
        <p14:creationId xmlns:p14="http://schemas.microsoft.com/office/powerpoint/2010/main" val="220853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9A911-F637-4A99-BB6E-D439F46E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A9D666-409D-40BD-945F-51A026DB6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9192"/>
            <a:ext cx="8596668" cy="41521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Com o código em mãos, foi-se criado um circuito de exemplo na plataforma PROTEUS, a fim de simular o sistema.</a:t>
            </a:r>
          </a:p>
          <a:p>
            <a:r>
              <a:rPr lang="pt-BR" dirty="0"/>
              <a:t>O circuito conta com um sensor de temperatura TMP36 e um motor DC genérico da plataforma, além do microcontrolador ARDUINO UNO.</a:t>
            </a:r>
          </a:p>
        </p:txBody>
      </p:sp>
      <p:pic>
        <p:nvPicPr>
          <p:cNvPr id="5" name="Imagem 5" descr="Diagrama, Esquemático&#10;&#10;Descrição gerada automaticamente">
            <a:extLst>
              <a:ext uri="{FF2B5EF4-FFF2-40B4-BE49-F238E27FC236}">
                <a16:creationId xmlns:a16="http://schemas.microsoft.com/office/drawing/2014/main" id="{F452B510-FDAF-413E-BE47-476D71F1D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636" y="3262880"/>
            <a:ext cx="7471773" cy="363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38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F24D9-6C58-4D90-AD6A-E0994386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Obtidos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CC7BE3-D658-47A1-95FB-4C0A917B2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Junto a esta apresentação, será anexado três vídeos curtos que demonstram o funcionamento do sistema.</a:t>
            </a:r>
          </a:p>
          <a:p>
            <a:r>
              <a:rPr lang="pt-BR" dirty="0"/>
              <a:t>Quando o sistema está no valor de referência, o valor do PWM se mantém estável, sinalizando que irá manter as rotações do motor constantes.</a:t>
            </a:r>
          </a:p>
          <a:p>
            <a:r>
              <a:rPr lang="pt-BR" dirty="0"/>
              <a:t>Quando o sistema detecta temperaturas acima do valor de referência, o controlador PID entra em ação, aumentando o PWM gradativamente até atingir uma rotação que consiga esfriar o ambiente de forma inteligente.</a:t>
            </a:r>
          </a:p>
          <a:p>
            <a:r>
              <a:rPr lang="pt-BR" dirty="0"/>
              <a:t>Quando o sistema detecta temperaturas abaixo do valor de referência, o processo é análogo, porém o controlador PID diminui o PWM gradativamente até atingir uma rotação que garanta o aquecimento do ambiente.</a:t>
            </a:r>
          </a:p>
        </p:txBody>
      </p:sp>
    </p:spTree>
    <p:extLst>
      <p:ext uri="{BB962C8B-B14F-4D97-AF65-F5344CB8AC3E}">
        <p14:creationId xmlns:p14="http://schemas.microsoft.com/office/powerpoint/2010/main" val="3825093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57DB4-9B1A-43E7-8D68-5E236832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Obtidos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DF3A91-5ABE-455A-BAD9-8B6DBD373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Devido a simulação ter sido feita em ambiente virtual, infelizmente não é possível observar o impacto do aumento/diminuição do motor no ambiente, porém é evidente que no mundo real o controlador PID tem sua eficácia comprovada, sendo uma ótima solução para evitar o gasto de energia desnecessário e aumentar a eficiência do projeto.</a:t>
            </a:r>
          </a:p>
          <a:p>
            <a:r>
              <a:rPr lang="pt-BR" dirty="0"/>
              <a:t>Por exemplo, neste caso, quando o motor precisa resfriar o ambiente, sem o controlador PID, ele seria ligado na potência máxima até atingir o resfriamento, já com o PID isso não ocorre, já que o motor vai aumentando a potência gradativamente, até atingir uma rotação suficiente para diminuir a temperatura.</a:t>
            </a:r>
          </a:p>
          <a:p>
            <a:r>
              <a:rPr lang="pt-BR" dirty="0"/>
              <a:t>Além disso, isso evita picos no sistema, não fazendo o circuito oscilar entre ON/OFF, sendo muito mais estável e confiável.</a:t>
            </a:r>
          </a:p>
        </p:txBody>
      </p:sp>
    </p:spTree>
    <p:extLst>
      <p:ext uri="{BB962C8B-B14F-4D97-AF65-F5344CB8AC3E}">
        <p14:creationId xmlns:p14="http://schemas.microsoft.com/office/powerpoint/2010/main" val="107218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B98FF-C8A9-410D-9111-A98D756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866E59-EAA4-4B60-A8C8-9D4FE116C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Para um melhor entendimento do sistema embarcado, será exibido uma breve teoria sobre o algoritmo PID, presente no sistema.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Após isso, serão mostrados os resultados obtidos nas simulações, através do software PROTEUS.  </a:t>
            </a:r>
          </a:p>
        </p:txBody>
      </p:sp>
    </p:spTree>
    <p:extLst>
      <p:ext uri="{BB962C8B-B14F-4D97-AF65-F5344CB8AC3E}">
        <p14:creationId xmlns:p14="http://schemas.microsoft.com/office/powerpoint/2010/main" val="392089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772733"/>
            <a:ext cx="8596668" cy="1571222"/>
          </a:xfrm>
        </p:spPr>
        <p:txBody>
          <a:bodyPr/>
          <a:lstStyle/>
          <a:p>
            <a:r>
              <a:rPr lang="pt-BR" sz="4400" b="1" dirty="0"/>
              <a:t>PID</a:t>
            </a:r>
            <a:br>
              <a:rPr lang="pt-BR" dirty="0"/>
            </a:br>
            <a:r>
              <a:rPr lang="pt-BR" dirty="0"/>
              <a:t>(Proporcional-Integral-Derivativo)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627290"/>
            <a:ext cx="8596668" cy="3504224"/>
          </a:xfrm>
        </p:spPr>
        <p:txBody>
          <a:bodyPr/>
          <a:lstStyle/>
          <a:p>
            <a:r>
              <a:rPr lang="pt-BR" dirty="0"/>
              <a:t>O PID é um algoritmo de controle de processos muito usado na indústria para sistemas de controle industrial.</a:t>
            </a:r>
          </a:p>
          <a:p>
            <a:r>
              <a:rPr lang="pt-BR" dirty="0"/>
              <a:t>Simplicidade funcional e desempenho robusto.</a:t>
            </a:r>
          </a:p>
          <a:p>
            <a:r>
              <a:rPr lang="pt-BR" dirty="0"/>
              <a:t>É composto por três partes: proporcional, integral e derivativo.</a:t>
            </a:r>
          </a:p>
          <a:p>
            <a:r>
              <a:rPr lang="pt-BR" dirty="0"/>
              <a:t>Proporcional – Ajusta a variável de controle de forma proporcional ao erro;</a:t>
            </a:r>
          </a:p>
          <a:p>
            <a:r>
              <a:rPr lang="pt-BR" dirty="0"/>
              <a:t>Integral – Ajusta a variável de controle baseando-se no tempo em que o erro ocorre;</a:t>
            </a:r>
          </a:p>
          <a:p>
            <a:r>
              <a:rPr lang="pt-BR" dirty="0"/>
              <a:t>Derivada – Ajusta a variável de controle tendo como base a taxa de variação do erro.</a:t>
            </a:r>
          </a:p>
        </p:txBody>
      </p:sp>
    </p:spTree>
    <p:extLst>
      <p:ext uri="{BB962C8B-B14F-4D97-AF65-F5344CB8AC3E}">
        <p14:creationId xmlns:p14="http://schemas.microsoft.com/office/powerpoint/2010/main" val="603207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PID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44231"/>
                <a:ext cx="8596668" cy="480382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Tendo u(t) como o sinal de saída, o algoritmo PID pode ser definido por: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= 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lvl="0" indent="0">
                  <a:buClr>
                    <a:srgbClr val="90C226"/>
                  </a:buClr>
                  <a:buNone/>
                </a:pPr>
                <a:endParaRPr lang="pt-BR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marL="0" lvl="0" indent="0">
                  <a:buClr>
                    <a:srgbClr val="90C226"/>
                  </a:buClr>
                  <a:buNone/>
                </a:pPr>
                <a:r>
                  <a:rPr lang="pt-BR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Aplicando a transformada de Laplace:</a:t>
                </a:r>
              </a:p>
              <a:p>
                <a:pPr marL="0" lvl="0" indent="0">
                  <a:buClr>
                    <a:srgbClr val="90C226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pt-BR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marL="0" lvl="0" indent="0">
                  <a:buClr>
                    <a:srgbClr val="90C226"/>
                  </a:buClr>
                  <a:buNone/>
                </a:pPr>
                <a:endParaRPr lang="pt-BR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lvl="0">
                  <a:buClr>
                    <a:srgbClr val="90C226"/>
                  </a:buClr>
                </a:pPr>
                <a:r>
                  <a:rPr lang="pt-BR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Onde:</a:t>
                </a:r>
              </a:p>
              <a:p>
                <a:pPr lvl="0">
                  <a:buClr>
                    <a:srgbClr val="90C226"/>
                  </a:buClr>
                </a:pPr>
                <a:r>
                  <a:rPr lang="pt-BR" sz="16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Kp</a:t>
                </a:r>
                <a:r>
                  <a:rPr lang="pt-BR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: Ganho Proporcional</a:t>
                </a:r>
              </a:p>
              <a:p>
                <a:pPr lvl="0">
                  <a:buClr>
                    <a:srgbClr val="90C226"/>
                  </a:buClr>
                </a:pPr>
                <a:r>
                  <a:rPr lang="pt-BR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Ki : Ganho Integral</a:t>
                </a:r>
              </a:p>
              <a:p>
                <a:pPr lvl="0">
                  <a:buClr>
                    <a:srgbClr val="90C226"/>
                  </a:buClr>
                </a:pPr>
                <a:r>
                  <a:rPr lang="pt-BR" sz="16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Kd</a:t>
                </a:r>
                <a:r>
                  <a:rPr lang="pt-BR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: Ganho Derivativo</a:t>
                </a:r>
                <a:endParaRPr lang="pt-BR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lvl="0">
                  <a:buClr>
                    <a:srgbClr val="90C226"/>
                  </a:buClr>
                </a:pPr>
                <a:endParaRPr lang="pt-BR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44231"/>
                <a:ext cx="8596668" cy="4803820"/>
              </a:xfrm>
              <a:blipFill rotWithShape="0">
                <a:blip r:embed="rId2"/>
                <a:stretch>
                  <a:fillRect l="-567" t="-7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4829577" y="4636394"/>
                <a:ext cx="3631843" cy="1492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>
                  <a:spcBef>
                    <a:spcPts val="1000"/>
                  </a:spcBef>
                  <a:buClr>
                    <a:srgbClr val="90C226"/>
                  </a:buClr>
                  <a:buSzPct val="80000"/>
                  <a:buFont typeface="Wingdings 3" charset="2"/>
                  <a:buChar char=""/>
                </a:pPr>
                <a:r>
                  <a:rPr lang="pt-BR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e : Erro</a:t>
                </a:r>
              </a:p>
              <a:p>
                <a:pPr marL="342900" lvl="0" indent="-342900">
                  <a:spcBef>
                    <a:spcPts val="1000"/>
                  </a:spcBef>
                  <a:buClr>
                    <a:srgbClr val="90C226"/>
                  </a:buClr>
                  <a:buSzPct val="80000"/>
                  <a:buFont typeface="Wingdings 3" charset="2"/>
                  <a:buChar char=""/>
                </a:pPr>
                <a:r>
                  <a:rPr lang="pt-BR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t : Tempo</a:t>
                </a:r>
              </a:p>
              <a:p>
                <a:pPr marL="342900" lvl="0" indent="-342900">
                  <a:spcBef>
                    <a:spcPts val="1000"/>
                  </a:spcBef>
                  <a:buClr>
                    <a:srgbClr val="90C226"/>
                  </a:buClr>
                  <a:buSzPct val="80000"/>
                  <a:buFont typeface="Wingdings 3" charset="2"/>
                  <a:buChar char="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: </a:t>
                </a:r>
                <a:r>
                  <a:rPr lang="pt-BR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Tempo de integração</a:t>
                </a:r>
              </a:p>
              <a:p>
                <a:pPr marL="342900" lvl="0" indent="-342900">
                  <a:spcBef>
                    <a:spcPts val="1000"/>
                  </a:spcBef>
                  <a:buClr>
                    <a:srgbClr val="90C226"/>
                  </a:buClr>
                  <a:buSzPct val="80000"/>
                  <a:buFont typeface="Wingdings 3" charset="2"/>
                  <a:buChar char=""/>
                </a:pPr>
                <a:r>
                  <a:rPr lang="pt-BR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s : Frequência complexa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577" y="4636394"/>
                <a:ext cx="3631843" cy="1492716"/>
              </a:xfrm>
              <a:prstGeom prst="rect">
                <a:avLst/>
              </a:prstGeom>
              <a:blipFill rotWithShape="0">
                <a:blip r:embed="rId3"/>
                <a:stretch>
                  <a:fillRect l="-336" t="-1639" b="-45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6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Ação Proporcional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1"/>
                <a:ext cx="8596668" cy="4110962"/>
              </a:xfrm>
            </p:spPr>
            <p:txBody>
              <a:bodyPr/>
              <a:lstStyle/>
              <a:p>
                <a:r>
                  <a:rPr lang="pt-BR" dirty="0"/>
                  <a:t>A ação proporcional produz um sinal de saída que é proporcional à amplitude do erro e(t), sendo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pt-BR" dirty="0"/>
                  <a:t> a constante de proporcionalidade:</a:t>
                </a:r>
              </a:p>
              <a:p>
                <a:pPr marL="0" indent="0">
                  <a:buNone/>
                </a:pPr>
                <a:endParaRPr lang="pt-BR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𝑠𝑎𝑖𝑑𝑎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lvl="0">
                  <a:buClr>
                    <a:srgbClr val="90C226"/>
                  </a:buClr>
                </a:pPr>
                <a:r>
                  <a:rPr lang="pt-BR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Elimina as oscilações do sinal de saída.</a:t>
                </a:r>
              </a:p>
              <a:p>
                <a:pPr lvl="0">
                  <a:buClr>
                    <a:srgbClr val="90C226"/>
                  </a:buClr>
                </a:pPr>
                <a:r>
                  <a:rPr lang="pt-BR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Como o sinal de saída é proporcional ao erro, um erro </a:t>
                </a:r>
                <a:r>
                  <a:rPr lang="pt-BR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off-set</a:t>
                </a:r>
                <a:r>
                  <a:rPr lang="pt-BR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é gerado.</a:t>
                </a:r>
                <a:endParaRPr lang="pt-BR" dirty="0"/>
              </a:p>
              <a:p>
                <a:pPr lvl="0">
                  <a:buClr>
                    <a:srgbClr val="90C226"/>
                  </a:buClr>
                </a:pPr>
                <a:r>
                  <a:rPr lang="pt-BR" dirty="0"/>
                  <a:t>Um ganho proporcional muito alto gera um alto sinal de saída</a:t>
                </a:r>
              </a:p>
              <a:p>
                <a:pPr lvl="0">
                  <a:buClr>
                    <a:srgbClr val="90C226"/>
                  </a:buClr>
                </a:pPr>
                <a:r>
                  <a:rPr lang="pt-BR" dirty="0"/>
                  <a:t>Em um ganho proporcional muito baixo, o sistema falha em aplicar a ação necessária para corrigir os distúrbios.</a:t>
                </a:r>
                <a:endParaRPr lang="pt-BR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1"/>
                <a:ext cx="8596668" cy="4110962"/>
              </a:xfrm>
              <a:blipFill rotWithShape="0">
                <a:blip r:embed="rId2"/>
                <a:stretch>
                  <a:fillRect l="-142" t="-10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558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Ação Integral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A ação integral produz um sinal de saída que é proporcional à magnitude e à duração do erro: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𝑠𝑎𝑖𝑑𝑎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pt-BR" dirty="0"/>
                  <a:t>A ação integral corrige o valor da variável manipulada em intervalos regulares, chamado tempo integral.</a:t>
                </a:r>
              </a:p>
              <a:p>
                <a:r>
                  <a:rPr lang="pt-BR" dirty="0"/>
                  <a:t>Em um ganho integral baixo, o sistema pode levar muito tempo para atingir o valor de referência.</a:t>
                </a:r>
              </a:p>
              <a:p>
                <a:r>
                  <a:rPr lang="pt-BR" dirty="0"/>
                  <a:t>Já em um ganho integral muito alto, o sistema pode tornar-se instável.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 r="-2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67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Ação Derivativa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A ação derivativa produz um sinal de saída que é proporcional à velocidade de variação do erro: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𝑠𝑎𝑖𝑑𝑎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lvl="0" algn="just">
                  <a:buClr>
                    <a:srgbClr val="90C226"/>
                  </a:buClr>
                </a:pPr>
                <a:r>
                  <a:rPr lang="pt-BR" dirty="0"/>
                  <a:t>A ação derivativa fornece uma correção antecipada do erro, diminuindo o tempo de resposta e melhorando a estabilidade do sistema.</a:t>
                </a:r>
              </a:p>
              <a:p>
                <a:pPr lvl="0" algn="just">
                  <a:buClr>
                    <a:srgbClr val="90C226"/>
                  </a:buClr>
                </a:pPr>
                <a:r>
                  <a:rPr lang="pt-BR" dirty="0"/>
                  <a:t>Atua em intervalos regulares, chamado de tempo derivativo.</a:t>
                </a:r>
              </a:p>
              <a:p>
                <a:pPr lvl="0" algn="just">
                  <a:buClr>
                    <a:srgbClr val="90C226"/>
                  </a:buClr>
                </a:pPr>
                <a:r>
                  <a:rPr lang="pt-BR" dirty="0"/>
                  <a:t>Não deve ser utilizada em processos em que o </a:t>
                </a:r>
                <a:r>
                  <a:rPr lang="pt-BR"/>
                  <a:t>sistema precisa responder </a:t>
                </a:r>
                <a:r>
                  <a:rPr lang="pt-BR" dirty="0"/>
                  <a:t>rapidamente a uma perturbação, nem em processos que apresentem muito ruído no sinal de medido, pois levaria o processo à instabilidade.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 r="-11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20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3F98D-857C-412E-8A62-34D1B4B0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B2684C-74AC-447B-A9F7-2F60351FD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Primeiramente, foi desenvolvido um código compatível com o dispositivo ARDUINO UNO, utilizado nas simulações. Esse código tem como base o Sistema Operacional </a:t>
            </a:r>
            <a:r>
              <a:rPr lang="pt-BR" dirty="0" err="1"/>
              <a:t>FreeRTOS</a:t>
            </a:r>
            <a:r>
              <a:rPr lang="pt-BR" dirty="0"/>
              <a:t>. </a:t>
            </a:r>
          </a:p>
          <a:p>
            <a:endParaRPr lang="pt-BR" dirty="0"/>
          </a:p>
          <a:p>
            <a:r>
              <a:rPr lang="pt-BR" dirty="0"/>
              <a:t>O código utiliza concorrência através de 3 tarefas, além de utilizar exclusão mútua (MUTEX).</a:t>
            </a:r>
          </a:p>
          <a:p>
            <a:endParaRPr lang="pt-BR" dirty="0"/>
          </a:p>
          <a:p>
            <a:r>
              <a:rPr lang="pt-BR" dirty="0"/>
              <a:t>Código detalhado pode ser visto no PDF gerado pelo </a:t>
            </a:r>
            <a:r>
              <a:rPr lang="pt-BR" dirty="0" err="1"/>
              <a:t>Doxygen</a:t>
            </a:r>
            <a:r>
              <a:rPr lang="pt-BR" dirty="0"/>
              <a:t> e pelo link do GitHub: </a:t>
            </a:r>
            <a:r>
              <a:rPr lang="pt-BR" dirty="0">
                <a:ea typeface="+mn-lt"/>
                <a:cs typeface="+mn-lt"/>
                <a:hlinkClick r:id="rId2"/>
              </a:rPr>
              <a:t>krayhelena/final_project (github.com)</a:t>
            </a:r>
          </a:p>
        </p:txBody>
      </p:sp>
    </p:spTree>
    <p:extLst>
      <p:ext uri="{BB962C8B-B14F-4D97-AF65-F5344CB8AC3E}">
        <p14:creationId xmlns:p14="http://schemas.microsoft.com/office/powerpoint/2010/main" val="402905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CE8D2-680C-48DD-8169-BB609C5B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 - Tarefa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DA06B4-F521-4C2A-BCB2-B04CE0229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 primeira tarefa se chama </a:t>
            </a:r>
            <a:r>
              <a:rPr lang="pt-BR" dirty="0" err="1"/>
              <a:t>TaskAnalogRead</a:t>
            </a:r>
            <a:r>
              <a:rPr lang="pt-BR" dirty="0"/>
              <a:t>, e ela tem função de receber os dados analógicos do sensor de temperatura no pino A0.</a:t>
            </a:r>
          </a:p>
          <a:p>
            <a:r>
              <a:rPr lang="pt-BR" dirty="0"/>
              <a:t>Através do datasheet do sensor foi tirado as especificações elétricas e através da função </a:t>
            </a:r>
            <a:r>
              <a:rPr lang="pt-BR" dirty="0" err="1"/>
              <a:t>map</a:t>
            </a:r>
            <a:r>
              <a:rPr lang="pt-BR" dirty="0"/>
              <a:t>, foi convertido para valores referentes aos graus célsius.</a:t>
            </a:r>
          </a:p>
          <a:p>
            <a:r>
              <a:rPr lang="pt-BR" dirty="0"/>
              <a:t>Além disso, ainda é printado no terminal o valor da temperatura (já convertido) que está sendo lido no sensor.</a:t>
            </a:r>
          </a:p>
          <a:p>
            <a:r>
              <a:rPr lang="pt-BR" dirty="0"/>
              <a:t>Esta tarefa utiliza o </a:t>
            </a:r>
            <a:r>
              <a:rPr lang="pt-BR" dirty="0" err="1"/>
              <a:t>mutex</a:t>
            </a:r>
            <a:r>
              <a:rPr lang="pt-BR" dirty="0"/>
              <a:t>, e após o fim de sua execução o libera.</a:t>
            </a:r>
          </a:p>
        </p:txBody>
      </p:sp>
    </p:spTree>
    <p:extLst>
      <p:ext uri="{BB962C8B-B14F-4D97-AF65-F5344CB8AC3E}">
        <p14:creationId xmlns:p14="http://schemas.microsoft.com/office/powerpoint/2010/main" val="39100146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</TotalTime>
  <Words>190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Facetado</vt:lpstr>
      <vt:lpstr>Projeto Final de Sistemas Embarcados</vt:lpstr>
      <vt:lpstr>Introdução</vt:lpstr>
      <vt:lpstr>PID (Proporcional-Integral-Derivativo)</vt:lpstr>
      <vt:lpstr>Algoritmo PID</vt:lpstr>
      <vt:lpstr>Ação Proporcional</vt:lpstr>
      <vt:lpstr>Ação Integral</vt:lpstr>
      <vt:lpstr>Ação Derivativa</vt:lpstr>
      <vt:lpstr>Simulação</vt:lpstr>
      <vt:lpstr>Simulação - Tarefa 1</vt:lpstr>
      <vt:lpstr>Simulação - Tarefa 2</vt:lpstr>
      <vt:lpstr>Simulação - Tarefa 3 </vt:lpstr>
      <vt:lpstr>Simulação</vt:lpstr>
      <vt:lpstr>Resultados Obtidos</vt:lpstr>
      <vt:lpstr>Resultados Obtidos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 de Sistemas Embarcados</dc:title>
  <dc:creator>Conta da Microsoft</dc:creator>
  <cp:lastModifiedBy>Conta da Microsoft</cp:lastModifiedBy>
  <cp:revision>215</cp:revision>
  <dcterms:created xsi:type="dcterms:W3CDTF">2021-08-27T00:46:44Z</dcterms:created>
  <dcterms:modified xsi:type="dcterms:W3CDTF">2021-08-27T19:04:07Z</dcterms:modified>
</cp:coreProperties>
</file>