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2B2B"/>
    <a:srgbClr val="2A2222"/>
    <a:srgbClr val="443737"/>
    <a:srgbClr val="3A2E2E"/>
    <a:srgbClr val="222831"/>
    <a:srgbClr val="3C3648"/>
    <a:srgbClr val="433D51"/>
    <a:srgbClr val="5C5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-1770" y="-876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2E887-170A-493D-AA30-054A08B8250E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DB1FB-A22F-4AEE-8FEB-DB7DEB315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50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12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gradFill>
            <a:gsLst>
              <a:gs pos="0">
                <a:srgbClr val="352B2B"/>
              </a:gs>
              <a:gs pos="50000">
                <a:srgbClr val="3A2E2E"/>
              </a:gs>
              <a:gs pos="100000">
                <a:srgbClr val="352B2B"/>
              </a:gs>
            </a:gsLst>
            <a:lin ang="5400000" scaled="0"/>
          </a:gradFill>
          <a:ln/>
        </p:spPr>
      </p:sp>
      <p:sp>
        <p:nvSpPr>
          <p:cNvPr id="5" name="Text 2"/>
          <p:cNvSpPr/>
          <p:nvPr/>
        </p:nvSpPr>
        <p:spPr>
          <a:xfrm>
            <a:off x="864037" y="1522571"/>
            <a:ext cx="7415927" cy="21293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kern="0" spc="-201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Калькулятор выражений</a:t>
            </a:r>
            <a:endParaRPr lang="en-US" sz="6707" dirty="0"/>
          </a:p>
        </p:txBody>
      </p:sp>
      <p:sp>
        <p:nvSpPr>
          <p:cNvPr id="6" name="Text 3"/>
          <p:cNvSpPr/>
          <p:nvPr/>
        </p:nvSpPr>
        <p:spPr>
          <a:xfrm>
            <a:off x="864037" y="4022169"/>
            <a:ext cx="7415927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19" dirty="0" err="1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Данный</a:t>
            </a:r>
            <a:r>
              <a:rPr lang="en-US" sz="1944" kern="0" spc="-19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944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калькулятор позволяет вычислять математические выражения, введенные пользователем в строку. Он поддерживает основные арифметические операции: сложение, вычитание, умножение и деление, а также работает со скобками, обеспечивая правильный порядок вычислений.</a:t>
            </a:r>
            <a:endParaRPr lang="en-US" sz="1944" dirty="0"/>
          </a:p>
        </p:txBody>
      </p:sp>
      <p:sp>
        <p:nvSpPr>
          <p:cNvPr id="9" name="Text 5"/>
          <p:cNvSpPr/>
          <p:nvPr/>
        </p:nvSpPr>
        <p:spPr>
          <a:xfrm>
            <a:off x="864036" y="6291013"/>
            <a:ext cx="7415927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02"/>
              </a:lnSpc>
              <a:buNone/>
            </a:pPr>
            <a:r>
              <a:rPr lang="ru-RU" sz="2000" b="1" kern="0" spc="-19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Авторы</a:t>
            </a:r>
            <a:r>
              <a:rPr lang="en-US" sz="2000" b="1" kern="0" spc="-19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</a:t>
            </a:r>
            <a:r>
              <a:rPr lang="en-US" sz="2000" b="1" kern="0" spc="-19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Кирилл</a:t>
            </a:r>
            <a:r>
              <a:rPr lang="en-US" sz="2000" b="1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000" b="1" kern="0" spc="-19" dirty="0" err="1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Зелепукин</a:t>
            </a:r>
            <a:r>
              <a:rPr lang="en-US" sz="2000" b="1" kern="0" spc="-19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ru-RU" sz="2000" b="1" kern="0" spc="-19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Тимошенко Тимофей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2" t="24905" r="9659" b="-25293"/>
          <a:stretch/>
        </p:blipFill>
        <p:spPr bwMode="auto">
          <a:xfrm>
            <a:off x="9072000" y="0"/>
            <a:ext cx="10584000" cy="11304000"/>
          </a:xfrm>
          <a:prstGeom prst="rect">
            <a:avLst/>
          </a:prstGeom>
          <a:noFill/>
          <a:ln>
            <a:noFill/>
          </a:ln>
          <a:effectLst>
            <a:outerShdw blurRad="508000" dist="35921" dir="11340000" algn="ctr" rotWithShape="0">
              <a:schemeClr val="tx1">
                <a:lumMod val="95000"/>
                <a:lumOff val="5000"/>
                <a:alpha val="8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sp>
        <p:nvSpPr>
          <p:cNvPr id="29" name="Shape 1"/>
          <p:cNvSpPr/>
          <p:nvPr/>
        </p:nvSpPr>
        <p:spPr>
          <a:xfrm>
            <a:off x="0" y="42732"/>
            <a:ext cx="14630400" cy="8229600"/>
          </a:xfrm>
          <a:prstGeom prst="rect">
            <a:avLst/>
          </a:prstGeom>
          <a:gradFill>
            <a:gsLst>
              <a:gs pos="0">
                <a:srgbClr val="352B2B"/>
              </a:gs>
              <a:gs pos="50000">
                <a:srgbClr val="3A2E2E"/>
              </a:gs>
              <a:gs pos="100000">
                <a:srgbClr val="352B2B"/>
              </a:gs>
            </a:gsLst>
            <a:lin ang="5400000" scaled="0"/>
          </a:gradFill>
          <a:ln/>
        </p:spPr>
      </p:sp>
      <p:sp>
        <p:nvSpPr>
          <p:cNvPr id="4" name="Text 2"/>
          <p:cNvSpPr/>
          <p:nvPr/>
        </p:nvSpPr>
        <p:spPr>
          <a:xfrm>
            <a:off x="864037" y="1757124"/>
            <a:ext cx="7037546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kern="0" spc="-146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Основные возможности</a:t>
            </a:r>
            <a:endParaRPr lang="en-US" sz="4860" dirty="0"/>
          </a:p>
        </p:txBody>
      </p:sp>
      <p:sp>
        <p:nvSpPr>
          <p:cNvPr id="5" name="Shape 3"/>
          <p:cNvSpPr/>
          <p:nvPr/>
        </p:nvSpPr>
        <p:spPr>
          <a:xfrm>
            <a:off x="864037" y="3300055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0F0F0F"/>
          </a:solidFill>
          <a:ln/>
          <a:effectLst>
            <a:outerShdw blurRad="558800" dist="50800" dir="5400000" algn="ctr" rotWithShape="0">
              <a:srgbClr val="000000">
                <a:alpha val="48000"/>
              </a:srgbClr>
            </a:outerShdw>
          </a:effectLst>
        </p:spPr>
      </p:sp>
      <p:sp>
        <p:nvSpPr>
          <p:cNvPr id="6" name="Text 4"/>
          <p:cNvSpPr/>
          <p:nvPr/>
        </p:nvSpPr>
        <p:spPr>
          <a:xfrm>
            <a:off x="1036201" y="3392567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kern="0" spc="-87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1</a:t>
            </a:r>
            <a:endParaRPr lang="en-US" sz="2916" dirty="0"/>
          </a:p>
        </p:txBody>
      </p:sp>
      <p:sp>
        <p:nvSpPr>
          <p:cNvPr id="7" name="Text 5"/>
          <p:cNvSpPr/>
          <p:nvPr/>
        </p:nvSpPr>
        <p:spPr>
          <a:xfrm>
            <a:off x="1666280" y="330005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Простой ввод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1666280" y="3833932"/>
            <a:ext cx="552557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Пользователь вводит выражение в </a:t>
            </a:r>
            <a:r>
              <a:rPr lang="en-US" sz="1944" kern="0" spc="-19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строку</a:t>
            </a:r>
            <a:r>
              <a:rPr lang="en-US" sz="1944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944" kern="0" spc="-19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и</a:t>
            </a:r>
            <a:r>
              <a:rPr lang="ru-RU" sz="1944" kern="0" spc="-19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получает моментальное решение.</a:t>
            </a:r>
            <a:endParaRPr lang="en-US" sz="1944" dirty="0"/>
          </a:p>
        </p:txBody>
      </p:sp>
      <p:sp>
        <p:nvSpPr>
          <p:cNvPr id="11" name="Text 9"/>
          <p:cNvSpPr/>
          <p:nvPr/>
        </p:nvSpPr>
        <p:spPr>
          <a:xfrm>
            <a:off x="8240911" y="3300055"/>
            <a:ext cx="3166943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Поддержка операций</a:t>
            </a:r>
            <a:endParaRPr lang="en-US" sz="2430" dirty="0"/>
          </a:p>
        </p:txBody>
      </p:sp>
      <p:sp>
        <p:nvSpPr>
          <p:cNvPr id="12" name="Text 10"/>
          <p:cNvSpPr/>
          <p:nvPr/>
        </p:nvSpPr>
        <p:spPr>
          <a:xfrm>
            <a:off x="8240911" y="3833932"/>
            <a:ext cx="552557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Калькулятор выполняет сложение, вычитание, умножение и деление.</a:t>
            </a:r>
            <a:endParaRPr lang="en-US" sz="1944" dirty="0"/>
          </a:p>
        </p:txBody>
      </p:sp>
      <p:sp>
        <p:nvSpPr>
          <p:cNvPr id="15" name="Text 13"/>
          <p:cNvSpPr/>
          <p:nvPr/>
        </p:nvSpPr>
        <p:spPr>
          <a:xfrm>
            <a:off x="1666280" y="5148501"/>
            <a:ext cx="3166943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Работа со скобками</a:t>
            </a:r>
            <a:endParaRPr lang="en-US" sz="2430" dirty="0"/>
          </a:p>
        </p:txBody>
      </p:sp>
      <p:sp>
        <p:nvSpPr>
          <p:cNvPr id="16" name="Text 14"/>
          <p:cNvSpPr/>
          <p:nvPr/>
        </p:nvSpPr>
        <p:spPr>
          <a:xfrm>
            <a:off x="1666280" y="5682377"/>
            <a:ext cx="552557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Обеспечивает правильный порядок вычислений с помощью скобок.</a:t>
            </a:r>
            <a:endParaRPr lang="en-US" sz="1944" dirty="0"/>
          </a:p>
        </p:txBody>
      </p:sp>
      <p:sp>
        <p:nvSpPr>
          <p:cNvPr id="19" name="Text 17"/>
          <p:cNvSpPr/>
          <p:nvPr/>
        </p:nvSpPr>
        <p:spPr>
          <a:xfrm>
            <a:off x="8240911" y="5148501"/>
            <a:ext cx="369474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038"/>
              </a:lnSpc>
            </a:pPr>
            <a:r>
              <a:rPr lang="ru-RU" sz="2430" kern="0" spc="-73" dirty="0" smtClean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Вывод в консоль</a:t>
            </a:r>
            <a:endParaRPr lang="en-US" sz="2430" dirty="0"/>
          </a:p>
        </p:txBody>
      </p:sp>
      <p:sp>
        <p:nvSpPr>
          <p:cNvPr id="20" name="Text 18"/>
          <p:cNvSpPr/>
          <p:nvPr/>
        </p:nvSpPr>
        <p:spPr>
          <a:xfrm>
            <a:off x="8240911" y="5682377"/>
            <a:ext cx="552557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ru-RU" sz="2000" kern="0" spc="-19" dirty="0" smtClean="0">
                <a:solidFill>
                  <a:srgbClr val="E5E0DF"/>
                </a:solidFill>
                <a:ea typeface="Roboto"/>
              </a:rPr>
              <a:t>Решение выражений выводится в консоль</a:t>
            </a:r>
            <a:r>
              <a:rPr lang="ru-RU" sz="1944" kern="0" spc="-19" dirty="0" smtClean="0">
                <a:solidFill>
                  <a:srgbClr val="E5E0DF"/>
                </a:solidFill>
                <a:ea typeface="Roboto" pitchFamily="34" charset="-122"/>
              </a:rPr>
              <a:t>.</a:t>
            </a:r>
            <a:endParaRPr lang="en-US" sz="1944" dirty="0"/>
          </a:p>
        </p:txBody>
      </p:sp>
      <p:sp>
        <p:nvSpPr>
          <p:cNvPr id="22" name="Shape 3"/>
          <p:cNvSpPr/>
          <p:nvPr/>
        </p:nvSpPr>
        <p:spPr>
          <a:xfrm>
            <a:off x="7518321" y="3295180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0F0F0F"/>
          </a:solidFill>
          <a:ln/>
          <a:effectLst>
            <a:outerShdw blurRad="558800" dist="50800" dir="5400000" algn="ctr" rotWithShape="0">
              <a:srgbClr val="000000">
                <a:alpha val="48000"/>
              </a:srgbClr>
            </a:outerShdw>
          </a:effectLst>
        </p:spPr>
      </p:sp>
      <p:sp>
        <p:nvSpPr>
          <p:cNvPr id="23" name="Text 4"/>
          <p:cNvSpPr/>
          <p:nvPr/>
        </p:nvSpPr>
        <p:spPr>
          <a:xfrm>
            <a:off x="7690485" y="3387692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ru-RU" sz="2916" kern="0" spc="-87" dirty="0" smtClean="0">
                <a:solidFill>
                  <a:srgbClr val="FFFFFF"/>
                </a:solidFill>
                <a:ea typeface="Roboto"/>
              </a:rPr>
              <a:t>3</a:t>
            </a:r>
            <a:endParaRPr lang="en-US" sz="2916" dirty="0">
              <a:latin typeface="Roboto"/>
              <a:ea typeface="Roboto"/>
            </a:endParaRPr>
          </a:p>
        </p:txBody>
      </p:sp>
      <p:sp>
        <p:nvSpPr>
          <p:cNvPr id="24" name="Shape 3"/>
          <p:cNvSpPr/>
          <p:nvPr/>
        </p:nvSpPr>
        <p:spPr>
          <a:xfrm>
            <a:off x="864036" y="5148501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0F0F0F"/>
          </a:solidFill>
          <a:ln/>
          <a:effectLst>
            <a:outerShdw blurRad="558800" dist="50800" dir="5400000" algn="ctr" rotWithShape="0">
              <a:srgbClr val="000000">
                <a:alpha val="48000"/>
              </a:srgbClr>
            </a:outerShdw>
          </a:effectLst>
        </p:spPr>
      </p:sp>
      <p:sp>
        <p:nvSpPr>
          <p:cNvPr id="25" name="Text 4"/>
          <p:cNvSpPr/>
          <p:nvPr/>
        </p:nvSpPr>
        <p:spPr>
          <a:xfrm>
            <a:off x="1036200" y="5241013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ru-RU" sz="2916" kern="0" spc="-87" dirty="0" smtClean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2</a:t>
            </a:r>
            <a:endParaRPr lang="en-US" sz="2916" dirty="0"/>
          </a:p>
        </p:txBody>
      </p:sp>
      <p:sp>
        <p:nvSpPr>
          <p:cNvPr id="26" name="Shape 3"/>
          <p:cNvSpPr/>
          <p:nvPr/>
        </p:nvSpPr>
        <p:spPr>
          <a:xfrm>
            <a:off x="7518321" y="5148501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0F0F0F"/>
          </a:solidFill>
          <a:ln/>
          <a:effectLst>
            <a:outerShdw blurRad="558800" dist="50800" dir="5400000" algn="ctr" rotWithShape="0">
              <a:srgbClr val="000000">
                <a:alpha val="48000"/>
              </a:srgbClr>
            </a:outerShdw>
          </a:effectLst>
        </p:spPr>
      </p:sp>
      <p:sp>
        <p:nvSpPr>
          <p:cNvPr id="27" name="Text 4"/>
          <p:cNvSpPr/>
          <p:nvPr/>
        </p:nvSpPr>
        <p:spPr>
          <a:xfrm>
            <a:off x="7690485" y="5241013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ru-RU" sz="2916" kern="0" spc="-87" dirty="0" smtClean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4</a:t>
            </a:r>
            <a:endParaRPr lang="en-US" sz="2916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sp>
        <p:nvSpPr>
          <p:cNvPr id="24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gradFill>
            <a:gsLst>
              <a:gs pos="0">
                <a:srgbClr val="352B2B"/>
              </a:gs>
              <a:gs pos="50000">
                <a:srgbClr val="3A2E2E"/>
              </a:gs>
              <a:gs pos="100000">
                <a:srgbClr val="352B2B"/>
              </a:gs>
            </a:gsLst>
            <a:lin ang="5400000" scaled="0"/>
          </a:gradFill>
          <a:ln/>
        </p:spPr>
      </p:sp>
      <p:sp>
        <p:nvSpPr>
          <p:cNvPr id="4" name="Text 2"/>
          <p:cNvSpPr/>
          <p:nvPr/>
        </p:nvSpPr>
        <p:spPr>
          <a:xfrm>
            <a:off x="4148197" y="849630"/>
            <a:ext cx="6333768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6075"/>
              </a:lnSpc>
              <a:buNone/>
            </a:pPr>
            <a:r>
              <a:rPr lang="en-US" sz="4860" kern="0" spc="-146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Алгоритм обработки</a:t>
            </a:r>
            <a:endParaRPr lang="en-US" sz="4860" dirty="0"/>
          </a:p>
        </p:txBody>
      </p:sp>
      <p:sp>
        <p:nvSpPr>
          <p:cNvPr id="5" name="Shape 3"/>
          <p:cNvSpPr/>
          <p:nvPr/>
        </p:nvSpPr>
        <p:spPr>
          <a:xfrm>
            <a:off x="864037" y="4944904"/>
            <a:ext cx="12902327" cy="49292"/>
          </a:xfrm>
          <a:prstGeom prst="rect">
            <a:avLst/>
          </a:prstGeom>
          <a:solidFill>
            <a:srgbClr val="7F9919"/>
          </a:solidFill>
          <a:ln/>
        </p:spPr>
      </p:sp>
      <p:sp>
        <p:nvSpPr>
          <p:cNvPr id="6" name="Shape 4"/>
          <p:cNvSpPr/>
          <p:nvPr/>
        </p:nvSpPr>
        <p:spPr>
          <a:xfrm>
            <a:off x="4003238" y="4080927"/>
            <a:ext cx="49292" cy="864037"/>
          </a:xfrm>
          <a:prstGeom prst="rect">
            <a:avLst/>
          </a:prstGeom>
          <a:solidFill>
            <a:srgbClr val="7F9919"/>
          </a:solidFill>
          <a:ln/>
        </p:spPr>
      </p:sp>
      <p:sp>
        <p:nvSpPr>
          <p:cNvPr id="7" name="Shape 5"/>
          <p:cNvSpPr/>
          <p:nvPr/>
        </p:nvSpPr>
        <p:spPr>
          <a:xfrm>
            <a:off x="3750231" y="4667190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0F0F0F"/>
          </a:solidFill>
          <a:ln/>
        </p:spPr>
      </p:sp>
      <p:sp>
        <p:nvSpPr>
          <p:cNvPr id="8" name="Text 6"/>
          <p:cNvSpPr/>
          <p:nvPr/>
        </p:nvSpPr>
        <p:spPr>
          <a:xfrm>
            <a:off x="3922395" y="4759702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kern="0" spc="-87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1</a:t>
            </a:r>
            <a:endParaRPr lang="en-US" sz="2916" dirty="0"/>
          </a:p>
        </p:txBody>
      </p:sp>
      <p:sp>
        <p:nvSpPr>
          <p:cNvPr id="9" name="Text 7"/>
          <p:cNvSpPr/>
          <p:nvPr/>
        </p:nvSpPr>
        <p:spPr>
          <a:xfrm>
            <a:off x="2484834" y="2509957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Ввод выражения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1110853" y="3043833"/>
            <a:ext cx="5834063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10"/>
              </a:lnSpc>
              <a:buNone/>
            </a:pPr>
            <a:r>
              <a:rPr lang="en-US" sz="1944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Пользователь вводит математическое выражение в строку.</a:t>
            </a:r>
            <a:endParaRPr lang="en-US" sz="1944" dirty="0"/>
          </a:p>
        </p:txBody>
      </p:sp>
      <p:sp>
        <p:nvSpPr>
          <p:cNvPr id="11" name="Shape 9"/>
          <p:cNvSpPr/>
          <p:nvPr/>
        </p:nvSpPr>
        <p:spPr>
          <a:xfrm>
            <a:off x="7290435" y="4944844"/>
            <a:ext cx="49292" cy="864037"/>
          </a:xfrm>
          <a:prstGeom prst="rect">
            <a:avLst/>
          </a:prstGeom>
          <a:solidFill>
            <a:srgbClr val="7F9919"/>
          </a:solidFill>
          <a:ln/>
        </p:spPr>
      </p:sp>
      <p:sp>
        <p:nvSpPr>
          <p:cNvPr id="12" name="Shape 10"/>
          <p:cNvSpPr/>
          <p:nvPr/>
        </p:nvSpPr>
        <p:spPr>
          <a:xfrm>
            <a:off x="7037427" y="4667190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0F0F0F"/>
          </a:solidFill>
          <a:ln/>
        </p:spPr>
      </p:sp>
      <p:sp>
        <p:nvSpPr>
          <p:cNvPr id="13" name="Text 11"/>
          <p:cNvSpPr/>
          <p:nvPr/>
        </p:nvSpPr>
        <p:spPr>
          <a:xfrm>
            <a:off x="7209592" y="4759702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kern="0" spc="-87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2</a:t>
            </a:r>
            <a:endParaRPr lang="en-US" sz="2916" dirty="0"/>
          </a:p>
        </p:txBody>
      </p:sp>
      <p:sp>
        <p:nvSpPr>
          <p:cNvPr id="14" name="Text 12"/>
          <p:cNvSpPr/>
          <p:nvPr/>
        </p:nvSpPr>
        <p:spPr>
          <a:xfrm>
            <a:off x="5772031" y="6055876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Разбор выражения</a:t>
            </a:r>
            <a:endParaRPr lang="en-US" sz="2430" dirty="0"/>
          </a:p>
        </p:txBody>
      </p:sp>
      <p:sp>
        <p:nvSpPr>
          <p:cNvPr id="15" name="Text 13"/>
          <p:cNvSpPr/>
          <p:nvPr/>
        </p:nvSpPr>
        <p:spPr>
          <a:xfrm>
            <a:off x="4398050" y="6589752"/>
            <a:ext cx="5834182" cy="14656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Калькулятор анализирует </a:t>
            </a:r>
            <a:r>
              <a:rPr lang="en-US" kern="0" spc="-19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введенные</a:t>
            </a:r>
            <a:r>
              <a:rPr lang="en-US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kern="0" spc="-19" dirty="0" err="1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символ</a:t>
            </a:r>
            <a:r>
              <a:rPr lang="ru-RU" kern="0" spc="-19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ы, берёт первое выражения по приоритету в скобках с помощью первой функции и </a:t>
            </a:r>
            <a:r>
              <a:rPr lang="ru-RU" kern="0" spc="-19" dirty="0" err="1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прорешивая</a:t>
            </a:r>
            <a:r>
              <a:rPr lang="ru-RU" kern="0" spc="-19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заменяет его ответом благодаря второй функции. Цикл повторяется пока есть скобки</a:t>
            </a:r>
            <a:r>
              <a:rPr lang="en-US" kern="0" spc="-19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dirty="0"/>
          </a:p>
        </p:txBody>
      </p:sp>
      <p:sp>
        <p:nvSpPr>
          <p:cNvPr id="16" name="Shape 14"/>
          <p:cNvSpPr/>
          <p:nvPr/>
        </p:nvSpPr>
        <p:spPr>
          <a:xfrm>
            <a:off x="10577751" y="4080927"/>
            <a:ext cx="49292" cy="864037"/>
          </a:xfrm>
          <a:prstGeom prst="rect">
            <a:avLst/>
          </a:prstGeom>
          <a:solidFill>
            <a:srgbClr val="7F9919"/>
          </a:solidFill>
          <a:ln/>
        </p:spPr>
      </p:sp>
      <p:sp>
        <p:nvSpPr>
          <p:cNvPr id="17" name="Shape 15"/>
          <p:cNvSpPr/>
          <p:nvPr/>
        </p:nvSpPr>
        <p:spPr>
          <a:xfrm>
            <a:off x="10324743" y="4667190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0F0F0F"/>
          </a:solidFill>
          <a:ln/>
        </p:spPr>
      </p:sp>
      <p:sp>
        <p:nvSpPr>
          <p:cNvPr id="18" name="Text 16"/>
          <p:cNvSpPr/>
          <p:nvPr/>
        </p:nvSpPr>
        <p:spPr>
          <a:xfrm>
            <a:off x="10496907" y="4759702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kern="0" spc="-87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3</a:t>
            </a:r>
            <a:endParaRPr lang="en-US" sz="2916" dirty="0"/>
          </a:p>
        </p:txBody>
      </p:sp>
      <p:sp>
        <p:nvSpPr>
          <p:cNvPr id="19" name="Text 17"/>
          <p:cNvSpPr/>
          <p:nvPr/>
        </p:nvSpPr>
        <p:spPr>
          <a:xfrm>
            <a:off x="9059347" y="2114907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Вычисление</a:t>
            </a:r>
            <a:endParaRPr lang="en-US" sz="2430" dirty="0"/>
          </a:p>
        </p:txBody>
      </p:sp>
      <p:sp>
        <p:nvSpPr>
          <p:cNvPr id="20" name="Text 18"/>
          <p:cNvSpPr/>
          <p:nvPr/>
        </p:nvSpPr>
        <p:spPr>
          <a:xfrm>
            <a:off x="7685365" y="2648783"/>
            <a:ext cx="583418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ru-RU" sz="1944" kern="0" spc="-19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Когда скобок не осталось, код </a:t>
            </a:r>
            <a:r>
              <a:rPr lang="ru-RU" sz="1944" kern="0" spc="-19" dirty="0" err="1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прорешивает</a:t>
            </a:r>
            <a:r>
              <a:rPr lang="ru-RU" sz="1944" kern="0" spc="-19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получившееся последние выражение основной функцие</a:t>
            </a:r>
            <a:r>
              <a:rPr lang="ru-RU" sz="1944" kern="0" spc="-19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й вычисления</a:t>
            </a:r>
            <a:r>
              <a:rPr lang="ru-RU" sz="1944" kern="0" spc="-19" dirty="0" smtClean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и выводит ответ в консоль</a:t>
            </a:r>
            <a:endParaRPr lang="en-US" sz="1944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sp>
        <p:nvSpPr>
          <p:cNvPr id="13" name="Shape 1"/>
          <p:cNvSpPr/>
          <p:nvPr/>
        </p:nvSpPr>
        <p:spPr>
          <a:xfrm>
            <a:off x="6905" y="0"/>
            <a:ext cx="14630400" cy="8229600"/>
          </a:xfrm>
          <a:prstGeom prst="rect">
            <a:avLst/>
          </a:prstGeom>
          <a:gradFill>
            <a:gsLst>
              <a:gs pos="0">
                <a:srgbClr val="352B2B"/>
              </a:gs>
              <a:gs pos="50000">
                <a:srgbClr val="3A2E2E"/>
              </a:gs>
              <a:gs pos="100000">
                <a:srgbClr val="352B2B"/>
              </a:gs>
            </a:gsLst>
            <a:lin ang="5400000" scaled="0"/>
          </a:gradFill>
          <a:ln/>
        </p:spPr>
      </p:sp>
      <p:sp>
        <p:nvSpPr>
          <p:cNvPr id="4" name="Text 2"/>
          <p:cNvSpPr/>
          <p:nvPr/>
        </p:nvSpPr>
        <p:spPr>
          <a:xfrm>
            <a:off x="864037" y="1610439"/>
            <a:ext cx="6685717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kern="0" spc="-146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Приоритеты и скобки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2999065"/>
            <a:ext cx="334291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Приоритеты операций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3631644"/>
            <a:ext cx="3898821" cy="27653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Калькулятор соблюдает стандартный порядок приоритетов: сначала выполняются операции в скобках, затем умножение/деление, и напоследок сложение/вычитание.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2999065"/>
            <a:ext cx="3166943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Работа со скобками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3631644"/>
            <a:ext cx="3898821" cy="27653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Скобки позволяют пользователю указывать порядок вычислений. Калькулятор правильно интерпретирует вложенные скобки и рассчитывает выражение в соответствии с ними.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299906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Примеры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3631644"/>
            <a:ext cx="389882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19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Выражение "2 + 3 * 4" даст ответ 14, а "(2 + 3) * 4" - 20.</a:t>
            </a:r>
            <a:endParaRPr lang="en-US" sz="1944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sp>
        <p:nvSpPr>
          <p:cNvPr id="2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gradFill>
            <a:gsLst>
              <a:gs pos="0">
                <a:srgbClr val="352B2B"/>
              </a:gs>
              <a:gs pos="50000">
                <a:srgbClr val="3A2E2E"/>
              </a:gs>
              <a:gs pos="100000">
                <a:srgbClr val="352B2B"/>
              </a:gs>
            </a:gsLst>
            <a:lin ang="5400000" scaled="0"/>
          </a:gradFill>
          <a:ln/>
        </p:spPr>
      </p:sp>
      <p:sp>
        <p:nvSpPr>
          <p:cNvPr id="4" name="Text 2"/>
          <p:cNvSpPr/>
          <p:nvPr/>
        </p:nvSpPr>
        <p:spPr>
          <a:xfrm>
            <a:off x="4229100" y="1124142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6075"/>
              </a:lnSpc>
              <a:buNone/>
            </a:pPr>
            <a:r>
              <a:rPr lang="en-US" sz="5400" kern="0" spc="-146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Демонстрация</a:t>
            </a:r>
            <a:endParaRPr lang="en-US" sz="54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7" y="3850958"/>
            <a:ext cx="617220" cy="617220"/>
          </a:xfrm>
          <a:prstGeom prst="rect">
            <a:avLst/>
          </a:prstGeom>
          <a:noFill/>
        </p:spPr>
      </p:pic>
      <p:sp>
        <p:nvSpPr>
          <p:cNvPr id="6" name="Text 3"/>
          <p:cNvSpPr/>
          <p:nvPr/>
        </p:nvSpPr>
        <p:spPr>
          <a:xfrm>
            <a:off x="864037" y="4714994"/>
            <a:ext cx="294786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Сложение</a:t>
            </a:r>
            <a:endParaRPr lang="en-US" sz="243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189" y="3850958"/>
            <a:ext cx="617220" cy="61722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182189" y="4714994"/>
            <a:ext cx="294786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Вычитание</a:t>
            </a:r>
            <a:endParaRPr lang="en-US" sz="243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0342" y="3850958"/>
            <a:ext cx="617220" cy="61722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500342" y="4714994"/>
            <a:ext cx="294786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Умножение</a:t>
            </a:r>
            <a:endParaRPr lang="en-US" sz="243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18495" y="3850958"/>
            <a:ext cx="617220" cy="617220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818495" y="4714994"/>
            <a:ext cx="294786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FFFFFF"/>
                </a:solidFill>
                <a:latin typeface="Roboto Mono" pitchFamily="34" charset="0"/>
                <a:ea typeface="Roboto Mono" pitchFamily="34" charset="-122"/>
                <a:cs typeface="Roboto Mono" pitchFamily="34" charset="-120"/>
              </a:rPr>
              <a:t>Деление</a:t>
            </a:r>
            <a:endParaRPr lang="en-US" sz="243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037" b="13037"/>
          <a:stretch/>
        </p:blipFill>
        <p:spPr bwMode="auto">
          <a:xfrm>
            <a:off x="864037" y="5040000"/>
            <a:ext cx="3190875" cy="1601873"/>
          </a:xfrm>
          <a:prstGeom prst="rect">
            <a:avLst/>
          </a:prstGeom>
          <a:noFill/>
          <a:ln>
            <a:noFill/>
          </a:ln>
          <a:effectLst>
            <a:outerShdw blurRad="342900" dist="35921" dir="2700000" algn="ctr" rotWithShape="0">
              <a:schemeClr val="tx1">
                <a:lumMod val="95000"/>
                <a:lumOff val="5000"/>
                <a:alpha val="67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342" y="5248868"/>
            <a:ext cx="3200400" cy="1393005"/>
          </a:xfrm>
          <a:prstGeom prst="rect">
            <a:avLst/>
          </a:prstGeom>
          <a:noFill/>
          <a:ln>
            <a:noFill/>
          </a:ln>
          <a:effectLst>
            <a:outerShdw blurRad="393700" dist="35921" dir="2700000" algn="ctr" rotWithShape="0">
              <a:schemeClr val="tx1">
                <a:lumMod val="95000"/>
                <a:lumOff val="5000"/>
                <a:alpha val="77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189" y="5248868"/>
            <a:ext cx="3219450" cy="1393005"/>
          </a:xfrm>
          <a:prstGeom prst="rect">
            <a:avLst/>
          </a:prstGeom>
          <a:noFill/>
          <a:ln>
            <a:noFill/>
          </a:ln>
          <a:effectLst>
            <a:outerShdw blurRad="457200" dist="35921" dir="2700000" algn="ctr" rotWithShape="0">
              <a:schemeClr val="tx1">
                <a:lumMod val="95000"/>
                <a:lumOff val="5000"/>
                <a:alpha val="8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8495" y="5248867"/>
            <a:ext cx="3171825" cy="1393005"/>
          </a:xfrm>
          <a:prstGeom prst="rect">
            <a:avLst/>
          </a:prstGeom>
          <a:noFill/>
          <a:ln>
            <a:noFill/>
          </a:ln>
          <a:effectLst>
            <a:outerShdw blurRad="406400" dist="35921" dir="2700000" algn="ctr" rotWithShape="0">
              <a:schemeClr val="tx1">
                <a:lumMod val="95000"/>
                <a:lumOff val="5000"/>
                <a:alpha val="8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sp>
        <p:nvSpPr>
          <p:cNvPr id="5" name="Shape 1"/>
          <p:cNvSpPr/>
          <p:nvPr/>
        </p:nvSpPr>
        <p:spPr>
          <a:xfrm>
            <a:off x="-1" y="-2"/>
            <a:ext cx="14630400" cy="8229600"/>
          </a:xfrm>
          <a:prstGeom prst="rect">
            <a:avLst/>
          </a:prstGeom>
          <a:gradFill>
            <a:gsLst>
              <a:gs pos="0">
                <a:srgbClr val="352B2B"/>
              </a:gs>
              <a:gs pos="50000">
                <a:srgbClr val="3A2E2E"/>
              </a:gs>
              <a:gs pos="100000">
                <a:srgbClr val="352B2B"/>
              </a:gs>
            </a:gsLst>
            <a:lin ang="5400000" scaled="0"/>
          </a:gradFill>
          <a:ln/>
        </p:spPr>
      </p:sp>
      <p:sp>
        <p:nvSpPr>
          <p:cNvPr id="3" name="Text 2"/>
          <p:cNvSpPr/>
          <p:nvPr/>
        </p:nvSpPr>
        <p:spPr>
          <a:xfrm>
            <a:off x="2917371" y="3729036"/>
            <a:ext cx="8795657" cy="771525"/>
          </a:xfrm>
          <a:prstGeom prst="rect">
            <a:avLst/>
          </a:prstGeom>
          <a:noFill/>
          <a:ln/>
          <a:effectLst>
            <a:outerShdw blurRad="635000" dist="50800" dir="5400000" algn="ctr" rotWithShape="0">
              <a:srgbClr val="000000">
                <a:alpha val="57000"/>
              </a:srgbClr>
            </a:outerShdw>
          </a:effectLst>
        </p:spPr>
        <p:txBody>
          <a:bodyPr wrap="none" rtlCol="0" anchor="t"/>
          <a:lstStyle/>
          <a:p>
            <a:pPr marL="0" indent="0" algn="ctr">
              <a:lnSpc>
                <a:spcPts val="6075"/>
              </a:lnSpc>
              <a:buNone/>
            </a:pPr>
            <a:r>
              <a:rPr lang="ru-RU" sz="7200" b="1" kern="0" spc="-146" dirty="0" smtClean="0">
                <a:solidFill>
                  <a:srgbClr val="FFFFFF"/>
                </a:solidFill>
                <a:latin typeface="Bahnschrift" panose="020B0502040204020203" pitchFamily="34" charset="0"/>
                <a:ea typeface="Roboto Mono" pitchFamily="34" charset="-122"/>
              </a:rPr>
              <a:t>Спасибо за внимание!</a:t>
            </a:r>
            <a:endParaRPr lang="en-US" sz="72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9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249</Words>
  <Application>Microsoft Office PowerPoint</Application>
  <PresentationFormat>Произвольный</PresentationFormat>
  <Paragraphs>44</Paragraphs>
  <Slides>6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ubl]</cp:lastModifiedBy>
  <cp:revision>8</cp:revision>
  <dcterms:created xsi:type="dcterms:W3CDTF">2024-06-24T14:55:01Z</dcterms:created>
  <dcterms:modified xsi:type="dcterms:W3CDTF">2024-06-24T16:32:37Z</dcterms:modified>
</cp:coreProperties>
</file>