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B2B"/>
    <a:srgbClr val="2A2222"/>
    <a:srgbClr val="443737"/>
    <a:srgbClr val="3A2E2E"/>
    <a:srgbClr val="222831"/>
    <a:srgbClr val="3C3648"/>
    <a:srgbClr val="433D51"/>
    <a:srgbClr val="5C5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-1770" y="-8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E887-170A-493D-AA30-054A08B8250E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B1FB-A22F-4AEE-8FEB-DB7DEB315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0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1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5" name="Text 2"/>
          <p:cNvSpPr/>
          <p:nvPr/>
        </p:nvSpPr>
        <p:spPr>
          <a:xfrm>
            <a:off x="864037" y="152257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20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Калькулятор выражений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Данный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позволяет вычислять математические выражения, введенные пользователем в строку. Он поддерживает основные арифметические операции: сложение, вычитание, умножение и деление, а также работает со скобками, обеспечивая правильный порядок вычислений.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64036" y="6291013"/>
            <a:ext cx="741592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Авторы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2000" b="1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Кирилл</a:t>
            </a:r>
            <a:r>
              <a:rPr lang="en-US" sz="2000" b="1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b="1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Зелепукин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Тимошенко Тимофей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4905" r="9659" b="-25293"/>
          <a:stretch/>
        </p:blipFill>
        <p:spPr bwMode="auto">
          <a:xfrm>
            <a:off x="9072000" y="0"/>
            <a:ext cx="10584000" cy="11304000"/>
          </a:xfrm>
          <a:prstGeom prst="rect">
            <a:avLst/>
          </a:prstGeom>
          <a:noFill/>
          <a:ln>
            <a:noFill/>
          </a:ln>
          <a:effectLst>
            <a:outerShdw blurRad="508000" dist="35921" dir="1134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9" name="Shape 1"/>
          <p:cNvSpPr/>
          <p:nvPr/>
        </p:nvSpPr>
        <p:spPr>
          <a:xfrm>
            <a:off x="0" y="4273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757124"/>
            <a:ext cx="703754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Основные возможности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30005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036201" y="33925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3000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Простой ввод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выражение в </a:t>
            </a:r>
            <a:r>
              <a:rPr lang="en-US" sz="1944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строку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получает моментальное решение.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8240911" y="330005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Поддержка операций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выполняет сложение, вычитание, умножение и деление.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Обеспечивает правильный порядок вычислений с помощью скобок.</a:t>
            </a:r>
            <a:endParaRPr lang="en-US" sz="1944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69474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ru-RU" sz="2430" kern="0" spc="-73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Вывод в консоль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ru-RU" sz="2000" kern="0" spc="-19" dirty="0" smtClean="0">
                <a:solidFill>
                  <a:srgbClr val="E5E0DF"/>
                </a:solidFill>
                <a:ea typeface="Roboto"/>
              </a:rPr>
              <a:t>Решение выражений выводится в консоль</a:t>
            </a:r>
            <a:r>
              <a:rPr lang="ru-RU" sz="1944" kern="0" spc="-19" dirty="0" smtClean="0">
                <a:solidFill>
                  <a:srgbClr val="E5E0DF"/>
                </a:solidFill>
                <a:ea typeface="Roboto" pitchFamily="34" charset="-122"/>
              </a:rPr>
              <a:t>.</a:t>
            </a:r>
            <a:endParaRPr lang="en-US" sz="1944" dirty="0"/>
          </a:p>
        </p:txBody>
      </p:sp>
      <p:sp>
        <p:nvSpPr>
          <p:cNvPr id="22" name="Shape 3"/>
          <p:cNvSpPr/>
          <p:nvPr/>
        </p:nvSpPr>
        <p:spPr>
          <a:xfrm>
            <a:off x="7518321" y="329518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3" name="Text 4"/>
          <p:cNvSpPr/>
          <p:nvPr/>
        </p:nvSpPr>
        <p:spPr>
          <a:xfrm>
            <a:off x="7690485" y="338769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ea typeface="Roboto"/>
              </a:rPr>
              <a:t>3</a:t>
            </a:r>
            <a:endParaRPr lang="en-US" sz="2916" dirty="0">
              <a:latin typeface="Roboto"/>
              <a:ea typeface="Roboto"/>
            </a:endParaRPr>
          </a:p>
        </p:txBody>
      </p:sp>
      <p:sp>
        <p:nvSpPr>
          <p:cNvPr id="24" name="Shape 3"/>
          <p:cNvSpPr/>
          <p:nvPr/>
        </p:nvSpPr>
        <p:spPr>
          <a:xfrm>
            <a:off x="864036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5" name="Text 4"/>
          <p:cNvSpPr/>
          <p:nvPr/>
        </p:nvSpPr>
        <p:spPr>
          <a:xfrm>
            <a:off x="1036200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26" name="Shape 3"/>
          <p:cNvSpPr/>
          <p:nvPr/>
        </p:nvSpPr>
        <p:spPr>
          <a:xfrm>
            <a:off x="7518321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7" name="Text 4"/>
          <p:cNvSpPr/>
          <p:nvPr/>
        </p:nvSpPr>
        <p:spPr>
          <a:xfrm>
            <a:off x="7690485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4</a:t>
            </a:r>
            <a:endParaRPr lang="en-US" sz="2916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148197" y="849630"/>
            <a:ext cx="633376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Алгоритм обработки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4944904"/>
            <a:ext cx="12902327" cy="492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6" name="Shape 4"/>
          <p:cNvSpPr/>
          <p:nvPr/>
        </p:nvSpPr>
        <p:spPr>
          <a:xfrm>
            <a:off x="4003238" y="4080927"/>
            <a:ext cx="49292" cy="86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7" name="Shape 5"/>
          <p:cNvSpPr/>
          <p:nvPr/>
        </p:nvSpPr>
        <p:spPr>
          <a:xfrm>
            <a:off x="3750231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8" name="Text 6"/>
          <p:cNvSpPr/>
          <p:nvPr/>
        </p:nvSpPr>
        <p:spPr>
          <a:xfrm>
            <a:off x="3922395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7"/>
          <p:cNvSpPr/>
          <p:nvPr/>
        </p:nvSpPr>
        <p:spPr>
          <a:xfrm>
            <a:off x="2484834" y="250995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Ввод выражения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1110853" y="3043833"/>
            <a:ext cx="583406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математическое выражение в строку.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7290435" y="4944844"/>
            <a:ext cx="49292" cy="86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12" name="Shape 10"/>
          <p:cNvSpPr/>
          <p:nvPr/>
        </p:nvSpPr>
        <p:spPr>
          <a:xfrm>
            <a:off x="7037427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3" name="Text 11"/>
          <p:cNvSpPr/>
          <p:nvPr/>
        </p:nvSpPr>
        <p:spPr>
          <a:xfrm>
            <a:off x="7209592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2"/>
          <p:cNvSpPr/>
          <p:nvPr/>
        </p:nvSpPr>
        <p:spPr>
          <a:xfrm>
            <a:off x="5772031" y="605587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Разбор выражения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4398050" y="6589752"/>
            <a:ext cx="5834182" cy="1465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анализирует </a:t>
            </a:r>
            <a:r>
              <a:rPr lang="en-US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введенные</a:t>
            </a:r>
            <a:r>
              <a:rPr lang="en-US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символ</a:t>
            </a:r>
            <a:r>
              <a:rPr lang="ru-RU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ы, берёт первое выражения по приоритету в скобках с помощью первой функции и </a:t>
            </a:r>
            <a:r>
              <a:rPr lang="ru-RU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прорешивая</a:t>
            </a:r>
            <a:r>
              <a:rPr lang="ru-RU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заменяет его ответом благодаря второй функции. Цикл повторяется пока есть скобки</a:t>
            </a:r>
            <a:r>
              <a:rPr lang="en-US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10577751" y="4080927"/>
            <a:ext cx="49292" cy="86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17" name="Shape 15"/>
          <p:cNvSpPr/>
          <p:nvPr/>
        </p:nvSpPr>
        <p:spPr>
          <a:xfrm>
            <a:off x="10324743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8" name="Text 16"/>
          <p:cNvSpPr/>
          <p:nvPr/>
        </p:nvSpPr>
        <p:spPr>
          <a:xfrm>
            <a:off x="10496907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9059347" y="21149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Вычисление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7685365" y="2648783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скобок не осталось, код </a:t>
            </a:r>
            <a:r>
              <a:rPr lang="ru-RU" sz="1944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прорешивает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получившееся последние выражение основной функцией вычисления и выводит ответ в консоль</a:t>
            </a:r>
            <a:endParaRPr lang="en-US" sz="1944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1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668571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и скобки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342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операций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соблюдает стандартный порядок приоритетов: сначала выполняются операции в скобках, затем умножение/деление, и напоследок сложение/вычитание.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Скобки позволяют пользователю указывать порядок вычислений. Калькулятор правильно интерпретирует вложенные скобки и рассчитывает выражение в соответствии с ними.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Примеры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Выражение "2 + 3 * 4" даст ответ 14, а "(2 + 3) * 4" - 20.</a:t>
            </a:r>
            <a:endParaRPr lang="en-US" sz="1944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229100" y="112414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540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Демонстрация</a:t>
            </a:r>
            <a:endParaRPr lang="en-US" sz="5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850958"/>
            <a:ext cx="617220" cy="617220"/>
          </a:xfrm>
          <a:prstGeom prst="rect">
            <a:avLst/>
          </a:prstGeom>
          <a:noFill/>
        </p:spPr>
      </p:pic>
      <p:sp>
        <p:nvSpPr>
          <p:cNvPr id="6" name="Text 3"/>
          <p:cNvSpPr/>
          <p:nvPr/>
        </p:nvSpPr>
        <p:spPr>
          <a:xfrm>
            <a:off x="864037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Сложение</a:t>
            </a:r>
            <a:endParaRPr lang="en-US" sz="243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850958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Вычитание</a:t>
            </a:r>
            <a:endParaRPr lang="en-US" sz="243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850958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Умножение</a:t>
            </a:r>
            <a:endParaRPr lang="en-US" sz="243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850958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Деление</a:t>
            </a:r>
            <a:endParaRPr lang="en-US" sz="243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37" b="13037"/>
          <a:stretch/>
        </p:blipFill>
        <p:spPr bwMode="auto">
          <a:xfrm>
            <a:off x="864037" y="5040000"/>
            <a:ext cx="3190875" cy="1601873"/>
          </a:xfrm>
          <a:prstGeom prst="rect">
            <a:avLst/>
          </a:prstGeom>
          <a:noFill/>
          <a:ln>
            <a:noFill/>
          </a:ln>
          <a:effectLst>
            <a:outerShdw blurRad="342900" dist="35921" dir="2700000" algn="ctr" rotWithShape="0">
              <a:schemeClr val="tx1">
                <a:lumMod val="95000"/>
                <a:lumOff val="5000"/>
                <a:alpha val="6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42" y="5248868"/>
            <a:ext cx="3200400" cy="1393005"/>
          </a:xfrm>
          <a:prstGeom prst="rect">
            <a:avLst/>
          </a:prstGeom>
          <a:noFill/>
          <a:ln>
            <a:noFill/>
          </a:ln>
          <a:effectLst>
            <a:outerShdw blurRad="393700" dist="35921" dir="2700000" algn="ctr" rotWithShape="0">
              <a:schemeClr val="tx1">
                <a:lumMod val="95000"/>
                <a:lumOff val="5000"/>
                <a:alpha val="7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89" y="5248868"/>
            <a:ext cx="3219450" cy="1393005"/>
          </a:xfrm>
          <a:prstGeom prst="rect">
            <a:avLst/>
          </a:prstGeom>
          <a:noFill/>
          <a:ln>
            <a:noFill/>
          </a:ln>
          <a:effectLst>
            <a:outerShdw blurRad="457200" dist="35921" dir="270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495" y="5248867"/>
            <a:ext cx="3171825" cy="1393005"/>
          </a:xfrm>
          <a:prstGeom prst="rect">
            <a:avLst/>
          </a:prstGeom>
          <a:noFill/>
          <a:ln>
            <a:noFill/>
          </a:ln>
          <a:effectLst>
            <a:outerShdw blurRad="406400" dist="35921" dir="2700000" algn="ctr" rotWithShape="0">
              <a:schemeClr val="tx1">
                <a:lumMod val="95000"/>
                <a:lumOff val="5000"/>
                <a:alpha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5" name="Shape 1"/>
          <p:cNvSpPr/>
          <p:nvPr/>
        </p:nvSpPr>
        <p:spPr>
          <a:xfrm>
            <a:off x="-1" y="-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3" name="Text 2"/>
          <p:cNvSpPr/>
          <p:nvPr/>
        </p:nvSpPr>
        <p:spPr>
          <a:xfrm>
            <a:off x="2917371" y="3729036"/>
            <a:ext cx="8795657" cy="771525"/>
          </a:xfrm>
          <a:prstGeom prst="rect">
            <a:avLst/>
          </a:prstGeom>
          <a:noFill/>
          <a:ln/>
          <a:effectLst>
            <a:outerShdw blurRad="635000" dist="50800" dir="5400000" algn="ctr" rotWithShape="0">
              <a:srgbClr val="000000">
                <a:alpha val="57000"/>
              </a:srgbClr>
            </a:outerShdw>
          </a:effectLst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ru-RU" sz="7200" b="1" kern="0" spc="-146" dirty="0" smtClean="0">
                <a:solidFill>
                  <a:srgbClr val="FFFFFF"/>
                </a:solidFill>
                <a:latin typeface="Bahnschrift" panose="020B0502040204020203" pitchFamily="34" charset="0"/>
                <a:ea typeface="Roboto Mono" pitchFamily="34" charset="-122"/>
              </a:rPr>
              <a:t>Спасибо за внимание!</a:t>
            </a:r>
            <a:endParaRPr lang="en-US" sz="7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249</Words>
  <Application>Microsoft Office PowerPoint</Application>
  <PresentationFormat>Произвольный</PresentationFormat>
  <Paragraphs>44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ubl]</cp:lastModifiedBy>
  <cp:revision>9</cp:revision>
  <dcterms:created xsi:type="dcterms:W3CDTF">2024-06-24T14:55:01Z</dcterms:created>
  <dcterms:modified xsi:type="dcterms:W3CDTF">2024-06-24T16:35:17Z</dcterms:modified>
</cp:coreProperties>
</file>