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6463C-6302-1CB3-F0CA-CF9D9CCB164F}" v="2235" dt="2025-08-17T19:33:47.392"/>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www.redhat.com/en/topics/devops/what-is-devsecops" TargetMode="External"/><Relationship Id="rId3" Type="http://schemas.openxmlformats.org/officeDocument/2006/relationships/notesSlide" Target="../notesSlides/notesSlide14.xml"/><Relationship Id="rId7" Type="http://schemas.openxmlformats.org/officeDocument/2006/relationships/hyperlink" Target="https://www.csoonline.com/article/2130877/the-biggest-data-breaches-of-the-21st-century.html"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prodperfect.com/blog/test-development/automated-software-development/#:~:text=Automating%20part%20of%20your%20application%E2%80%99s,quality%20of%20your%20test%20suite" TargetMode="External"/><Relationship Id="rId5" Type="http://schemas.openxmlformats.org/officeDocument/2006/relationships/hyperlink" Target="https://www.ccsinet.com/blog/aaa-identity-management/" TargetMode="External"/><Relationship Id="rId4" Type="http://schemas.openxmlformats.org/officeDocument/2006/relationships/hyperlink" Target="https://www.mimecast.com/blog/data-in-transit-vs-motion-vs-rest/"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David Bortz</a:t>
            </a:r>
            <a:endParaRPr lang="en-US" sz="1850" i="1" dirty="0"/>
          </a:p>
          <a:p>
            <a:pPr marL="0" lvl="0" indent="0" algn="l" rtl="0">
              <a:lnSpc>
                <a:spcPct val="70000"/>
              </a:lnSpc>
              <a:spcBef>
                <a:spcPts val="1000"/>
              </a:spcBef>
              <a:spcAft>
                <a:spcPts val="0"/>
              </a:spcAft>
              <a:buClr>
                <a:schemeClr val="lt1"/>
              </a:buClr>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EAEA0-F2CC-24B2-F929-FE942050B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F659E-E3FF-F043-F435-154A1D6ACE82}"/>
              </a:ext>
            </a:extLst>
          </p:cNvPr>
          <p:cNvSpPr>
            <a:spLocks noGrp="1"/>
          </p:cNvSpPr>
          <p:nvPr>
            <p:ph type="title"/>
          </p:nvPr>
        </p:nvSpPr>
        <p:spPr/>
        <p:txBody>
          <a:bodyPr/>
          <a:lstStyle/>
          <a:p>
            <a:r>
              <a:rPr lang="en-US" dirty="0"/>
              <a:t>Test two – Does function handle null pointers?</a:t>
            </a:r>
          </a:p>
        </p:txBody>
      </p:sp>
      <p:sp>
        <p:nvSpPr>
          <p:cNvPr id="3" name="Text Placeholder 2">
            <a:extLst>
              <a:ext uri="{FF2B5EF4-FFF2-40B4-BE49-F238E27FC236}">
                <a16:creationId xmlns:a16="http://schemas.microsoft.com/office/drawing/2014/main" id="{714AE997-4464-EF78-D317-9894894300DF}"/>
              </a:ext>
            </a:extLst>
          </p:cNvPr>
          <p:cNvSpPr>
            <a:spLocks noGrp="1"/>
          </p:cNvSpPr>
          <p:nvPr>
            <p:ph type="body" idx="1"/>
          </p:nvPr>
        </p:nvSpPr>
        <p:spPr/>
        <p:txBody>
          <a:bodyPr/>
          <a:lstStyle/>
          <a:p>
            <a:r>
              <a:rPr lang="en-US" dirty="0"/>
              <a:t>Positive case: Pass a valid pointer</a:t>
            </a:r>
          </a:p>
          <a:p>
            <a:r>
              <a:rPr lang="en-US" dirty="0"/>
              <a:t>Negative case: Pass a null pointer</a:t>
            </a:r>
          </a:p>
          <a:p>
            <a:endParaRPr lang="en-US" dirty="0"/>
          </a:p>
          <a:p>
            <a:endParaRPr lang="en-US" dirty="0"/>
          </a:p>
          <a:p>
            <a:pPr marL="114300" indent="0">
              <a:buNone/>
            </a:pPr>
            <a:r>
              <a:rPr lang="en-US" dirty="0"/>
              <a:t>Expected results</a:t>
            </a:r>
          </a:p>
          <a:p>
            <a:r>
              <a:rPr lang="en-US" dirty="0"/>
              <a:t>Positive: Function processes normally</a:t>
            </a:r>
          </a:p>
          <a:p>
            <a:r>
              <a:rPr lang="en-US" dirty="0"/>
              <a:t>Negative: Function returns an error message indicating a null pointer</a:t>
            </a:r>
          </a:p>
        </p:txBody>
      </p:sp>
    </p:spTree>
    <p:extLst>
      <p:ext uri="{BB962C8B-B14F-4D97-AF65-F5344CB8AC3E}">
        <p14:creationId xmlns:p14="http://schemas.microsoft.com/office/powerpoint/2010/main" val="364222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3A75B-8E35-824B-2C54-564A38E4D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A6195-DFEC-B6F2-EA58-A003110DF3A0}"/>
              </a:ext>
            </a:extLst>
          </p:cNvPr>
          <p:cNvSpPr>
            <a:spLocks noGrp="1"/>
          </p:cNvSpPr>
          <p:nvPr>
            <p:ph type="title"/>
          </p:nvPr>
        </p:nvSpPr>
        <p:spPr/>
        <p:txBody>
          <a:bodyPr/>
          <a:lstStyle/>
          <a:p>
            <a:r>
              <a:rPr lang="en-US" dirty="0"/>
              <a:t>Test Three – Are boundary conditions handled?</a:t>
            </a:r>
          </a:p>
        </p:txBody>
      </p:sp>
      <p:sp>
        <p:nvSpPr>
          <p:cNvPr id="3" name="Text Placeholder 2">
            <a:extLst>
              <a:ext uri="{FF2B5EF4-FFF2-40B4-BE49-F238E27FC236}">
                <a16:creationId xmlns:a16="http://schemas.microsoft.com/office/drawing/2014/main" id="{B5F2BB29-AEA4-569E-FA53-6A8A4010E2F4}"/>
              </a:ext>
            </a:extLst>
          </p:cNvPr>
          <p:cNvSpPr>
            <a:spLocks noGrp="1"/>
          </p:cNvSpPr>
          <p:nvPr>
            <p:ph type="body" idx="1"/>
          </p:nvPr>
        </p:nvSpPr>
        <p:spPr/>
        <p:txBody>
          <a:bodyPr/>
          <a:lstStyle/>
          <a:p>
            <a:r>
              <a:rPr lang="en-US" dirty="0"/>
              <a:t>Positive case: Test with the smallest valid input</a:t>
            </a:r>
          </a:p>
          <a:p>
            <a:r>
              <a:rPr lang="en-US"/>
              <a:t>Negative case: Test with the largest valid input</a:t>
            </a:r>
          </a:p>
          <a:p>
            <a:endParaRPr lang="en-US" dirty="0"/>
          </a:p>
          <a:p>
            <a:endParaRPr lang="en-US" dirty="0"/>
          </a:p>
          <a:p>
            <a:pPr marL="114300" indent="0">
              <a:buNone/>
            </a:pPr>
            <a:r>
              <a:rPr lang="en-US" dirty="0"/>
              <a:t>Expected results</a:t>
            </a:r>
          </a:p>
          <a:p>
            <a:r>
              <a:rPr lang="en-US" dirty="0"/>
              <a:t>Positive: Function executes without error for boundary inputs </a:t>
            </a:r>
          </a:p>
          <a:p>
            <a:r>
              <a:rPr lang="en-US" dirty="0"/>
              <a:t>Negative: Function Throws an error for out-of-bounds input </a:t>
            </a:r>
          </a:p>
        </p:txBody>
      </p:sp>
    </p:spTree>
    <p:extLst>
      <p:ext uri="{BB962C8B-B14F-4D97-AF65-F5344CB8AC3E}">
        <p14:creationId xmlns:p14="http://schemas.microsoft.com/office/powerpoint/2010/main" val="414333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D5D3A-36FF-5A89-38C5-202CFECA2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BDC5-B052-0832-D989-D76721E73B8E}"/>
              </a:ext>
            </a:extLst>
          </p:cNvPr>
          <p:cNvSpPr>
            <a:spLocks noGrp="1"/>
          </p:cNvSpPr>
          <p:nvPr>
            <p:ph type="title"/>
          </p:nvPr>
        </p:nvSpPr>
        <p:spPr/>
        <p:txBody>
          <a:bodyPr/>
          <a:lstStyle/>
          <a:p>
            <a:r>
              <a:rPr lang="en-US"/>
              <a:t>Test Four – Is memory managed properly?</a:t>
            </a:r>
          </a:p>
        </p:txBody>
      </p:sp>
      <p:sp>
        <p:nvSpPr>
          <p:cNvPr id="3" name="Text Placeholder 2">
            <a:extLst>
              <a:ext uri="{FF2B5EF4-FFF2-40B4-BE49-F238E27FC236}">
                <a16:creationId xmlns:a16="http://schemas.microsoft.com/office/drawing/2014/main" id="{8E678AB3-46ED-24C6-4D6A-9301C5DCBA4A}"/>
              </a:ext>
            </a:extLst>
          </p:cNvPr>
          <p:cNvSpPr>
            <a:spLocks noGrp="1"/>
          </p:cNvSpPr>
          <p:nvPr>
            <p:ph type="body" idx="1"/>
          </p:nvPr>
        </p:nvSpPr>
        <p:spPr/>
        <p:txBody>
          <a:bodyPr/>
          <a:lstStyle/>
          <a:p>
            <a:r>
              <a:rPr lang="en-US"/>
              <a:t>Positive case: Allocate and deallocate memory correctly</a:t>
            </a:r>
          </a:p>
          <a:p>
            <a:r>
              <a:rPr lang="en-US" dirty="0"/>
              <a:t>Negative case: Forget </a:t>
            </a:r>
            <a:r>
              <a:rPr lang="en-US" dirty="0" err="1"/>
              <a:t>ot</a:t>
            </a:r>
            <a:r>
              <a:rPr lang="en-US" dirty="0"/>
              <a:t> deallocate memory</a:t>
            </a:r>
          </a:p>
          <a:p>
            <a:endParaRPr lang="en-US" dirty="0"/>
          </a:p>
          <a:p>
            <a:endParaRPr lang="en-US" dirty="0"/>
          </a:p>
          <a:p>
            <a:pPr marL="114300" indent="0">
              <a:buNone/>
            </a:pPr>
            <a:r>
              <a:rPr lang="en-US" dirty="0"/>
              <a:t>Expected results</a:t>
            </a:r>
          </a:p>
          <a:p>
            <a:r>
              <a:rPr lang="en-US" dirty="0"/>
              <a:t>Positive: No memory leaks detected</a:t>
            </a:r>
          </a:p>
          <a:p>
            <a:r>
              <a:rPr lang="en-US" dirty="0"/>
              <a:t>Negative: Memory leak identified by the testing tool</a:t>
            </a:r>
          </a:p>
        </p:txBody>
      </p:sp>
    </p:spTree>
    <p:extLst>
      <p:ext uri="{BB962C8B-B14F-4D97-AF65-F5344CB8AC3E}">
        <p14:creationId xmlns:p14="http://schemas.microsoft.com/office/powerpoint/2010/main" val="63490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D321-77D2-DD17-D1BF-3BE350937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4BB7F-F17C-45DA-6FC8-68CF30001418}"/>
              </a:ext>
            </a:extLst>
          </p:cNvPr>
          <p:cNvSpPr>
            <a:spLocks noGrp="1"/>
          </p:cNvSpPr>
          <p:nvPr>
            <p:ph type="title"/>
          </p:nvPr>
        </p:nvSpPr>
        <p:spPr/>
        <p:txBody>
          <a:bodyPr/>
          <a:lstStyle/>
          <a:p>
            <a:r>
              <a:rPr lang="en-US"/>
              <a:t>Test Five – Is error handling Effective?</a:t>
            </a:r>
            <a:endParaRPr lang="en-US" dirty="0"/>
          </a:p>
        </p:txBody>
      </p:sp>
      <p:sp>
        <p:nvSpPr>
          <p:cNvPr id="3" name="Text Placeholder 2">
            <a:extLst>
              <a:ext uri="{FF2B5EF4-FFF2-40B4-BE49-F238E27FC236}">
                <a16:creationId xmlns:a16="http://schemas.microsoft.com/office/drawing/2014/main" id="{79055F0A-76F6-1640-A9CC-CF3F1939B54C}"/>
              </a:ext>
            </a:extLst>
          </p:cNvPr>
          <p:cNvSpPr>
            <a:spLocks noGrp="1"/>
          </p:cNvSpPr>
          <p:nvPr>
            <p:ph type="body" idx="1"/>
          </p:nvPr>
        </p:nvSpPr>
        <p:spPr/>
        <p:txBody>
          <a:bodyPr/>
          <a:lstStyle/>
          <a:p>
            <a:r>
              <a:rPr lang="en-US"/>
              <a:t>Positive case: Input valid data</a:t>
            </a:r>
          </a:p>
          <a:p>
            <a:r>
              <a:rPr lang="en-US" dirty="0"/>
              <a:t>Negative case: Input invalid data that should trigger an error</a:t>
            </a:r>
          </a:p>
          <a:p>
            <a:endParaRPr lang="en-US" dirty="0"/>
          </a:p>
          <a:p>
            <a:endParaRPr lang="en-US" dirty="0"/>
          </a:p>
          <a:p>
            <a:pPr marL="114300" indent="0">
              <a:buNone/>
            </a:pPr>
            <a:r>
              <a:rPr lang="en-US" dirty="0"/>
              <a:t>Expected results</a:t>
            </a:r>
          </a:p>
          <a:p>
            <a:r>
              <a:rPr lang="en-US" dirty="0"/>
              <a:t>Positive: Function </a:t>
            </a:r>
            <a:r>
              <a:rPr lang="en-US" dirty="0" err="1"/>
              <a:t>processses</a:t>
            </a:r>
            <a:r>
              <a:rPr lang="en-US" dirty="0"/>
              <a:t> data and returns expected output</a:t>
            </a:r>
          </a:p>
          <a:p>
            <a:r>
              <a:rPr lang="en-US" dirty="0"/>
              <a:t>Negative: Function returns an appropriate error message</a:t>
            </a:r>
          </a:p>
        </p:txBody>
      </p:sp>
    </p:spTree>
    <p:extLst>
      <p:ext uri="{BB962C8B-B14F-4D97-AF65-F5344CB8AC3E}">
        <p14:creationId xmlns:p14="http://schemas.microsoft.com/office/powerpoint/2010/main" val="131303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The </a:t>
            </a:r>
            <a:r>
              <a:rPr lang="en-US" dirty="0" err="1"/>
              <a:t>DevSecOps</a:t>
            </a:r>
            <a:r>
              <a:rPr lang="en-US" dirty="0"/>
              <a:t> pipeline integrates security practices into the DevOps process, ensuring security is a shared responsibility throughout the software development lifecycle. </a:t>
            </a:r>
          </a:p>
          <a:p>
            <a:pPr marL="685800" lvl="1" indent="-228600">
              <a:spcBef>
                <a:spcPts val="0"/>
              </a:spcBef>
              <a:buSzPts val="2000"/>
            </a:pPr>
            <a:r>
              <a:rPr lang="en-US" err="1"/>
              <a:t>CPPCheck</a:t>
            </a:r>
            <a:r>
              <a:rPr lang="en-US" dirty="0"/>
              <a:t> – Analyzes C/C++ code for bugs, Embedded in development environment to provide real-time feedback</a:t>
            </a:r>
          </a:p>
          <a:p>
            <a:pPr marL="685800" lvl="1" indent="-228600">
              <a:spcBef>
                <a:spcPts val="0"/>
              </a:spcBef>
              <a:buSzPts val="2000"/>
            </a:pPr>
            <a:r>
              <a:rPr lang="en-US" dirty="0"/>
              <a:t>Clang – offers static analysis, </a:t>
            </a:r>
            <a:r>
              <a:rPr lang="en-US" dirty="0" err="1"/>
              <a:t>USed</a:t>
            </a:r>
            <a:r>
              <a:rPr lang="en-US" dirty="0"/>
              <a:t> during build process to catch errors</a:t>
            </a:r>
          </a:p>
          <a:p>
            <a:pPr marL="685800" lvl="1" indent="-228600">
              <a:spcBef>
                <a:spcPts val="0"/>
              </a:spcBef>
              <a:buSzPts val="2000"/>
            </a:pPr>
            <a:r>
              <a:rPr lang="en-US" dirty="0" err="1"/>
              <a:t>Valgrind</a:t>
            </a:r>
            <a:r>
              <a:rPr lang="en-US" dirty="0"/>
              <a:t> – Detects memory leaks, buffer overflows and mismanagement, run during testing phase</a:t>
            </a:r>
          </a:p>
          <a:p>
            <a:pPr marL="685800" lvl="1" indent="-228600">
              <a:spcBef>
                <a:spcPts val="0"/>
              </a:spcBef>
              <a:buSzPts val="2000"/>
            </a:pPr>
            <a:r>
              <a:rPr lang="en-US" dirty="0"/>
              <a:t>Google Test(</a:t>
            </a:r>
            <a:r>
              <a:rPr lang="en-US" dirty="0" err="1"/>
              <a:t>gtest</a:t>
            </a:r>
            <a:r>
              <a:rPr lang="en-US" dirty="0"/>
              <a:t>) - </a:t>
            </a:r>
            <a:r>
              <a:rPr lang="en-US" dirty="0" err="1"/>
              <a:t>FAcilitates</a:t>
            </a:r>
            <a:r>
              <a:rPr lang="en-US" dirty="0"/>
              <a:t> the creation and execution of unit tests, used during CI pipeline</a:t>
            </a:r>
          </a:p>
          <a:p>
            <a:pPr marL="685800" lvl="1" indent="-228600">
              <a:spcBef>
                <a:spcPts val="0"/>
              </a:spcBef>
              <a:buSzPts val="2000"/>
            </a:pPr>
            <a:r>
              <a:rPr lang="en-US" dirty="0" err="1"/>
              <a:t>Sonarcube</a:t>
            </a:r>
            <a:r>
              <a:rPr lang="en-US" dirty="0"/>
              <a:t> - Packages applications into containers, used to deploy applications</a:t>
            </a:r>
          </a:p>
          <a:p>
            <a:pPr marL="685800" lvl="1" indent="-228600">
              <a:spcBef>
                <a:spcPts val="0"/>
              </a:spcBef>
              <a:buSzPts val="2000"/>
            </a:pPr>
            <a:r>
              <a:rPr lang="en-US" dirty="0"/>
              <a:t>Jenkins – Automates build, test, and deploy processes, triggers security scans and tests</a:t>
            </a:r>
          </a:p>
          <a:p>
            <a:pPr marL="685800" lvl="1" indent="-228600">
              <a:spcBef>
                <a:spcPts val="0"/>
              </a:spcBef>
              <a:buSzPts val="2000"/>
            </a:pPr>
            <a:r>
              <a:rPr lang="en-US" dirty="0"/>
              <a:t>OWASP ZAP – identifies security vulnerabilities, used during testing phase</a:t>
            </a:r>
          </a:p>
          <a:p>
            <a:pPr marL="685800" lvl="1" indent="-228600">
              <a:spcBef>
                <a:spcPts val="0"/>
              </a:spcBef>
              <a:buSzPts val="2000"/>
            </a:pPr>
            <a:endParaRPr lang="en-US" dirty="0"/>
          </a:p>
          <a:p>
            <a:pPr marL="685800" lvl="1" indent="-228600">
              <a:buSzPts val="2000"/>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b="1" dirty="0"/>
              <a:t>Risks of Waiting</a:t>
            </a:r>
            <a:r>
              <a:rPr lang="en-US" sz="2000" dirty="0"/>
              <a:t>: Harm to data, customer trust, and financial costs</a:t>
            </a:r>
          </a:p>
          <a:p>
            <a:pPr marL="228600" indent="-228600">
              <a:spcBef>
                <a:spcPts val="0"/>
              </a:spcBef>
              <a:buSzPts val="2000"/>
            </a:pPr>
            <a:r>
              <a:rPr lang="en-US" sz="2000" b="1" dirty="0"/>
              <a:t>Benefits of Early Action</a:t>
            </a:r>
            <a:r>
              <a:rPr lang="en-US" sz="2000" dirty="0"/>
              <a:t>: Mitigates potential damage, prevents </a:t>
            </a:r>
            <a:r>
              <a:rPr lang="en-US" sz="2000"/>
              <a:t>threats, and </a:t>
            </a:r>
            <a:r>
              <a:rPr lang="en-US" sz="2000" dirty="0"/>
              <a:t>establishes a consistent security framework</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dirty="0"/>
              <a:t>Regularly review and update security policies</a:t>
            </a:r>
          </a:p>
          <a:p>
            <a:pPr marL="1143000" lvl="2" indent="-228600">
              <a:spcBef>
                <a:spcPts val="0"/>
              </a:spcBef>
            </a:pPr>
            <a:r>
              <a:rPr lang="en-US" dirty="0"/>
              <a:t>Conduct annual checks with external security experts to identify vulnerabilities</a:t>
            </a:r>
          </a:p>
          <a:p>
            <a:pPr marL="1143000" lvl="2" indent="-228600">
              <a:spcBef>
                <a:spcPts val="0"/>
              </a:spcBef>
            </a:pPr>
            <a:r>
              <a:rPr lang="en-US" dirty="0"/>
              <a:t>Apply policies proactive to maintain a strong security posture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Adopting best practices and coding standards will enhance the security posture of Green Pace and help prevent future vulnerabilities</a:t>
            </a:r>
            <a:endParaRPr lang="en-US"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SzPts val="2200"/>
              <a:buNone/>
            </a:pPr>
            <a:r>
              <a:rPr lang="en-US" sz="1800" err="1"/>
              <a:t>Argintaru</a:t>
            </a:r>
            <a:r>
              <a:rPr lang="en-US" sz="1800" dirty="0"/>
              <a:t>, D. (2021). Data Encryption: How to Protect Data in Transit, Data in Use and Data at Rest. Mimecast.com. </a:t>
            </a:r>
            <a:r>
              <a:rPr lang="en-US" sz="1800" dirty="0">
                <a:solidFill>
                  <a:srgbClr val="F0532B"/>
                </a:solidFill>
                <a:hlinkClick r:id="rId4"/>
              </a:rPr>
              <a:t>https://www.mimecast.com/blog/data-in-transit-vs-motion-vs-rest/</a:t>
            </a:r>
            <a:endParaRPr lang="en-US" dirty="0"/>
          </a:p>
          <a:p>
            <a:pPr marL="114300" indent="0">
              <a:buSzPts val="2200"/>
              <a:buNone/>
            </a:pPr>
            <a:r>
              <a:rPr lang="en-US" sz="1800" dirty="0"/>
              <a:t>Authentication, Authorization, Accounting and Identity Management. (2018, April 3). CCSI. </a:t>
            </a:r>
            <a:r>
              <a:rPr lang="en-US" sz="1800" dirty="0">
                <a:solidFill>
                  <a:srgbClr val="F0532B"/>
                </a:solidFill>
                <a:hlinkClick r:id="rId5"/>
              </a:rPr>
              <a:t>https://www.ccsinet.com/blog/aaa-identity-management/</a:t>
            </a:r>
            <a:r>
              <a:rPr lang="en-US" sz="1800" dirty="0"/>
              <a:t> </a:t>
            </a:r>
            <a:endParaRPr lang="en-US" dirty="0"/>
          </a:p>
          <a:p>
            <a:pPr marL="114300" indent="0">
              <a:buSzPts val="2200"/>
              <a:buNone/>
            </a:pPr>
            <a:r>
              <a:rPr lang="en-US" sz="1800" dirty="0"/>
              <a:t>Fogg, E. (2021, May 11). What Can and Should be Automated in Software Development? </a:t>
            </a:r>
            <a:r>
              <a:rPr lang="en-US" sz="1800" dirty="0" err="1"/>
              <a:t>ProdPerfect</a:t>
            </a:r>
            <a:r>
              <a:rPr lang="en-US" sz="1800" dirty="0"/>
              <a:t>. </a:t>
            </a:r>
            <a:r>
              <a:rPr lang="en-US" sz="1800" dirty="0">
                <a:solidFill>
                  <a:srgbClr val="F0532B"/>
                </a:solidFill>
                <a:hlinkClick r:id="rId6"/>
              </a:rPr>
              <a:t>https://prodperfect.com/blog/test-development/automated-software-development/#:~:text=Automating%20part%20of%20your%20application’s,quality%20of%20your%20test%20suite</a:t>
            </a:r>
            <a:r>
              <a:rPr lang="en-US" sz="1800" dirty="0"/>
              <a:t> </a:t>
            </a:r>
            <a:endParaRPr lang="en-US" dirty="0"/>
          </a:p>
          <a:p>
            <a:pPr marL="114300" indent="0">
              <a:buSzPts val="2200"/>
              <a:buNone/>
            </a:pPr>
            <a:r>
              <a:rPr lang="en-US" sz="1800" dirty="0"/>
              <a:t>Hill, M. (2021, July 16). The 15 biggest data breaches of the 21st century. CSO Online. </a:t>
            </a:r>
            <a:r>
              <a:rPr lang="en-US" sz="1800" dirty="0">
                <a:solidFill>
                  <a:srgbClr val="F0532B"/>
                </a:solidFill>
                <a:hlinkClick r:id="rId7"/>
              </a:rPr>
              <a:t>https://www.csoonline.com/article/2130877/the-biggest-data-breaches-of-the-21st-century.html</a:t>
            </a:r>
            <a:r>
              <a:rPr lang="en-US" sz="1800" dirty="0"/>
              <a:t> </a:t>
            </a:r>
            <a:endParaRPr lang="en-US" dirty="0"/>
          </a:p>
          <a:p>
            <a:pPr marL="114300" indent="0">
              <a:buSzPts val="2200"/>
              <a:buNone/>
            </a:pPr>
            <a:r>
              <a:rPr lang="en-US" sz="1800" dirty="0"/>
              <a:t>What is </a:t>
            </a:r>
            <a:r>
              <a:rPr lang="en-US" sz="1800" dirty="0" err="1"/>
              <a:t>DevSecOps</a:t>
            </a:r>
            <a:r>
              <a:rPr lang="en-US" sz="1800" dirty="0"/>
              <a:t>? (2021). Redhat.com. </a:t>
            </a:r>
            <a:r>
              <a:rPr lang="en-US" sz="1800" dirty="0">
                <a:solidFill>
                  <a:srgbClr val="F0532B"/>
                </a:solidFill>
                <a:hlinkClick r:id="rId8"/>
              </a:rPr>
              <a:t>https://www.redhat.com/en/topics/devops/what-is-devsecops</a:t>
            </a:r>
            <a:r>
              <a:rPr lang="en-US" sz="1800" dirty="0"/>
              <a:t> </a:t>
            </a:r>
            <a:endParaRPr lang="en-US"/>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115050" y="2804160"/>
            <a:ext cx="5857875" cy="4052700"/>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The Green Pace security policy ensures consistent implementation of secure principles across all applications. This policy supports the defense-in-depth approach by layering security measures to mitigate risks effectively. </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657" y="2791786"/>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DFE82764-DEBF-F6F0-AF85-4DE1BE4ED0B2}"/>
              </a:ext>
            </a:extLst>
          </p:cNvPr>
          <p:cNvGraphicFramePr>
            <a:graphicFrameLocks noGrp="1"/>
          </p:cNvGraphicFramePr>
          <p:nvPr/>
        </p:nvGraphicFramePr>
        <p:xfrm>
          <a:off x="0" y="1809750"/>
          <a:ext cx="12192000" cy="3238500"/>
        </p:xfrm>
        <a:graphic>
          <a:graphicData uri="http://schemas.openxmlformats.org/drawingml/2006/table">
            <a:tbl>
              <a:tblPr bandRow="1">
                <a:tableStyleId>{802198C4-3087-4945-87E3-76CBB3509B7E}</a:tableStyleId>
              </a:tblPr>
              <a:tblGrid>
                <a:gridCol w="3048000">
                  <a:extLst>
                    <a:ext uri="{9D8B030D-6E8A-4147-A177-3AD203B41FA5}">
                      <a16:colId xmlns:a16="http://schemas.microsoft.com/office/drawing/2014/main" val="287452969"/>
                    </a:ext>
                  </a:extLst>
                </a:gridCol>
                <a:gridCol w="3048000">
                  <a:extLst>
                    <a:ext uri="{9D8B030D-6E8A-4147-A177-3AD203B41FA5}">
                      <a16:colId xmlns:a16="http://schemas.microsoft.com/office/drawing/2014/main" val="695424449"/>
                    </a:ext>
                  </a:extLst>
                </a:gridCol>
                <a:gridCol w="3048000">
                  <a:extLst>
                    <a:ext uri="{9D8B030D-6E8A-4147-A177-3AD203B41FA5}">
                      <a16:colId xmlns:a16="http://schemas.microsoft.com/office/drawing/2014/main" val="3771949580"/>
                    </a:ext>
                  </a:extLst>
                </a:gridCol>
                <a:gridCol w="3048000">
                  <a:extLst>
                    <a:ext uri="{9D8B030D-6E8A-4147-A177-3AD203B41FA5}">
                      <a16:colId xmlns:a16="http://schemas.microsoft.com/office/drawing/2014/main" val="1181200104"/>
                    </a:ext>
                  </a:extLst>
                </a:gridCol>
              </a:tblGrid>
              <a:tr h="485775">
                <a:tc rowSpan="2">
                  <a:txBody>
                    <a:bodyPr/>
                    <a:lstStyle/>
                    <a:p>
                      <a:pPr algn="ctr" rtl="0" fontAlgn="t">
                        <a:buNone/>
                      </a:pPr>
                      <a:r>
                        <a:rPr lang="en-US" sz="1600">
                          <a:effectLst/>
                          <a:latin typeface="Century Gothic" panose="020B0502020202020204" pitchFamily="34" charset="0"/>
                        </a:rPr>
                        <a:t>PROBABILITY</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gridSpan="3">
                  <a:txBody>
                    <a:bodyPr/>
                    <a:lstStyle/>
                    <a:p>
                      <a:pPr algn="ctr" rtl="0" fontAlgn="t">
                        <a:buNone/>
                      </a:pPr>
                      <a:r>
                        <a:rPr lang="en-US" sz="1600">
                          <a:effectLst/>
                          <a:latin typeface="Century Gothic" panose="020B0502020202020204" pitchFamily="34" charset="0"/>
                        </a:rPr>
                        <a:t>SEVERITY</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8512528"/>
                  </a:ext>
                </a:extLst>
              </a:tr>
              <a:tr h="352425">
                <a:tc vMerge="1">
                  <a:txBody>
                    <a:bodyPr/>
                    <a:lstStyle/>
                    <a:p>
                      <a:endParaRPr lang="en-US"/>
                    </a:p>
                  </a:txBody>
                  <a:tcPr/>
                </a:tc>
                <a:tc>
                  <a:txBody>
                    <a:bodyPr/>
                    <a:lstStyle/>
                    <a:p>
                      <a:pPr algn="ctr" rtl="0" fontAlgn="t">
                        <a:buNone/>
                      </a:pPr>
                      <a:r>
                        <a:rPr lang="en-US" sz="1600">
                          <a:effectLst/>
                          <a:latin typeface="Century Gothic" panose="020B0502020202020204" pitchFamily="34" charset="0"/>
                        </a:rPr>
                        <a:t>LOW HARM</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a:txBody>
                    <a:bodyPr/>
                    <a:lstStyle/>
                    <a:p>
                      <a:pPr algn="ctr" rtl="0" fontAlgn="t">
                        <a:buNone/>
                      </a:pPr>
                      <a:r>
                        <a:rPr lang="en-US" sz="1600">
                          <a:effectLst/>
                          <a:latin typeface="Century Gothic" panose="020B0502020202020204" pitchFamily="34" charset="0"/>
                        </a:rPr>
                        <a:t>MEDIUM HARM</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a:txBody>
                    <a:bodyPr/>
                    <a:lstStyle/>
                    <a:p>
                      <a:pPr algn="ctr" rtl="0" fontAlgn="t">
                        <a:buNone/>
                      </a:pPr>
                      <a:r>
                        <a:rPr lang="en-US" sz="1600">
                          <a:effectLst/>
                          <a:latin typeface="Century Gothic" panose="020B0502020202020204" pitchFamily="34" charset="0"/>
                        </a:rPr>
                        <a:t>HIGH HARM</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883810109"/>
                  </a:ext>
                </a:extLst>
              </a:tr>
              <a:tr h="676275">
                <a:tc>
                  <a:txBody>
                    <a:bodyPr/>
                    <a:lstStyle/>
                    <a:p>
                      <a:pPr algn="ctr" rtl="0" fontAlgn="t">
                        <a:buNone/>
                      </a:pPr>
                      <a:r>
                        <a:rPr lang="en-US" sz="1600">
                          <a:effectLst/>
                          <a:latin typeface="Century Gothic" panose="020B0502020202020204" pitchFamily="34" charset="0"/>
                        </a:rPr>
                        <a:t>LIKELY</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a:txBody>
                    <a:bodyPr/>
                    <a:lstStyle/>
                    <a:p>
                      <a:pPr fontAlgn="t">
                        <a:buNone/>
                      </a:pPr>
                      <a:r>
                        <a:rPr lang="en-US">
                          <a:effectLst/>
                        </a:rPr>
                        <a:t> </a:t>
                      </a: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D15E00"/>
                    </a:solidFill>
                  </a:tcPr>
                </a:tc>
                <a:tc>
                  <a:txBody>
                    <a:bodyPr/>
                    <a:lstStyle/>
                    <a:p>
                      <a:pPr fontAlgn="t">
                        <a:buNone/>
                      </a:pPr>
                      <a:r>
                        <a:rPr lang="en-US">
                          <a:effectLst/>
                        </a:rPr>
                        <a:t> </a:t>
                      </a: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B1E19"/>
                    </a:solidFill>
                  </a:tcPr>
                </a:tc>
                <a:tc>
                  <a:txBody>
                    <a:bodyPr/>
                    <a:lstStyle/>
                    <a:p>
                      <a:pPr algn="ctr" rtl="0" fontAlgn="t">
                        <a:buNone/>
                      </a:pPr>
                      <a:r>
                        <a:rPr lang="en-US" sz="1400">
                          <a:effectLst/>
                          <a:latin typeface="Century Gothic" panose="020B0502020202020204" pitchFamily="34" charset="0"/>
                        </a:rPr>
                        <a:t>STD-003-CPP</a:t>
                      </a:r>
                      <a:endParaRPr lang="en-US">
                        <a:effectLst/>
                      </a:endParaRPr>
                    </a:p>
                    <a:p>
                      <a:pPr algn="ctr" rtl="0" fontAlgn="t">
                        <a:buNone/>
                      </a:pPr>
                      <a:r>
                        <a:rPr lang="en-US" sz="1400">
                          <a:effectLst/>
                          <a:latin typeface="Century Gothic" panose="020B0502020202020204" pitchFamily="34" charset="0"/>
                        </a:rPr>
                        <a:t>STD-005-CPP</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B1E19"/>
                    </a:solidFill>
                  </a:tcPr>
                </a:tc>
                <a:extLst>
                  <a:ext uri="{0D108BD9-81ED-4DB2-BD59-A6C34878D82A}">
                    <a16:rowId xmlns:a16="http://schemas.microsoft.com/office/drawing/2014/main" val="1265089554"/>
                  </a:ext>
                </a:extLst>
              </a:tr>
              <a:tr h="1238250">
                <a:tc>
                  <a:txBody>
                    <a:bodyPr/>
                    <a:lstStyle/>
                    <a:p>
                      <a:pPr algn="ctr" rtl="0" fontAlgn="t">
                        <a:buNone/>
                      </a:pPr>
                      <a:r>
                        <a:rPr lang="en-US" sz="1600">
                          <a:effectLst/>
                          <a:latin typeface="Century Gothic" panose="020B0502020202020204" pitchFamily="34" charset="0"/>
                        </a:rPr>
                        <a:t>PROBABLE</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a:txBody>
                    <a:bodyPr/>
                    <a:lstStyle/>
                    <a:p>
                      <a:pPr algn="ctr" rtl="0" fontAlgn="t">
                        <a:buNone/>
                      </a:pPr>
                      <a:r>
                        <a:rPr lang="en-US" sz="1400">
                          <a:effectLst/>
                          <a:latin typeface="Century Gothic" panose="020B0502020202020204" pitchFamily="34" charset="0"/>
                        </a:rPr>
                        <a:t>STD-007-CPP</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00"/>
                    </a:solidFill>
                  </a:tcPr>
                </a:tc>
                <a:tc>
                  <a:txBody>
                    <a:bodyPr/>
                    <a:lstStyle/>
                    <a:p>
                      <a:pPr fontAlgn="t">
                        <a:buNone/>
                      </a:pPr>
                      <a:r>
                        <a:rPr lang="en-US">
                          <a:effectLst/>
                        </a:rPr>
                        <a:t> </a:t>
                      </a: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D15E00"/>
                    </a:solidFill>
                  </a:tcPr>
                </a:tc>
                <a:tc>
                  <a:txBody>
                    <a:bodyPr/>
                    <a:lstStyle/>
                    <a:p>
                      <a:pPr algn="ctr" rtl="0" fontAlgn="t">
                        <a:buNone/>
                      </a:pPr>
                      <a:r>
                        <a:rPr lang="en-US" sz="1400">
                          <a:effectLst/>
                          <a:latin typeface="Century Gothic" panose="020B0502020202020204" pitchFamily="34" charset="0"/>
                        </a:rPr>
                        <a:t>STD-002-CPP</a:t>
                      </a:r>
                      <a:endParaRPr lang="en-US">
                        <a:effectLst/>
                      </a:endParaRPr>
                    </a:p>
                    <a:p>
                      <a:pPr algn="ctr" rtl="0" fontAlgn="t">
                        <a:buNone/>
                      </a:pPr>
                      <a:r>
                        <a:rPr lang="en-US" sz="1400">
                          <a:effectLst/>
                          <a:latin typeface="Century Gothic" panose="020B0502020202020204" pitchFamily="34" charset="0"/>
                        </a:rPr>
                        <a:t>STD-004-CPP</a:t>
                      </a:r>
                      <a:endParaRPr lang="en-US">
                        <a:effectLst/>
                      </a:endParaRPr>
                    </a:p>
                    <a:p>
                      <a:pPr algn="ctr" rtl="0" fontAlgn="t">
                        <a:buNone/>
                      </a:pPr>
                      <a:r>
                        <a:rPr lang="en-US" sz="1400">
                          <a:effectLst/>
                          <a:latin typeface="Century Gothic" panose="020B0502020202020204" pitchFamily="34" charset="0"/>
                        </a:rPr>
                        <a:t>STD-009-CPP</a:t>
                      </a:r>
                      <a:endParaRPr lang="en-US">
                        <a:effectLst/>
                      </a:endParaRPr>
                    </a:p>
                    <a:p>
                      <a:pPr algn="ctr" rtl="0" fontAlgn="t">
                        <a:buNone/>
                      </a:pPr>
                      <a:r>
                        <a:rPr lang="en-US" sz="1400">
                          <a:effectLst/>
                          <a:latin typeface="Century Gothic" panose="020B0502020202020204" pitchFamily="34" charset="0"/>
                        </a:rPr>
                        <a:t>STD-010-CPP</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B1E19"/>
                    </a:solidFill>
                  </a:tcPr>
                </a:tc>
                <a:extLst>
                  <a:ext uri="{0D108BD9-81ED-4DB2-BD59-A6C34878D82A}">
                    <a16:rowId xmlns:a16="http://schemas.microsoft.com/office/drawing/2014/main" val="687482283"/>
                  </a:ext>
                </a:extLst>
              </a:tr>
              <a:tr h="485775">
                <a:tc>
                  <a:txBody>
                    <a:bodyPr/>
                    <a:lstStyle/>
                    <a:p>
                      <a:pPr algn="ctr" rtl="0" fontAlgn="t">
                        <a:buNone/>
                      </a:pPr>
                      <a:r>
                        <a:rPr lang="en-US" sz="1600">
                          <a:effectLst/>
                          <a:latin typeface="Century Gothic" panose="020B0502020202020204" pitchFamily="34" charset="0"/>
                        </a:rPr>
                        <a:t>UNLIKELY</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A5A5A5"/>
                    </a:solidFill>
                  </a:tcPr>
                </a:tc>
                <a:tc>
                  <a:txBody>
                    <a:bodyPr/>
                    <a:lstStyle/>
                    <a:p>
                      <a:pPr algn="ctr" rtl="0" fontAlgn="t">
                        <a:buNone/>
                      </a:pPr>
                      <a:r>
                        <a:rPr lang="en-US" sz="1400">
                          <a:effectLst/>
                          <a:latin typeface="Century Gothic" panose="020B0502020202020204" pitchFamily="34" charset="0"/>
                        </a:rPr>
                        <a:t>STD-006-CLG</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00"/>
                    </a:solidFill>
                  </a:tcPr>
                </a:tc>
                <a:tc>
                  <a:txBody>
                    <a:bodyPr/>
                    <a:lstStyle/>
                    <a:p>
                      <a:pPr algn="ctr" rtl="0" fontAlgn="t">
                        <a:buNone/>
                      </a:pPr>
                      <a:r>
                        <a:rPr lang="en-US" sz="1400">
                          <a:effectLst/>
                          <a:latin typeface="Century Gothic" panose="020B0502020202020204" pitchFamily="34" charset="0"/>
                        </a:rPr>
                        <a:t>STD-008-CPP</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00"/>
                    </a:solidFill>
                  </a:tcPr>
                </a:tc>
                <a:tc>
                  <a:txBody>
                    <a:bodyPr/>
                    <a:lstStyle/>
                    <a:p>
                      <a:pPr algn="ctr" rtl="0" fontAlgn="t">
                        <a:buNone/>
                      </a:pPr>
                      <a:r>
                        <a:rPr lang="en-US" sz="1400">
                          <a:effectLst/>
                          <a:latin typeface="Century Gothic" panose="020B0502020202020204" pitchFamily="34" charset="0"/>
                        </a:rPr>
                        <a:t>STD-001-CPP</a:t>
                      </a:r>
                      <a:endParaRPr lang="en-US">
                        <a:effectLst/>
                      </a:endParaRPr>
                    </a:p>
                  </a:txBody>
                  <a:tcPr marL="95250" marR="95250" marT="47625" marB="4762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D15E00"/>
                    </a:solidFill>
                  </a:tcPr>
                </a:tc>
                <a:extLst>
                  <a:ext uri="{0D108BD9-81ED-4DB2-BD59-A6C34878D82A}">
                    <a16:rowId xmlns:a16="http://schemas.microsoft.com/office/drawing/2014/main" val="2256139612"/>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Validate input</a:t>
            </a:r>
          </a:p>
          <a:p>
            <a:pPr marL="228600" indent="-228600">
              <a:spcBef>
                <a:spcPts val="0"/>
              </a:spcBef>
              <a:buSzPts val="2200"/>
            </a:pPr>
            <a:r>
              <a:rPr lang="en-US" dirty="0"/>
              <a:t>Heed compiler Warnings</a:t>
            </a:r>
          </a:p>
          <a:p>
            <a:pPr marL="228600" indent="-228600">
              <a:spcBef>
                <a:spcPts val="0"/>
              </a:spcBef>
              <a:buSzPts val="2200"/>
            </a:pPr>
            <a:r>
              <a:rPr lang="en-US" dirty="0"/>
              <a:t>Architect for security</a:t>
            </a:r>
          </a:p>
          <a:p>
            <a:pPr marL="228600" indent="-228600">
              <a:spcBef>
                <a:spcPts val="0"/>
              </a:spcBef>
              <a:buSzPts val="2200"/>
            </a:pPr>
            <a:r>
              <a:rPr lang="en-US" dirty="0"/>
              <a:t>Keep it Simple</a:t>
            </a:r>
          </a:p>
          <a:p>
            <a:pPr marL="228600" indent="-228600">
              <a:spcBef>
                <a:spcPts val="0"/>
              </a:spcBef>
              <a:buSzPts val="2200"/>
            </a:pPr>
            <a:r>
              <a:rPr lang="en-US" dirty="0"/>
              <a:t>Default Deny</a:t>
            </a:r>
          </a:p>
          <a:p>
            <a:pPr marL="228600" indent="-228600">
              <a:spcBef>
                <a:spcPts val="0"/>
              </a:spcBef>
              <a:buSzPts val="2200"/>
            </a:pPr>
            <a:r>
              <a:rPr lang="en-US" dirty="0"/>
              <a:t>Least Privilege Principle</a:t>
            </a:r>
          </a:p>
          <a:p>
            <a:pPr marL="228600" indent="-228600">
              <a:spcBef>
                <a:spcPts val="0"/>
              </a:spcBef>
              <a:buSzPts val="2200"/>
            </a:pPr>
            <a:r>
              <a:rPr lang="en-US" dirty="0"/>
              <a:t>Sanitize Data</a:t>
            </a:r>
          </a:p>
          <a:p>
            <a:pPr marL="228600" indent="-228600">
              <a:spcBef>
                <a:spcPts val="0"/>
              </a:spcBef>
              <a:buSzPts val="2200"/>
            </a:pPr>
            <a:r>
              <a:rPr lang="en-US" dirty="0"/>
              <a:t>Practice Defense in Depth</a:t>
            </a:r>
          </a:p>
          <a:p>
            <a:pPr marL="228600" indent="-228600">
              <a:spcBef>
                <a:spcPts val="0"/>
              </a:spcBef>
              <a:buSzPts val="2200"/>
            </a:pPr>
            <a:r>
              <a:rPr lang="en-US" dirty="0"/>
              <a:t>Quality assurance Techniques</a:t>
            </a:r>
          </a:p>
          <a:p>
            <a:pPr marL="228600" indent="-228600">
              <a:spcBef>
                <a:spcPts val="0"/>
              </a:spcBef>
              <a:buSzPts val="2200"/>
            </a:pPr>
            <a:r>
              <a:rPr lang="en-US" dirty="0"/>
              <a:t>Secure Coding Standards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Data Type [STD-001-CXX]</a:t>
            </a:r>
          </a:p>
          <a:p>
            <a:pPr marL="228600" indent="-228600">
              <a:spcBef>
                <a:spcPts val="0"/>
              </a:spcBef>
              <a:buSzPts val="2000"/>
            </a:pPr>
            <a:r>
              <a:rPr lang="en-US" sz="2000" dirty="0"/>
              <a:t>Data Value [STD-002-CXX]</a:t>
            </a:r>
          </a:p>
          <a:p>
            <a:pPr marL="228600" indent="-228600">
              <a:spcBef>
                <a:spcPts val="0"/>
              </a:spcBef>
              <a:buSzPts val="2000"/>
            </a:pPr>
            <a:r>
              <a:rPr lang="en-US" sz="2000" dirty="0"/>
              <a:t>String Correctness [STD-003-CXX]</a:t>
            </a:r>
          </a:p>
          <a:p>
            <a:pPr marL="228600" indent="-228600">
              <a:spcBef>
                <a:spcPts val="0"/>
              </a:spcBef>
              <a:buSzPts val="2000"/>
            </a:pPr>
            <a:r>
              <a:rPr lang="en-US" sz="2000" dirty="0"/>
              <a:t>SQL Injection [STD-004-CXX]</a:t>
            </a:r>
          </a:p>
          <a:p>
            <a:pPr marL="228600" indent="-228600">
              <a:spcBef>
                <a:spcPts val="0"/>
              </a:spcBef>
              <a:buSzPts val="2000"/>
            </a:pPr>
            <a:r>
              <a:rPr lang="en-US" sz="2000" dirty="0"/>
              <a:t>Memory Projection [STD-005-CXX]</a:t>
            </a:r>
          </a:p>
          <a:p>
            <a:pPr marL="228600" indent="-228600">
              <a:spcBef>
                <a:spcPts val="0"/>
              </a:spcBef>
              <a:buSzPts val="2000"/>
            </a:pPr>
            <a:r>
              <a:rPr lang="en-US" sz="2000" dirty="0"/>
              <a:t>Assertions [STD-006-CXX]</a:t>
            </a:r>
          </a:p>
          <a:p>
            <a:pPr marL="228600" indent="-228600">
              <a:spcBef>
                <a:spcPts val="0"/>
              </a:spcBef>
              <a:buSzPts val="2000"/>
            </a:pPr>
            <a:r>
              <a:rPr lang="en-US" sz="2000" dirty="0"/>
              <a:t>Exceptions [STD-007-CXX]</a:t>
            </a:r>
          </a:p>
          <a:p>
            <a:pPr marL="228600" indent="-228600">
              <a:spcBef>
                <a:spcPts val="0"/>
              </a:spcBef>
              <a:buSzPts val="2000"/>
            </a:pPr>
            <a:r>
              <a:rPr lang="en-US" sz="2000" dirty="0"/>
              <a:t>Data Encryption [STD-008-CXX]</a:t>
            </a:r>
          </a:p>
          <a:p>
            <a:pPr marL="228600" indent="-228600">
              <a:spcBef>
                <a:spcPts val="0"/>
              </a:spcBef>
              <a:buSzPts val="2000"/>
            </a:pPr>
            <a:r>
              <a:rPr lang="en-US" sz="2000" dirty="0"/>
              <a:t>API Security [STD-009-CXX]</a:t>
            </a:r>
          </a:p>
          <a:p>
            <a:pPr marL="228600" indent="-228600">
              <a:spcBef>
                <a:spcPts val="0"/>
              </a:spcBef>
              <a:buSzPts val="2000"/>
            </a:pPr>
            <a:r>
              <a:rPr lang="en-US" sz="2000" dirty="0"/>
              <a:t>Secure Session Handling [STD-010-CXX]</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b="1" dirty="0"/>
              <a:t>At Rest</a:t>
            </a:r>
            <a:r>
              <a:rPr lang="en-US" sz="2000" dirty="0"/>
              <a:t>: Encrypts stored data to prevent unauthorized access</a:t>
            </a:r>
          </a:p>
          <a:p>
            <a:pPr marL="228600" indent="-228600">
              <a:spcBef>
                <a:spcPts val="0"/>
              </a:spcBef>
              <a:buSzPts val="2000"/>
            </a:pPr>
            <a:r>
              <a:rPr lang="en-US" sz="2000" b="1" dirty="0"/>
              <a:t>In Flight</a:t>
            </a:r>
            <a:r>
              <a:rPr lang="en-US" sz="2000" dirty="0"/>
              <a:t>: Protects data during transmission using encryption protocols (</a:t>
            </a:r>
            <a:r>
              <a:rPr lang="en-US" sz="2000" err="1"/>
              <a:t>eg.</a:t>
            </a:r>
            <a:r>
              <a:rPr lang="en-US" sz="2000" dirty="0"/>
              <a:t>, HTTPS)</a:t>
            </a:r>
          </a:p>
          <a:p>
            <a:pPr marL="228600" indent="-228600">
              <a:spcBef>
                <a:spcPts val="0"/>
              </a:spcBef>
              <a:buSzPts val="2000"/>
            </a:pPr>
            <a:r>
              <a:rPr lang="en-US" sz="2000" b="1" dirty="0"/>
              <a:t>In Use</a:t>
            </a:r>
            <a:r>
              <a:rPr lang="en-US" sz="2000" dirty="0"/>
              <a:t>: Ensures data is encrypted while being processed, maintaining confidentiality</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400" b="1" dirty="0"/>
              <a:t>Authentication</a:t>
            </a:r>
            <a:r>
              <a:rPr lang="en-US" sz="2400" dirty="0"/>
              <a:t>: Confirms user identifies before granting access</a:t>
            </a:r>
          </a:p>
          <a:p>
            <a:pPr marL="228600" indent="-228600">
              <a:spcBef>
                <a:spcPts val="0"/>
              </a:spcBef>
              <a:buSzPts val="2400"/>
            </a:pPr>
            <a:r>
              <a:rPr lang="en-US" sz="2400" b="1" dirty="0"/>
              <a:t>Authorization</a:t>
            </a:r>
            <a:r>
              <a:rPr lang="en-US" sz="2400" dirty="0"/>
              <a:t>: Determines user permissions based on roles or attributes</a:t>
            </a:r>
          </a:p>
          <a:p>
            <a:pPr marL="228600" indent="-228600">
              <a:spcBef>
                <a:spcPts val="0"/>
              </a:spcBef>
              <a:buSzPts val="2400"/>
            </a:pPr>
            <a:r>
              <a:rPr lang="en-US" sz="2400" b="1" dirty="0"/>
              <a:t>Accounting</a:t>
            </a:r>
            <a:r>
              <a:rPr lang="en-US" sz="2400" dirty="0"/>
              <a:t>:</a:t>
            </a:r>
            <a:r>
              <a:rPr lang="en-US" sz="2400" b="1" dirty="0"/>
              <a:t> </a:t>
            </a:r>
            <a:r>
              <a:rPr lang="en-US" sz="2400" dirty="0"/>
              <a:t>Monitors user activities and changes within the system</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Buffer overflow occurs when data exceeds the allocated memory for a buffer, potentially leading to crashes or security vulnerabilities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1263-5AEC-BDA2-4DEB-B6BF33B97895}"/>
              </a:ext>
            </a:extLst>
          </p:cNvPr>
          <p:cNvSpPr>
            <a:spLocks noGrp="1"/>
          </p:cNvSpPr>
          <p:nvPr>
            <p:ph type="title"/>
          </p:nvPr>
        </p:nvSpPr>
        <p:spPr/>
        <p:txBody>
          <a:bodyPr/>
          <a:lstStyle/>
          <a:p>
            <a:r>
              <a:rPr lang="en-US" dirty="0"/>
              <a:t>Test one – is the buffer overflow prevented?</a:t>
            </a:r>
          </a:p>
        </p:txBody>
      </p:sp>
      <p:sp>
        <p:nvSpPr>
          <p:cNvPr id="3" name="Text Placeholder 2">
            <a:extLst>
              <a:ext uri="{FF2B5EF4-FFF2-40B4-BE49-F238E27FC236}">
                <a16:creationId xmlns:a16="http://schemas.microsoft.com/office/drawing/2014/main" id="{D39F9F96-2433-6E4C-9AC2-C03FD1618057}"/>
              </a:ext>
            </a:extLst>
          </p:cNvPr>
          <p:cNvSpPr>
            <a:spLocks noGrp="1"/>
          </p:cNvSpPr>
          <p:nvPr>
            <p:ph type="body" idx="1"/>
          </p:nvPr>
        </p:nvSpPr>
        <p:spPr/>
        <p:txBody>
          <a:bodyPr/>
          <a:lstStyle/>
          <a:p>
            <a:r>
              <a:rPr lang="en-US"/>
              <a:t>Positive case: Input data within buffer limit</a:t>
            </a:r>
          </a:p>
          <a:p>
            <a:r>
              <a:rPr lang="en-US" dirty="0"/>
              <a:t>Negative case: input data exceeding the buffer limit</a:t>
            </a:r>
          </a:p>
          <a:p>
            <a:endParaRPr lang="en-US" dirty="0"/>
          </a:p>
          <a:p>
            <a:endParaRPr lang="en-US" dirty="0"/>
          </a:p>
          <a:p>
            <a:pPr marL="114300" indent="0">
              <a:buNone/>
            </a:pPr>
            <a:r>
              <a:rPr lang="en-US" dirty="0"/>
              <a:t>Expected results</a:t>
            </a:r>
          </a:p>
          <a:p>
            <a:r>
              <a:rPr lang="en-US" dirty="0"/>
              <a:t>Positive: Function returns without errors</a:t>
            </a:r>
          </a:p>
          <a:p>
            <a:r>
              <a:rPr lang="en-US" dirty="0"/>
              <a:t>Negative: Function throws an exception or returns an error message</a:t>
            </a:r>
          </a:p>
        </p:txBody>
      </p:sp>
    </p:spTree>
    <p:extLst>
      <p:ext uri="{BB962C8B-B14F-4D97-AF65-F5344CB8AC3E}">
        <p14:creationId xmlns:p14="http://schemas.microsoft.com/office/powerpoint/2010/main" val="3318958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Test one – is the buffer overflow prevented?</vt:lpstr>
      <vt:lpstr>Test two – Does function handle null pointers?</vt:lpstr>
      <vt:lpstr>Test Three – Are boundary conditions handled?</vt:lpstr>
      <vt:lpstr>Test Four – Is memory managed properly?</vt:lpstr>
      <vt:lpstr>Test Five – Is error handling Effective?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458</cp:revision>
  <dcterms:created xsi:type="dcterms:W3CDTF">2020-08-19T17:59:24Z</dcterms:created>
  <dcterms:modified xsi:type="dcterms:W3CDTF">2025-08-17T19:36:49Z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