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58" r:id="rId4"/>
    <p:sldId id="259" r:id="rId5"/>
    <p:sldId id="260" r:id="rId6"/>
    <p:sldId id="264" r:id="rId7"/>
    <p:sldId id="266" r:id="rId8"/>
    <p:sldId id="269" r:id="rId9"/>
    <p:sldId id="270" r:id="rId10"/>
    <p:sldId id="271" r:id="rId11"/>
    <p:sldId id="273"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6276"/>
  </p:normalViewPr>
  <p:slideViewPr>
    <p:cSldViewPr snapToGrid="0">
      <p:cViewPr varScale="1">
        <p:scale>
          <a:sx n="90" d="100"/>
          <a:sy n="90" d="100"/>
        </p:scale>
        <p:origin x="23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85584D-7D79-4248-9986-4CA35242F944}" type="datetimeFigureOut">
              <a:rPr lang="en-US" smtClean="0"/>
              <a:t>11/13/22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3391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981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4959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949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78654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11/13/22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060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11/13/22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38945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502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85584D-7D79-4248-9986-4CA35242F944}" type="datetimeFigureOut">
              <a:rPr lang="en-US" smtClean="0"/>
              <a:t>11/13/22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273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9282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11/13/22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0738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894406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172669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11/13/22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056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11/13/22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8928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548595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0727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85584D-7D79-4248-9986-4CA35242F944}" type="datetimeFigureOut">
              <a:rPr lang="en-US" smtClean="0"/>
              <a:t>11/13/22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4270267403"/>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igsaw puzzles in plastic figures">
            <a:extLst>
              <a:ext uri="{FF2B5EF4-FFF2-40B4-BE49-F238E27FC236}">
                <a16:creationId xmlns:a16="http://schemas.microsoft.com/office/drawing/2014/main" id="{B7228CFC-F1CE-1DE8-7801-1B18825405F8}"/>
              </a:ext>
            </a:extLst>
          </p:cNvPr>
          <p:cNvPicPr>
            <a:picLocks noChangeAspect="1"/>
          </p:cNvPicPr>
          <p:nvPr/>
        </p:nvPicPr>
        <p:blipFill rotWithShape="1">
          <a:blip r:embed="rId2">
            <a:alphaModFix amt="40000"/>
          </a:blip>
          <a:srcRect t="20574" r="9091" b="5583"/>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08AC6B7E-F3C4-86E4-80D1-04027EDD2E60}"/>
              </a:ext>
            </a:extLst>
          </p:cNvPr>
          <p:cNvSpPr>
            <a:spLocks noGrp="1"/>
          </p:cNvSpPr>
          <p:nvPr>
            <p:ph type="ctrTitle"/>
          </p:nvPr>
        </p:nvSpPr>
        <p:spPr>
          <a:xfrm>
            <a:off x="428625" y="1688574"/>
            <a:ext cx="9448800" cy="1825096"/>
          </a:xfrm>
        </p:spPr>
        <p:txBody>
          <a:bodyPr>
            <a:normAutofit/>
          </a:bodyPr>
          <a:lstStyle/>
          <a:p>
            <a:r>
              <a:rPr lang="en-US" dirty="0"/>
              <a:t>Lead Scoring </a:t>
            </a:r>
            <a:br>
              <a:rPr lang="en-US" dirty="0"/>
            </a:br>
            <a:r>
              <a:rPr lang="en-US" dirty="0"/>
              <a:t>assignment</a:t>
            </a:r>
          </a:p>
        </p:txBody>
      </p:sp>
      <p:sp>
        <p:nvSpPr>
          <p:cNvPr id="3" name="Subtitle 2">
            <a:extLst>
              <a:ext uri="{FF2B5EF4-FFF2-40B4-BE49-F238E27FC236}">
                <a16:creationId xmlns:a16="http://schemas.microsoft.com/office/drawing/2014/main" id="{53188626-83F7-C50A-7A49-7BC4AEC75EB4}"/>
              </a:ext>
            </a:extLst>
          </p:cNvPr>
          <p:cNvSpPr>
            <a:spLocks noGrp="1"/>
          </p:cNvSpPr>
          <p:nvPr>
            <p:ph type="subTitle" idx="1"/>
          </p:nvPr>
        </p:nvSpPr>
        <p:spPr>
          <a:xfrm>
            <a:off x="7872413" y="4657198"/>
            <a:ext cx="3376612" cy="512228"/>
          </a:xfrm>
        </p:spPr>
        <p:txBody>
          <a:bodyPr>
            <a:normAutofit/>
          </a:bodyPr>
          <a:lstStyle/>
          <a:p>
            <a:r>
              <a:rPr lang="en-US" sz="1700" dirty="0"/>
              <a:t>By : </a:t>
            </a:r>
            <a:r>
              <a:rPr lang="en-US" sz="1700" dirty="0" err="1"/>
              <a:t>Cheshta,Joel,Sandeep</a:t>
            </a:r>
            <a:r>
              <a:rPr lang="en-US" sz="1700" dirty="0"/>
              <a:t> </a:t>
            </a:r>
          </a:p>
        </p:txBody>
      </p:sp>
    </p:spTree>
    <p:extLst>
      <p:ext uri="{BB962C8B-B14F-4D97-AF65-F5344CB8AC3E}">
        <p14:creationId xmlns:p14="http://schemas.microsoft.com/office/powerpoint/2010/main" val="34530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687F-7BE3-43AF-97C5-16A6D2B1F236}"/>
              </a:ext>
            </a:extLst>
          </p:cNvPr>
          <p:cNvSpPr>
            <a:spLocks noGrp="1"/>
          </p:cNvSpPr>
          <p:nvPr>
            <p:ph type="title"/>
          </p:nvPr>
        </p:nvSpPr>
        <p:spPr>
          <a:xfrm>
            <a:off x="3170237" y="771508"/>
            <a:ext cx="8777287" cy="978702"/>
          </a:xfrm>
        </p:spPr>
        <p:txBody>
          <a:bodyPr/>
          <a:lstStyle/>
          <a:p>
            <a:r>
              <a:rPr lang="en-US" dirty="0"/>
              <a:t>Model building and Prediction</a:t>
            </a:r>
          </a:p>
        </p:txBody>
      </p:sp>
      <p:sp>
        <p:nvSpPr>
          <p:cNvPr id="3" name="Content Placeholder 2">
            <a:extLst>
              <a:ext uri="{FF2B5EF4-FFF2-40B4-BE49-F238E27FC236}">
                <a16:creationId xmlns:a16="http://schemas.microsoft.com/office/drawing/2014/main" id="{2EBF44C6-492A-6439-FE74-6AB5207AA2B0}"/>
              </a:ext>
            </a:extLst>
          </p:cNvPr>
          <p:cNvSpPr>
            <a:spLocks noGrp="1"/>
          </p:cNvSpPr>
          <p:nvPr>
            <p:ph idx="1"/>
          </p:nvPr>
        </p:nvSpPr>
        <p:spPr>
          <a:xfrm>
            <a:off x="685800" y="2194560"/>
            <a:ext cx="6615113" cy="4024125"/>
          </a:xfrm>
        </p:spPr>
        <p:txBody>
          <a:bodyPr>
            <a:normAutofit/>
          </a:bodyPr>
          <a:lstStyle/>
          <a:p>
            <a:r>
              <a:rPr lang="en-US" sz="1800" dirty="0">
                <a:latin typeface="Abadi MT Condensed Light" panose="020B0306030101010103" pitchFamily="34" charset="77"/>
              </a:rPr>
              <a:t>Dummy variables were created </a:t>
            </a:r>
          </a:p>
          <a:p>
            <a:endParaRPr lang="en-US" sz="1800" dirty="0">
              <a:latin typeface="Abadi MT Condensed Light" panose="020B0306030101010103" pitchFamily="34" charset="77"/>
            </a:endParaRPr>
          </a:p>
          <a:p>
            <a:r>
              <a:rPr lang="en-US" sz="1800" dirty="0">
                <a:latin typeface="Abadi MT Condensed Light" panose="020B0306030101010103" pitchFamily="34" charset="77"/>
              </a:rPr>
              <a:t>Train and test split  was done on 70-30% and data was </a:t>
            </a:r>
            <a:r>
              <a:rPr lang="en-US" sz="1800" dirty="0" err="1">
                <a:latin typeface="Abadi MT Condensed Light" panose="020B0306030101010103" pitchFamily="34" charset="77"/>
              </a:rPr>
              <a:t>scalled</a:t>
            </a:r>
            <a:r>
              <a:rPr lang="en-US" sz="1800" dirty="0">
                <a:latin typeface="Abadi MT Condensed Light" panose="020B0306030101010103" pitchFamily="34" charset="77"/>
              </a:rPr>
              <a:t> </a:t>
            </a:r>
          </a:p>
          <a:p>
            <a:pPr marL="0" indent="0">
              <a:buNone/>
            </a:pPr>
            <a:endParaRPr lang="en-US" sz="1800" dirty="0">
              <a:latin typeface="Abadi MT Condensed Light" panose="020B0306030101010103" pitchFamily="34" charset="77"/>
            </a:endParaRPr>
          </a:p>
          <a:p>
            <a:pPr marL="0" indent="0">
              <a:buNone/>
            </a:pPr>
            <a:endParaRPr lang="en-US" sz="1800" dirty="0">
              <a:latin typeface="Abadi MT Condensed Light" panose="020B0306030101010103" pitchFamily="34" charset="77"/>
            </a:endParaRPr>
          </a:p>
          <a:p>
            <a:r>
              <a:rPr lang="en-US" sz="1800" dirty="0">
                <a:latin typeface="Abadi MT Condensed Light" panose="020B0306030101010103" pitchFamily="34" charset="77"/>
              </a:rPr>
              <a:t>Build models using Logistic regressions and </a:t>
            </a:r>
            <a:r>
              <a:rPr lang="en-US" sz="1800" dirty="0" err="1">
                <a:latin typeface="Abadi MT Condensed Light" panose="020B0306030101010103" pitchFamily="34" charset="77"/>
              </a:rPr>
              <a:t>rfe</a:t>
            </a:r>
            <a:r>
              <a:rPr lang="en-US" sz="1800" dirty="0">
                <a:latin typeface="Abadi MT Condensed Light" panose="020B0306030101010103" pitchFamily="34" charset="77"/>
              </a:rPr>
              <a:t> selections , reduced the features till p value was low and VIF values less than 5. we selected the third model with features as in image.</a:t>
            </a:r>
          </a:p>
        </p:txBody>
      </p:sp>
      <p:pic>
        <p:nvPicPr>
          <p:cNvPr id="4" name="Picture 3">
            <a:extLst>
              <a:ext uri="{FF2B5EF4-FFF2-40B4-BE49-F238E27FC236}">
                <a16:creationId xmlns:a16="http://schemas.microsoft.com/office/drawing/2014/main" id="{F4626F69-B536-2C74-E18F-C82A2EA22C6D}"/>
              </a:ext>
            </a:extLst>
          </p:cNvPr>
          <p:cNvPicPr>
            <a:picLocks noChangeAspect="1"/>
          </p:cNvPicPr>
          <p:nvPr/>
        </p:nvPicPr>
        <p:blipFill>
          <a:blip r:embed="rId2"/>
          <a:stretch>
            <a:fillRect/>
          </a:stretch>
        </p:blipFill>
        <p:spPr>
          <a:xfrm>
            <a:off x="7500937" y="2194560"/>
            <a:ext cx="4446587" cy="3899067"/>
          </a:xfrm>
          <a:prstGeom prst="rect">
            <a:avLst/>
          </a:prstGeom>
        </p:spPr>
      </p:pic>
    </p:spTree>
    <p:extLst>
      <p:ext uri="{BB962C8B-B14F-4D97-AF65-F5344CB8AC3E}">
        <p14:creationId xmlns:p14="http://schemas.microsoft.com/office/powerpoint/2010/main" val="316171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8529-15FF-79A1-3E08-54571DC270F0}"/>
              </a:ext>
            </a:extLst>
          </p:cNvPr>
          <p:cNvSpPr>
            <a:spLocks noGrp="1"/>
          </p:cNvSpPr>
          <p:nvPr>
            <p:ph type="title"/>
          </p:nvPr>
        </p:nvSpPr>
        <p:spPr>
          <a:xfrm>
            <a:off x="5772149" y="507198"/>
            <a:ext cx="5934075" cy="764390"/>
          </a:xfrm>
        </p:spPr>
        <p:txBody>
          <a:bodyPr/>
          <a:lstStyle/>
          <a:p>
            <a:r>
              <a:rPr lang="en-US" dirty="0"/>
              <a:t>Plotting ROC curve</a:t>
            </a:r>
          </a:p>
        </p:txBody>
      </p:sp>
      <p:pic>
        <p:nvPicPr>
          <p:cNvPr id="4" name="Content Placeholder 3">
            <a:extLst>
              <a:ext uri="{FF2B5EF4-FFF2-40B4-BE49-F238E27FC236}">
                <a16:creationId xmlns:a16="http://schemas.microsoft.com/office/drawing/2014/main" id="{28567459-1611-7DA9-8940-C8F271576A24}"/>
              </a:ext>
            </a:extLst>
          </p:cNvPr>
          <p:cNvPicPr>
            <a:picLocks noGrp="1" noChangeAspect="1"/>
          </p:cNvPicPr>
          <p:nvPr>
            <p:ph idx="1"/>
          </p:nvPr>
        </p:nvPicPr>
        <p:blipFill>
          <a:blip r:embed="rId2"/>
          <a:stretch>
            <a:fillRect/>
          </a:stretch>
        </p:blipFill>
        <p:spPr>
          <a:xfrm>
            <a:off x="6793308" y="1288089"/>
            <a:ext cx="3668711" cy="2439738"/>
          </a:xfrm>
          <a:prstGeom prst="rect">
            <a:avLst/>
          </a:prstGeom>
        </p:spPr>
      </p:pic>
      <p:sp>
        <p:nvSpPr>
          <p:cNvPr id="6" name="TextBox 5">
            <a:extLst>
              <a:ext uri="{FF2B5EF4-FFF2-40B4-BE49-F238E27FC236}">
                <a16:creationId xmlns:a16="http://schemas.microsoft.com/office/drawing/2014/main" id="{86C9B7E5-9BC9-7B68-CAE8-9BCFE4C14B4F}"/>
              </a:ext>
            </a:extLst>
          </p:cNvPr>
          <p:cNvSpPr txBox="1"/>
          <p:nvPr/>
        </p:nvSpPr>
        <p:spPr>
          <a:xfrm>
            <a:off x="399653" y="1604169"/>
            <a:ext cx="6550818" cy="4247317"/>
          </a:xfrm>
          <a:prstGeom prst="rect">
            <a:avLst/>
          </a:prstGeom>
          <a:noFill/>
        </p:spPr>
        <p:txBody>
          <a:bodyPr wrap="square">
            <a:spAutoFit/>
          </a:bodyPr>
          <a:lstStyle/>
          <a:p>
            <a:pPr algn="l"/>
            <a:r>
              <a:rPr lang="en-IN" b="0" i="0" dirty="0">
                <a:solidFill>
                  <a:srgbClr val="000000"/>
                </a:solidFill>
                <a:effectLst/>
                <a:latin typeface="Abadi MT Condensed Light" panose="020B0306030101010103" pitchFamily="34" charset="77"/>
              </a:rPr>
              <a:t>The ROC curve has a value of 0.97, which is very good. We have the following values for the Train Data:</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Accuracy : 92.29%</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Sensitivity : 91.70%</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Specificity : 92.66%</a:t>
            </a:r>
          </a:p>
          <a:p>
            <a:pPr algn="l">
              <a:buFont typeface="Arial" panose="020B0604020202020204" pitchFamily="34" charset="0"/>
              <a:buChar char="•"/>
            </a:pPr>
            <a:endParaRPr lang="en-IN" dirty="0">
              <a:solidFill>
                <a:srgbClr val="000000"/>
              </a:solidFill>
              <a:latin typeface="Abadi MT Condensed Light" panose="020B0306030101010103" pitchFamily="34" charset="77"/>
            </a:endParaRPr>
          </a:p>
          <a:p>
            <a:pPr algn="l">
              <a:buFont typeface="Arial" panose="020B0604020202020204" pitchFamily="34" charset="0"/>
              <a:buChar char="•"/>
            </a:pPr>
            <a:endParaRPr lang="en-IN" dirty="0">
              <a:solidFill>
                <a:srgbClr val="000000"/>
              </a:solidFill>
              <a:latin typeface="Abadi MT Condensed Light" panose="020B0306030101010103" pitchFamily="34" charset="77"/>
            </a:endParaRPr>
          </a:p>
          <a:p>
            <a:pPr algn="l"/>
            <a:r>
              <a:rPr lang="en-IN" b="0" i="0" dirty="0">
                <a:solidFill>
                  <a:srgbClr val="000000"/>
                </a:solidFill>
                <a:effectLst/>
                <a:latin typeface="Abadi MT Condensed Light" panose="020B0306030101010103" pitchFamily="34" charset="77"/>
              </a:rPr>
              <a:t>After running the model on the Test Data these are the figures we obtain:</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Accuracy : 92.78%</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Sensitivity : 91.98%</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Specificity : 93.26%</a:t>
            </a:r>
          </a:p>
          <a:p>
            <a:pPr algn="l">
              <a:buFont typeface="Arial" panose="020B0604020202020204" pitchFamily="34" charset="0"/>
              <a:buChar char="•"/>
            </a:pPr>
            <a:endParaRPr lang="en-IN" b="0" i="0" dirty="0">
              <a:solidFill>
                <a:srgbClr val="000000"/>
              </a:solidFill>
              <a:effectLst/>
              <a:latin typeface="Abadi MT Condensed Light" panose="020B0306030101010103" pitchFamily="34" charset="77"/>
            </a:endParaRPr>
          </a:p>
          <a:p>
            <a:pPr algn="l">
              <a:buFont typeface="Arial" panose="020B0604020202020204" pitchFamily="34" charset="0"/>
              <a:buChar char="•"/>
            </a:pPr>
            <a:endParaRPr lang="en-IN" dirty="0">
              <a:solidFill>
                <a:srgbClr val="000000"/>
              </a:solidFill>
              <a:latin typeface="Abadi MT Condensed Light" panose="020B0306030101010103" pitchFamily="34" charset="77"/>
            </a:endParaRPr>
          </a:p>
          <a:p>
            <a:pPr algn="l">
              <a:buFont typeface="Arial" panose="020B0604020202020204" pitchFamily="34" charset="0"/>
              <a:buChar char="•"/>
            </a:pPr>
            <a:endParaRPr lang="en-IN" b="0" i="0" dirty="0">
              <a:solidFill>
                <a:srgbClr val="000000"/>
              </a:solidFill>
              <a:effectLst/>
              <a:latin typeface="Abadi MT Condensed Light" panose="020B0306030101010103" pitchFamily="34" charset="77"/>
            </a:endParaRPr>
          </a:p>
          <a:p>
            <a:pPr algn="l">
              <a:buFont typeface="Arial" panose="020B0604020202020204" pitchFamily="34" charset="0"/>
              <a:buChar char="•"/>
            </a:pPr>
            <a:endParaRPr lang="en-IN" b="0" i="0" dirty="0">
              <a:solidFill>
                <a:srgbClr val="000000"/>
              </a:solidFill>
              <a:effectLst/>
              <a:latin typeface="Abadi MT Condensed Light" panose="020B0306030101010103" pitchFamily="34" charset="77"/>
            </a:endParaRPr>
          </a:p>
        </p:txBody>
      </p:sp>
      <p:pic>
        <p:nvPicPr>
          <p:cNvPr id="8" name="Picture 7">
            <a:extLst>
              <a:ext uri="{FF2B5EF4-FFF2-40B4-BE49-F238E27FC236}">
                <a16:creationId xmlns:a16="http://schemas.microsoft.com/office/drawing/2014/main" id="{F6E0EAD7-11EC-DFD6-5715-75C40D58089B}"/>
              </a:ext>
            </a:extLst>
          </p:cNvPr>
          <p:cNvPicPr>
            <a:picLocks noChangeAspect="1"/>
          </p:cNvPicPr>
          <p:nvPr/>
        </p:nvPicPr>
        <p:blipFill>
          <a:blip r:embed="rId3"/>
          <a:stretch>
            <a:fillRect/>
          </a:stretch>
        </p:blipFill>
        <p:spPr>
          <a:xfrm>
            <a:off x="8523289" y="3744328"/>
            <a:ext cx="3668711" cy="2380461"/>
          </a:xfrm>
          <a:prstGeom prst="rect">
            <a:avLst/>
          </a:prstGeom>
        </p:spPr>
      </p:pic>
    </p:spTree>
    <p:extLst>
      <p:ext uri="{BB962C8B-B14F-4D97-AF65-F5344CB8AC3E}">
        <p14:creationId xmlns:p14="http://schemas.microsoft.com/office/powerpoint/2010/main" val="385289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B54D-26F1-E305-FE2D-515CC88B3298}"/>
              </a:ext>
            </a:extLst>
          </p:cNvPr>
          <p:cNvSpPr>
            <a:spLocks noGrp="1"/>
          </p:cNvSpPr>
          <p:nvPr>
            <p:ph type="title"/>
          </p:nvPr>
        </p:nvSpPr>
        <p:spPr>
          <a:xfrm>
            <a:off x="5500687" y="430540"/>
            <a:ext cx="5291137" cy="689072"/>
          </a:xfrm>
        </p:spPr>
        <p:txBody>
          <a:bodyPr/>
          <a:lstStyle/>
          <a:p>
            <a:r>
              <a:rPr lang="en-US" dirty="0"/>
              <a:t>Final Observation</a:t>
            </a:r>
          </a:p>
        </p:txBody>
      </p:sp>
      <p:sp>
        <p:nvSpPr>
          <p:cNvPr id="3" name="Content Placeholder 2">
            <a:extLst>
              <a:ext uri="{FF2B5EF4-FFF2-40B4-BE49-F238E27FC236}">
                <a16:creationId xmlns:a16="http://schemas.microsoft.com/office/drawing/2014/main" id="{549545B1-8447-D50D-533B-AC7AF2EF9294}"/>
              </a:ext>
            </a:extLst>
          </p:cNvPr>
          <p:cNvSpPr>
            <a:spLocks noGrp="1"/>
          </p:cNvSpPr>
          <p:nvPr>
            <p:ph idx="1"/>
          </p:nvPr>
        </p:nvSpPr>
        <p:spPr>
          <a:xfrm>
            <a:off x="328612" y="1805875"/>
            <a:ext cx="5767387" cy="2023175"/>
          </a:xfrm>
        </p:spPr>
        <p:txBody>
          <a:bodyPr>
            <a:normAutofit/>
          </a:bodyPr>
          <a:lstStyle/>
          <a:p>
            <a:pPr algn="l"/>
            <a:r>
              <a:rPr lang="en-IN" sz="1800" b="1" i="0" u="sng" dirty="0">
                <a:solidFill>
                  <a:srgbClr val="000000"/>
                </a:solidFill>
                <a:effectLst/>
                <a:latin typeface="Abadi MT Condensed Light" panose="020B0306030101010103" pitchFamily="34" charset="77"/>
              </a:rPr>
              <a:t>Train Data: </a:t>
            </a:r>
            <a:endParaRPr lang="en-IN" sz="1800" b="1" i="0" dirty="0">
              <a:solidFill>
                <a:srgbClr val="000000"/>
              </a:solidFill>
              <a:effectLst/>
              <a:latin typeface="Abadi MT Condensed Light" panose="020B0306030101010103" pitchFamily="34" charset="77"/>
            </a:endParaRP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Accuracy : 92.29%</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Sensitivity : 91.70%</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Specificity : 92.66%</a:t>
            </a:r>
          </a:p>
          <a:p>
            <a:endParaRPr lang="en-US" sz="1800" dirty="0">
              <a:latin typeface="Abadi MT Condensed Light" panose="020B0306030101010103" pitchFamily="34" charset="77"/>
            </a:endParaRPr>
          </a:p>
        </p:txBody>
      </p:sp>
      <p:sp>
        <p:nvSpPr>
          <p:cNvPr id="5" name="TextBox 4">
            <a:extLst>
              <a:ext uri="{FF2B5EF4-FFF2-40B4-BE49-F238E27FC236}">
                <a16:creationId xmlns:a16="http://schemas.microsoft.com/office/drawing/2014/main" id="{0A40A420-0CB5-45FC-FC71-31E9D195EB10}"/>
              </a:ext>
            </a:extLst>
          </p:cNvPr>
          <p:cNvSpPr txBox="1"/>
          <p:nvPr/>
        </p:nvSpPr>
        <p:spPr>
          <a:xfrm>
            <a:off x="373855" y="4470608"/>
            <a:ext cx="11444288" cy="830997"/>
          </a:xfrm>
          <a:prstGeom prst="rect">
            <a:avLst/>
          </a:prstGeom>
          <a:noFill/>
        </p:spPr>
        <p:txBody>
          <a:bodyPr wrap="square">
            <a:spAutoFit/>
          </a:bodyPr>
          <a:lstStyle/>
          <a:p>
            <a:r>
              <a:rPr lang="en-US" sz="2400" dirty="0">
                <a:latin typeface="Abadi MT Condensed Light" panose="020B0306030101010103" pitchFamily="34" charset="77"/>
              </a:rPr>
              <a:t>The Model seems to predict the Conversion Rate very well and we should be able to give the CEO confidence in making good calls based on this model</a:t>
            </a:r>
          </a:p>
        </p:txBody>
      </p:sp>
      <p:sp>
        <p:nvSpPr>
          <p:cNvPr id="7" name="TextBox 6">
            <a:extLst>
              <a:ext uri="{FF2B5EF4-FFF2-40B4-BE49-F238E27FC236}">
                <a16:creationId xmlns:a16="http://schemas.microsoft.com/office/drawing/2014/main" id="{8700BAAF-A52F-AE9F-0FE2-4EDB716290DB}"/>
              </a:ext>
            </a:extLst>
          </p:cNvPr>
          <p:cNvSpPr txBox="1"/>
          <p:nvPr/>
        </p:nvSpPr>
        <p:spPr>
          <a:xfrm>
            <a:off x="6284119" y="1805875"/>
            <a:ext cx="5767387" cy="1754326"/>
          </a:xfrm>
          <a:prstGeom prst="rect">
            <a:avLst/>
          </a:prstGeom>
          <a:noFill/>
        </p:spPr>
        <p:txBody>
          <a:bodyPr wrap="square">
            <a:spAutoFit/>
          </a:bodyPr>
          <a:lstStyle/>
          <a:p>
            <a:pPr algn="l"/>
            <a:r>
              <a:rPr lang="en-IN" b="1" i="0" u="sng" dirty="0">
                <a:solidFill>
                  <a:srgbClr val="000000"/>
                </a:solidFill>
                <a:effectLst/>
                <a:latin typeface="Abadi MT Condensed Light" panose="020B0306030101010103" pitchFamily="34" charset="77"/>
              </a:rPr>
              <a:t>Test Data: </a:t>
            </a:r>
            <a:endParaRPr lang="en-IN" b="1" i="0" dirty="0">
              <a:solidFill>
                <a:srgbClr val="000000"/>
              </a:solidFill>
              <a:effectLst/>
              <a:latin typeface="Abadi MT Condensed Light" panose="020B0306030101010103" pitchFamily="34" charset="77"/>
            </a:endParaRPr>
          </a:p>
          <a:p>
            <a:pPr algn="l">
              <a:buFont typeface="Arial" panose="020B0604020202020204" pitchFamily="34" charset="0"/>
              <a:buChar char="•"/>
            </a:pPr>
            <a:r>
              <a:rPr lang="en-IN" dirty="0">
                <a:solidFill>
                  <a:srgbClr val="000000"/>
                </a:solidFill>
                <a:latin typeface="Abadi MT Condensed Light" panose="020B0306030101010103" pitchFamily="34" charset="77"/>
              </a:rPr>
              <a:t>Accuracy : 92.78%</a:t>
            </a:r>
          </a:p>
          <a:p>
            <a:pPr algn="l">
              <a:buFont typeface="Arial" panose="020B0604020202020204" pitchFamily="34" charset="0"/>
              <a:buChar char="•"/>
            </a:pPr>
            <a:endParaRPr lang="en-IN" dirty="0">
              <a:solidFill>
                <a:srgbClr val="000000"/>
              </a:solidFill>
              <a:latin typeface="Abadi MT Condensed Light" panose="020B0306030101010103" pitchFamily="34" charset="77"/>
            </a:endParaRPr>
          </a:p>
          <a:p>
            <a:pPr algn="l">
              <a:buFont typeface="Arial" panose="020B0604020202020204" pitchFamily="34" charset="0"/>
              <a:buChar char="•"/>
            </a:pPr>
            <a:r>
              <a:rPr lang="en-IN" dirty="0">
                <a:solidFill>
                  <a:srgbClr val="000000"/>
                </a:solidFill>
                <a:latin typeface="Abadi MT Condensed Light" panose="020B0306030101010103" pitchFamily="34" charset="77"/>
              </a:rPr>
              <a:t>Sensitivity : 91.98%</a:t>
            </a:r>
          </a:p>
          <a:p>
            <a:pPr algn="l">
              <a:buFont typeface="Arial" panose="020B0604020202020204" pitchFamily="34" charset="0"/>
              <a:buChar char="•"/>
            </a:pPr>
            <a:endParaRPr lang="en-IN" dirty="0">
              <a:solidFill>
                <a:srgbClr val="000000"/>
              </a:solidFill>
              <a:latin typeface="Abadi MT Condensed Light" panose="020B0306030101010103" pitchFamily="34" charset="77"/>
            </a:endParaRPr>
          </a:p>
          <a:p>
            <a:pPr algn="l">
              <a:buFont typeface="Arial" panose="020B0604020202020204" pitchFamily="34" charset="0"/>
              <a:buChar char="•"/>
            </a:pPr>
            <a:r>
              <a:rPr lang="en-IN" dirty="0">
                <a:solidFill>
                  <a:srgbClr val="000000"/>
                </a:solidFill>
                <a:latin typeface="Abadi MT Condensed Light" panose="020B0306030101010103" pitchFamily="34" charset="77"/>
              </a:rPr>
              <a:t>Specificity </a:t>
            </a:r>
            <a:r>
              <a:rPr lang="en-IN" b="0" i="0" dirty="0">
                <a:solidFill>
                  <a:srgbClr val="000000"/>
                </a:solidFill>
                <a:effectLst/>
                <a:latin typeface="Abadi MT Condensed Light" panose="020B0306030101010103" pitchFamily="34" charset="77"/>
              </a:rPr>
              <a:t>: 93.26%</a:t>
            </a:r>
          </a:p>
        </p:txBody>
      </p:sp>
    </p:spTree>
    <p:extLst>
      <p:ext uri="{BB962C8B-B14F-4D97-AF65-F5344CB8AC3E}">
        <p14:creationId xmlns:p14="http://schemas.microsoft.com/office/powerpoint/2010/main" val="155540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4A9B-93A4-B00E-1DA6-9CE12FC19873}"/>
              </a:ext>
            </a:extLst>
          </p:cNvPr>
          <p:cNvSpPr>
            <a:spLocks noGrp="1"/>
          </p:cNvSpPr>
          <p:nvPr>
            <p:ph type="title"/>
          </p:nvPr>
        </p:nvSpPr>
        <p:spPr>
          <a:xfrm>
            <a:off x="885826" y="1364449"/>
            <a:ext cx="4919662" cy="521502"/>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A2302768-5DC8-6A5E-AB4C-60022943014C}"/>
              </a:ext>
            </a:extLst>
          </p:cNvPr>
          <p:cNvSpPr>
            <a:spLocks noGrp="1"/>
          </p:cNvSpPr>
          <p:nvPr>
            <p:ph idx="1"/>
          </p:nvPr>
        </p:nvSpPr>
        <p:spPr>
          <a:xfrm>
            <a:off x="685800" y="2114549"/>
            <a:ext cx="10820400" cy="4243389"/>
          </a:xfrm>
        </p:spPr>
        <p:txBody>
          <a:bodyPr>
            <a:normAutofit fontScale="85000" lnSpcReduction="20000"/>
          </a:bodyPr>
          <a:lstStyle/>
          <a:p>
            <a:pPr algn="l"/>
            <a:r>
              <a:rPr lang="en-IN" dirty="0">
                <a:solidFill>
                  <a:srgbClr val="000000"/>
                </a:solidFill>
                <a:effectLst/>
                <a:latin typeface="Abadi MT Condensed Light" panose="020B0306030101010103" pitchFamily="34" charset="77"/>
              </a:rPr>
              <a:t>An education company named X Education sells online courses to industry professionals. On any given day, many professionals who are interested in the courses land on their website and browse for courses.</a:t>
            </a:r>
          </a:p>
          <a:p>
            <a:pPr algn="l"/>
            <a:r>
              <a:rPr lang="en-IN" dirty="0">
                <a:solidFill>
                  <a:srgbClr val="000000"/>
                </a:solidFill>
                <a:effectLst/>
                <a:latin typeface="Abadi MT Condensed Light" panose="020B0306030101010103" pitchFamily="34" charset="77"/>
              </a:rPr>
              <a:t>The company markets its courses on several websites and search engines like Google. Once these people land on the website, they might browse the courses or fill up a form for the course or watch some videos.</a:t>
            </a:r>
          </a:p>
          <a:p>
            <a:pPr algn="l"/>
            <a:r>
              <a:rPr lang="en-IN" dirty="0">
                <a:solidFill>
                  <a:srgbClr val="000000"/>
                </a:solidFill>
                <a:effectLst/>
                <a:latin typeface="Abadi MT Condensed Light" panose="020B0306030101010103" pitchFamily="34" charset="77"/>
              </a:rPr>
              <a:t>When these people fill up a form providing their email address or phone number, they are classified to be a lead. Moreover, the company also gets leads through past referrals. </a:t>
            </a:r>
          </a:p>
          <a:p>
            <a:pPr algn="l"/>
            <a:r>
              <a:rPr lang="en-IN" dirty="0">
                <a:solidFill>
                  <a:srgbClr val="000000"/>
                </a:solidFill>
                <a:effectLst/>
                <a:latin typeface="Abadi MT Condensed Light" panose="020B0306030101010103" pitchFamily="34" charset="77"/>
              </a:rPr>
              <a:t>Once these leads are acquired, employees from the sales team start making calls, writing emails, etc. Through this process, some of the leads get converted while most do not. The typical lead conversion rate at X education is around 30%.</a:t>
            </a:r>
          </a:p>
          <a:p>
            <a:pPr algn="l"/>
            <a:r>
              <a:rPr lang="en-IN" dirty="0">
                <a:solidFill>
                  <a:srgbClr val="000000"/>
                </a:solidFill>
                <a:effectLst/>
                <a:latin typeface="Abadi MT Condensed Light" panose="020B0306030101010103" pitchFamily="34" charset="77"/>
              </a:rPr>
              <a:t>There are a lot of leads generated in the initial stage, but only a few of them come out as paying customers. In the middle stage, you need to nurture the potential leads well (i.e. educating the leads about the product, constantly communicating etc. ) in order to get a higher lead conversion.</a:t>
            </a:r>
          </a:p>
          <a:p>
            <a:pPr algn="l"/>
            <a:r>
              <a:rPr lang="en-IN" dirty="0">
                <a:solidFill>
                  <a:srgbClr val="000000"/>
                </a:solidFill>
                <a:effectLst/>
                <a:latin typeface="Abadi MT Condensed Light" panose="020B0306030101010103" pitchFamily="34" charset="77"/>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a:t>
            </a:r>
          </a:p>
          <a:p>
            <a:pPr algn="l"/>
            <a:r>
              <a:rPr lang="en-IN" dirty="0">
                <a:solidFill>
                  <a:srgbClr val="000000"/>
                </a:solidFill>
                <a:effectLst/>
                <a:latin typeface="Abadi MT Condensed Light" panose="020B0306030101010103" pitchFamily="34" charset="77"/>
              </a:rPr>
              <a:t>The CEO, in particular, has given a ballpark of the target lead conversion rate to be around 80%.</a:t>
            </a:r>
          </a:p>
        </p:txBody>
      </p:sp>
    </p:spTree>
    <p:extLst>
      <p:ext uri="{BB962C8B-B14F-4D97-AF65-F5344CB8AC3E}">
        <p14:creationId xmlns:p14="http://schemas.microsoft.com/office/powerpoint/2010/main" val="256497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7BCA-DA93-59BE-437C-12194DFEBBE2}"/>
              </a:ext>
            </a:extLst>
          </p:cNvPr>
          <p:cNvSpPr>
            <a:spLocks noGrp="1"/>
          </p:cNvSpPr>
          <p:nvPr>
            <p:ph type="title"/>
          </p:nvPr>
        </p:nvSpPr>
        <p:spPr>
          <a:xfrm>
            <a:off x="585787" y="1330157"/>
            <a:ext cx="5976937" cy="850115"/>
          </a:xfrm>
        </p:spPr>
        <p:txBody>
          <a:bodyPr/>
          <a:lstStyle/>
          <a:p>
            <a:r>
              <a:rPr lang="en-US" dirty="0"/>
              <a:t>Steps for processing</a:t>
            </a:r>
          </a:p>
        </p:txBody>
      </p:sp>
      <p:sp>
        <p:nvSpPr>
          <p:cNvPr id="3" name="Content Placeholder 2">
            <a:extLst>
              <a:ext uri="{FF2B5EF4-FFF2-40B4-BE49-F238E27FC236}">
                <a16:creationId xmlns:a16="http://schemas.microsoft.com/office/drawing/2014/main" id="{6E7F0880-56C3-2658-AB2C-F020988D1B45}"/>
              </a:ext>
            </a:extLst>
          </p:cNvPr>
          <p:cNvSpPr>
            <a:spLocks noGrp="1"/>
          </p:cNvSpPr>
          <p:nvPr>
            <p:ph idx="1"/>
          </p:nvPr>
        </p:nvSpPr>
        <p:spPr>
          <a:xfrm>
            <a:off x="685800" y="2180272"/>
            <a:ext cx="5410200" cy="4024125"/>
          </a:xfrm>
        </p:spPr>
        <p:txBody>
          <a:bodyPr/>
          <a:lstStyle/>
          <a:p>
            <a:r>
              <a:rPr lang="en-US" dirty="0">
                <a:latin typeface="Abadi MT Condensed Light" panose="020B0306030101010103" pitchFamily="34" charset="77"/>
              </a:rPr>
              <a:t>Data Cleaning</a:t>
            </a:r>
          </a:p>
          <a:p>
            <a:r>
              <a:rPr lang="en-US" dirty="0">
                <a:latin typeface="Abadi MT Condensed Light" panose="020B0306030101010103" pitchFamily="34" charset="77"/>
              </a:rPr>
              <a:t>Data Preparations</a:t>
            </a:r>
          </a:p>
          <a:p>
            <a:r>
              <a:rPr lang="en-US" dirty="0">
                <a:latin typeface="Abadi MT Condensed Light" panose="020B0306030101010103" pitchFamily="34" charset="77"/>
              </a:rPr>
              <a:t>Model Building</a:t>
            </a:r>
          </a:p>
          <a:p>
            <a:r>
              <a:rPr lang="en-US" dirty="0">
                <a:latin typeface="Abadi MT Condensed Light" panose="020B0306030101010103" pitchFamily="34" charset="77"/>
              </a:rPr>
              <a:t>Model evaluation</a:t>
            </a: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270005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65FB-4E4F-BEDF-749A-AF034FAF7A24}"/>
              </a:ext>
            </a:extLst>
          </p:cNvPr>
          <p:cNvSpPr>
            <a:spLocks noGrp="1"/>
          </p:cNvSpPr>
          <p:nvPr>
            <p:ph type="title"/>
          </p:nvPr>
        </p:nvSpPr>
        <p:spPr>
          <a:xfrm>
            <a:off x="685800" y="1544470"/>
            <a:ext cx="4333875" cy="1121577"/>
          </a:xfrm>
        </p:spPr>
        <p:txBody>
          <a:bodyPr/>
          <a:lstStyle/>
          <a:p>
            <a:r>
              <a:rPr lang="en-US" dirty="0"/>
              <a:t>Data Cleaning</a:t>
            </a:r>
          </a:p>
        </p:txBody>
      </p:sp>
      <p:sp>
        <p:nvSpPr>
          <p:cNvPr id="3" name="Content Placeholder 2">
            <a:extLst>
              <a:ext uri="{FF2B5EF4-FFF2-40B4-BE49-F238E27FC236}">
                <a16:creationId xmlns:a16="http://schemas.microsoft.com/office/drawing/2014/main" id="{D8A2FC4C-59CB-31FB-BD3B-CB79745E7BBC}"/>
              </a:ext>
            </a:extLst>
          </p:cNvPr>
          <p:cNvSpPr>
            <a:spLocks noGrp="1"/>
          </p:cNvSpPr>
          <p:nvPr>
            <p:ph idx="1"/>
          </p:nvPr>
        </p:nvSpPr>
        <p:spPr>
          <a:xfrm>
            <a:off x="685800" y="2666048"/>
            <a:ext cx="10820400" cy="3552638"/>
          </a:xfrm>
        </p:spPr>
        <p:txBody>
          <a:bodyPr/>
          <a:lstStyle/>
          <a:p>
            <a:pPr marL="0" indent="0">
              <a:buNone/>
            </a:pPr>
            <a:r>
              <a:rPr lang="en-US" dirty="0">
                <a:latin typeface="Abadi MT Condensed Light" panose="020B0306030101010103" pitchFamily="34" charset="77"/>
              </a:rPr>
              <a:t>Checking for ‘target’ variables and duplicate values of id</a:t>
            </a:r>
          </a:p>
          <a:p>
            <a:r>
              <a:rPr lang="en-US" dirty="0">
                <a:latin typeface="Abadi MT Condensed Light" panose="020B0306030101010103" pitchFamily="34" charset="77"/>
              </a:rPr>
              <a:t>Handling the Select levels and converting them to Nan</a:t>
            </a:r>
          </a:p>
          <a:p>
            <a:r>
              <a:rPr lang="en-US" dirty="0">
                <a:latin typeface="Abadi MT Condensed Light" panose="020B0306030101010103" pitchFamily="34" charset="77"/>
              </a:rPr>
              <a:t>Dropping high percentage of missing values </a:t>
            </a:r>
          </a:p>
          <a:p>
            <a:r>
              <a:rPr lang="en-US" dirty="0">
                <a:latin typeface="Abadi MT Condensed Light" panose="020B0306030101010103" pitchFamily="34" charset="77"/>
              </a:rPr>
              <a:t>Checking unique values and plotting them</a:t>
            </a:r>
          </a:p>
          <a:p>
            <a:r>
              <a:rPr lang="en-US" dirty="0">
                <a:latin typeface="Abadi MT Condensed Light" panose="020B0306030101010103" pitchFamily="34" charset="77"/>
              </a:rPr>
              <a:t>Prospect ID &amp; Lead Number are two variables that are just indicative of the ID number of the Contacted People &amp; can be dropped.</a:t>
            </a:r>
          </a:p>
        </p:txBody>
      </p:sp>
    </p:spTree>
    <p:extLst>
      <p:ext uri="{BB962C8B-B14F-4D97-AF65-F5344CB8AC3E}">
        <p14:creationId xmlns:p14="http://schemas.microsoft.com/office/powerpoint/2010/main" val="302540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7AF7-AE23-6D45-652B-BA56D2CB587C}"/>
              </a:ext>
            </a:extLst>
          </p:cNvPr>
          <p:cNvSpPr>
            <a:spLocks noGrp="1"/>
          </p:cNvSpPr>
          <p:nvPr>
            <p:ph type="title"/>
          </p:nvPr>
        </p:nvSpPr>
        <p:spPr>
          <a:xfrm>
            <a:off x="4629150" y="346621"/>
            <a:ext cx="7105652" cy="691928"/>
          </a:xfrm>
        </p:spPr>
        <p:txBody>
          <a:bodyPr/>
          <a:lstStyle/>
          <a:p>
            <a:r>
              <a:rPr lang="en-US" dirty="0"/>
              <a:t>EDA- Univariant analysis</a:t>
            </a:r>
          </a:p>
        </p:txBody>
      </p:sp>
      <p:pic>
        <p:nvPicPr>
          <p:cNvPr id="4" name="Content Placeholder 3">
            <a:extLst>
              <a:ext uri="{FF2B5EF4-FFF2-40B4-BE49-F238E27FC236}">
                <a16:creationId xmlns:a16="http://schemas.microsoft.com/office/drawing/2014/main" id="{9E4261E6-C36D-0F54-16E3-715EF1135774}"/>
              </a:ext>
            </a:extLst>
          </p:cNvPr>
          <p:cNvPicPr>
            <a:picLocks noGrp="1" noChangeAspect="1"/>
          </p:cNvPicPr>
          <p:nvPr>
            <p:ph idx="1"/>
          </p:nvPr>
        </p:nvPicPr>
        <p:blipFill>
          <a:blip r:embed="rId2"/>
          <a:stretch>
            <a:fillRect/>
          </a:stretch>
        </p:blipFill>
        <p:spPr>
          <a:xfrm>
            <a:off x="6096000" y="1272449"/>
            <a:ext cx="2333625" cy="1653095"/>
          </a:xfrm>
          <a:prstGeom prst="rect">
            <a:avLst/>
          </a:prstGeom>
        </p:spPr>
      </p:pic>
      <p:pic>
        <p:nvPicPr>
          <p:cNvPr id="5" name="Content Placeholder 3">
            <a:extLst>
              <a:ext uri="{FF2B5EF4-FFF2-40B4-BE49-F238E27FC236}">
                <a16:creationId xmlns:a16="http://schemas.microsoft.com/office/drawing/2014/main" id="{036204EE-8023-CB8D-E453-96958856AB06}"/>
              </a:ext>
            </a:extLst>
          </p:cNvPr>
          <p:cNvPicPr>
            <a:picLocks noChangeAspect="1"/>
          </p:cNvPicPr>
          <p:nvPr/>
        </p:nvPicPr>
        <p:blipFill>
          <a:blip r:embed="rId3"/>
          <a:stretch>
            <a:fillRect/>
          </a:stretch>
        </p:blipFill>
        <p:spPr>
          <a:xfrm>
            <a:off x="8861749" y="1272295"/>
            <a:ext cx="3044500" cy="1628776"/>
          </a:xfrm>
          <a:prstGeom prst="rect">
            <a:avLst/>
          </a:prstGeom>
        </p:spPr>
      </p:pic>
      <p:sp>
        <p:nvSpPr>
          <p:cNvPr id="10" name="TextBox 9">
            <a:extLst>
              <a:ext uri="{FF2B5EF4-FFF2-40B4-BE49-F238E27FC236}">
                <a16:creationId xmlns:a16="http://schemas.microsoft.com/office/drawing/2014/main" id="{2812A5A9-F44A-CD4A-5AE6-818B838B3F4F}"/>
              </a:ext>
            </a:extLst>
          </p:cNvPr>
          <p:cNvSpPr txBox="1"/>
          <p:nvPr/>
        </p:nvSpPr>
        <p:spPr>
          <a:xfrm>
            <a:off x="285751" y="1510401"/>
            <a:ext cx="5810249" cy="1200329"/>
          </a:xfrm>
          <a:prstGeom prst="rect">
            <a:avLst/>
          </a:prstGeom>
          <a:noFill/>
        </p:spPr>
        <p:txBody>
          <a:bodyPr wrap="square">
            <a:spAutoFit/>
          </a:bodyPr>
          <a:lstStyle/>
          <a:p>
            <a:r>
              <a:rPr lang="en-US" dirty="0">
                <a:latin typeface="Abadi MT Condensed Light" panose="020B0306030101010103" pitchFamily="34" charset="77"/>
              </a:rPr>
              <a:t>What matters most to you in choosing a course, ‘nan’ are replaced with ‘India’ and rest are dropped</a:t>
            </a:r>
          </a:p>
          <a:p>
            <a:endParaRPr lang="en-US" dirty="0">
              <a:latin typeface="Abadi MT Condensed Light" panose="020B0306030101010103" pitchFamily="34" charset="77"/>
            </a:endParaRPr>
          </a:p>
          <a:p>
            <a:r>
              <a:rPr lang="en-US" dirty="0">
                <a:latin typeface="Abadi MT Condensed Light" panose="020B0306030101010103" pitchFamily="34" charset="77"/>
              </a:rPr>
              <a:t>So is for City , nan is replaced with Mumbai </a:t>
            </a:r>
          </a:p>
        </p:txBody>
      </p:sp>
      <p:sp>
        <p:nvSpPr>
          <p:cNvPr id="11" name="TextBox 10">
            <a:extLst>
              <a:ext uri="{FF2B5EF4-FFF2-40B4-BE49-F238E27FC236}">
                <a16:creationId xmlns:a16="http://schemas.microsoft.com/office/drawing/2014/main" id="{1B0ACED9-7A08-BFF7-BA02-E7A049BAFC4E}"/>
              </a:ext>
            </a:extLst>
          </p:cNvPr>
          <p:cNvSpPr txBox="1"/>
          <p:nvPr/>
        </p:nvSpPr>
        <p:spPr>
          <a:xfrm>
            <a:off x="285751" y="3415604"/>
            <a:ext cx="6100762" cy="2862322"/>
          </a:xfrm>
          <a:prstGeom prst="rect">
            <a:avLst/>
          </a:prstGeom>
          <a:noFill/>
        </p:spPr>
        <p:txBody>
          <a:bodyPr wrap="square">
            <a:spAutoFit/>
          </a:bodyPr>
          <a:lstStyle/>
          <a:p>
            <a:r>
              <a:rPr lang="en-US" dirty="0" err="1">
                <a:latin typeface="Abadi MT Condensed Light" panose="020B0306030101010103" pitchFamily="34" charset="77"/>
              </a:rPr>
              <a:t>Splcialisation</a:t>
            </a:r>
            <a:r>
              <a:rPr lang="en-US" dirty="0">
                <a:latin typeface="Abadi MT Condensed Light" panose="020B0306030101010103" pitchFamily="34" charset="77"/>
              </a:rPr>
              <a:t> ‘nan’ are replaced with ‘Not Specified’ and </a:t>
            </a:r>
            <a:r>
              <a:rPr lang="en-IN" dirty="0">
                <a:solidFill>
                  <a:srgbClr val="000000"/>
                </a:solidFill>
                <a:latin typeface="Abadi MT Condensed Light" panose="020B0306030101010103" pitchFamily="34" charset="77"/>
              </a:rPr>
              <a:t>w</a:t>
            </a:r>
            <a:r>
              <a:rPr lang="en-IN" b="0" i="0" dirty="0">
                <a:solidFill>
                  <a:srgbClr val="000000"/>
                </a:solidFill>
                <a:effectLst/>
                <a:latin typeface="Abadi MT Condensed Light" panose="020B0306030101010103" pitchFamily="34" charset="77"/>
              </a:rPr>
              <a:t>e see that specialization with </a:t>
            </a:r>
            <a:r>
              <a:rPr lang="en-IN" b="1" i="0" dirty="0">
                <a:solidFill>
                  <a:srgbClr val="000000"/>
                </a:solidFill>
                <a:effectLst/>
                <a:latin typeface="Abadi MT Condensed Light" panose="020B0306030101010103" pitchFamily="34" charset="77"/>
              </a:rPr>
              <a:t>Management</a:t>
            </a:r>
            <a:r>
              <a:rPr lang="en-IN" b="0" i="0" dirty="0">
                <a:solidFill>
                  <a:srgbClr val="000000"/>
                </a:solidFill>
                <a:effectLst/>
                <a:latin typeface="Abadi MT Condensed Light" panose="020B0306030101010103" pitchFamily="34" charset="77"/>
              </a:rPr>
              <a:t> have higher number of leads as well as leads converted.</a:t>
            </a:r>
          </a:p>
          <a:p>
            <a:r>
              <a:rPr lang="en-IN" b="0" i="0" dirty="0">
                <a:solidFill>
                  <a:srgbClr val="000000"/>
                </a:solidFill>
                <a:effectLst/>
                <a:latin typeface="Abadi MT Condensed Light" panose="020B0306030101010103" pitchFamily="34" charset="77"/>
              </a:rPr>
              <a:t> So this is definitely a significant variable and was not be dropped.</a:t>
            </a:r>
          </a:p>
          <a:p>
            <a:endParaRPr lang="en-IN" dirty="0">
              <a:solidFill>
                <a:srgbClr val="000000"/>
              </a:solidFill>
              <a:latin typeface="Abadi MT Condensed Light" panose="020B0306030101010103" pitchFamily="34" charset="77"/>
            </a:endParaRPr>
          </a:p>
          <a:p>
            <a:endParaRPr lang="en-IN" b="0" i="0" dirty="0">
              <a:solidFill>
                <a:srgbClr val="000000"/>
              </a:solidFill>
              <a:effectLst/>
              <a:latin typeface="Abadi MT Condensed Light" panose="020B0306030101010103" pitchFamily="34" charset="77"/>
            </a:endParaRPr>
          </a:p>
          <a:p>
            <a:r>
              <a:rPr lang="en-IN" dirty="0">
                <a:solidFill>
                  <a:srgbClr val="000000"/>
                </a:solidFill>
                <a:latin typeface="Abadi MT Condensed Light" panose="020B0306030101010103" pitchFamily="34" charset="77"/>
              </a:rPr>
              <a:t>Tags , the nan are replaced with ‘Not Specified and then replacing tags with low frequency with "Other Tags”</a:t>
            </a:r>
          </a:p>
          <a:p>
            <a:endParaRPr lang="en-IN" b="0" i="0" dirty="0">
              <a:solidFill>
                <a:srgbClr val="000000"/>
              </a:solidFill>
              <a:effectLst/>
              <a:latin typeface="Abadi MT Condensed Light" panose="020B0306030101010103" pitchFamily="34" charset="77"/>
            </a:endParaRPr>
          </a:p>
          <a:p>
            <a:endParaRPr lang="en-IN" b="0" i="0" dirty="0">
              <a:solidFill>
                <a:srgbClr val="000000"/>
              </a:solidFill>
              <a:effectLst/>
              <a:latin typeface="Abadi MT Condensed Light" panose="020B0306030101010103" pitchFamily="34" charset="77"/>
            </a:endParaRPr>
          </a:p>
        </p:txBody>
      </p:sp>
      <p:pic>
        <p:nvPicPr>
          <p:cNvPr id="12" name="Content Placeholder 3">
            <a:extLst>
              <a:ext uri="{FF2B5EF4-FFF2-40B4-BE49-F238E27FC236}">
                <a16:creationId xmlns:a16="http://schemas.microsoft.com/office/drawing/2014/main" id="{983ED365-19F9-D3A2-175F-DBDABB3D351B}"/>
              </a:ext>
            </a:extLst>
          </p:cNvPr>
          <p:cNvPicPr>
            <a:picLocks noChangeAspect="1"/>
          </p:cNvPicPr>
          <p:nvPr/>
        </p:nvPicPr>
        <p:blipFill>
          <a:blip r:embed="rId4"/>
          <a:stretch>
            <a:fillRect/>
          </a:stretch>
        </p:blipFill>
        <p:spPr>
          <a:xfrm>
            <a:off x="6386513" y="3415604"/>
            <a:ext cx="5348289" cy="1315598"/>
          </a:xfrm>
          <a:prstGeom prst="rect">
            <a:avLst/>
          </a:prstGeom>
        </p:spPr>
      </p:pic>
      <p:pic>
        <p:nvPicPr>
          <p:cNvPr id="13" name="Picture 12">
            <a:extLst>
              <a:ext uri="{FF2B5EF4-FFF2-40B4-BE49-F238E27FC236}">
                <a16:creationId xmlns:a16="http://schemas.microsoft.com/office/drawing/2014/main" id="{CA4FBD8E-7595-1307-E406-EA9247EAA3FF}"/>
              </a:ext>
            </a:extLst>
          </p:cNvPr>
          <p:cNvPicPr>
            <a:picLocks noChangeAspect="1"/>
          </p:cNvPicPr>
          <p:nvPr/>
        </p:nvPicPr>
        <p:blipFill>
          <a:blip r:embed="rId5"/>
          <a:stretch>
            <a:fillRect/>
          </a:stretch>
        </p:blipFill>
        <p:spPr>
          <a:xfrm>
            <a:off x="6386513" y="5020907"/>
            <a:ext cx="5348289" cy="1315598"/>
          </a:xfrm>
          <a:prstGeom prst="rect">
            <a:avLst/>
          </a:prstGeom>
        </p:spPr>
      </p:pic>
    </p:spTree>
    <p:extLst>
      <p:ext uri="{BB962C8B-B14F-4D97-AF65-F5344CB8AC3E}">
        <p14:creationId xmlns:p14="http://schemas.microsoft.com/office/powerpoint/2010/main" val="257104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6EB30E-15FE-0DC3-E5FD-F670C5816E1F}"/>
              </a:ext>
            </a:extLst>
          </p:cNvPr>
          <p:cNvPicPr>
            <a:picLocks noGrp="1" noChangeAspect="1"/>
          </p:cNvPicPr>
          <p:nvPr>
            <p:ph idx="1"/>
          </p:nvPr>
        </p:nvPicPr>
        <p:blipFill>
          <a:blip r:embed="rId2"/>
          <a:stretch>
            <a:fillRect/>
          </a:stretch>
        </p:blipFill>
        <p:spPr>
          <a:xfrm>
            <a:off x="9386886" y="1451538"/>
            <a:ext cx="2462212" cy="2271141"/>
          </a:xfrm>
          <a:prstGeom prst="rect">
            <a:avLst/>
          </a:prstGeom>
        </p:spPr>
      </p:pic>
      <p:pic>
        <p:nvPicPr>
          <p:cNvPr id="5" name="Picture 4">
            <a:extLst>
              <a:ext uri="{FF2B5EF4-FFF2-40B4-BE49-F238E27FC236}">
                <a16:creationId xmlns:a16="http://schemas.microsoft.com/office/drawing/2014/main" id="{B0521EDF-B64D-3BB5-16C2-FA09F8B0D82A}"/>
              </a:ext>
            </a:extLst>
          </p:cNvPr>
          <p:cNvPicPr>
            <a:picLocks noChangeAspect="1"/>
          </p:cNvPicPr>
          <p:nvPr/>
        </p:nvPicPr>
        <p:blipFill>
          <a:blip r:embed="rId3"/>
          <a:stretch>
            <a:fillRect/>
          </a:stretch>
        </p:blipFill>
        <p:spPr>
          <a:xfrm>
            <a:off x="7072311" y="1451538"/>
            <a:ext cx="2314575" cy="1977462"/>
          </a:xfrm>
          <a:prstGeom prst="rect">
            <a:avLst/>
          </a:prstGeom>
        </p:spPr>
      </p:pic>
      <p:sp>
        <p:nvSpPr>
          <p:cNvPr id="7" name="TextBox 6">
            <a:extLst>
              <a:ext uri="{FF2B5EF4-FFF2-40B4-BE49-F238E27FC236}">
                <a16:creationId xmlns:a16="http://schemas.microsoft.com/office/drawing/2014/main" id="{F1480B44-2B22-6F20-160C-37DA287A8EF8}"/>
              </a:ext>
            </a:extLst>
          </p:cNvPr>
          <p:cNvSpPr txBox="1"/>
          <p:nvPr/>
        </p:nvSpPr>
        <p:spPr>
          <a:xfrm>
            <a:off x="528636" y="1335792"/>
            <a:ext cx="6743699" cy="2308324"/>
          </a:xfrm>
          <a:prstGeom prst="rect">
            <a:avLst/>
          </a:prstGeom>
          <a:noFill/>
        </p:spPr>
        <p:txBody>
          <a:bodyPr wrap="square">
            <a:spAutoFit/>
          </a:bodyPr>
          <a:lstStyle/>
          <a:p>
            <a:pPr algn="l">
              <a:buFont typeface="Arial" panose="020B0604020202020204" pitchFamily="34" charset="0"/>
              <a:buChar char="•"/>
            </a:pPr>
            <a:r>
              <a:rPr lang="en-US" dirty="0">
                <a:latin typeface="Abadi MT Condensed Light" panose="020B0306030101010103" pitchFamily="34" charset="77"/>
              </a:rPr>
              <a:t>For What is your current occupation, nan is replaced with Unemployed and we noticed :</a:t>
            </a:r>
            <a:br>
              <a:rPr lang="en-US" dirty="0">
                <a:latin typeface="Abadi MT Condensed Light" panose="020B0306030101010103" pitchFamily="34" charset="77"/>
              </a:rPr>
            </a:br>
            <a:r>
              <a:rPr lang="en-IN" b="0" i="0" dirty="0">
                <a:solidFill>
                  <a:srgbClr val="000000"/>
                </a:solidFill>
                <a:effectLst/>
                <a:latin typeface="Abadi MT Condensed Light" panose="020B0306030101010103" pitchFamily="34" charset="77"/>
              </a:rPr>
              <a:t>Working Professionals going for the course have high chances of joining it.</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Unemployed leads are the most in terms of Absolute numbers.</a:t>
            </a:r>
          </a:p>
          <a:p>
            <a:pPr algn="l"/>
            <a:endParaRPr lang="en-IN" dirty="0">
              <a:solidFill>
                <a:srgbClr val="000000"/>
              </a:solidFill>
              <a:latin typeface="Abadi MT Condensed Light" panose="020B0306030101010103" pitchFamily="34" charset="77"/>
            </a:endParaRPr>
          </a:p>
          <a:p>
            <a:pPr>
              <a:buFont typeface="Arial" panose="020B0604020202020204" pitchFamily="34" charset="0"/>
              <a:buChar char="•"/>
            </a:pPr>
            <a:r>
              <a:rPr lang="en-US" dirty="0">
                <a:latin typeface="Abadi MT Condensed Light" panose="020B0306030101010103" pitchFamily="34" charset="77"/>
              </a:rPr>
              <a:t>What matters most to you in choosing a course are choosing for Better Career Prospects , hence we can drop the </a:t>
            </a:r>
            <a:r>
              <a:rPr lang="en-US" dirty="0" err="1">
                <a:latin typeface="Abadi MT Condensed Light" panose="020B0306030101010103" pitchFamily="34" charset="77"/>
              </a:rPr>
              <a:t>coloumns</a:t>
            </a:r>
            <a:endParaRPr lang="en-US" dirty="0">
              <a:latin typeface="Abadi MT Condensed Light" panose="020B0306030101010103" pitchFamily="34" charset="77"/>
            </a:endParaRPr>
          </a:p>
          <a:p>
            <a:pPr algn="l">
              <a:buFont typeface="Arial" panose="020B0604020202020204" pitchFamily="34" charset="0"/>
              <a:buChar char="•"/>
            </a:pPr>
            <a:endParaRPr lang="en-IN" b="0" i="0" dirty="0">
              <a:solidFill>
                <a:srgbClr val="000000"/>
              </a:solidFill>
              <a:effectLst/>
              <a:latin typeface="Abadi MT Condensed Light" panose="020B0306030101010103" pitchFamily="34" charset="77"/>
            </a:endParaRPr>
          </a:p>
        </p:txBody>
      </p:sp>
      <p:sp>
        <p:nvSpPr>
          <p:cNvPr id="9" name="TextBox 8">
            <a:extLst>
              <a:ext uri="{FF2B5EF4-FFF2-40B4-BE49-F238E27FC236}">
                <a16:creationId xmlns:a16="http://schemas.microsoft.com/office/drawing/2014/main" id="{DB09C22B-2D19-CF81-954F-B25A80475C79}"/>
              </a:ext>
            </a:extLst>
          </p:cNvPr>
          <p:cNvSpPr txBox="1"/>
          <p:nvPr/>
        </p:nvSpPr>
        <p:spPr>
          <a:xfrm>
            <a:off x="419098" y="4071767"/>
            <a:ext cx="6853237" cy="2308324"/>
          </a:xfrm>
          <a:prstGeom prst="rect">
            <a:avLst/>
          </a:prstGeom>
          <a:noFill/>
        </p:spPr>
        <p:txBody>
          <a:bodyPr wrap="square">
            <a:spAutoFit/>
          </a:bodyPr>
          <a:lstStyle/>
          <a:p>
            <a:pPr marL="0" indent="0" algn="l">
              <a:buNone/>
            </a:pPr>
            <a:r>
              <a:rPr lang="en-IN" dirty="0">
                <a:solidFill>
                  <a:srgbClr val="000000"/>
                </a:solidFill>
                <a:latin typeface="Abadi MT Condensed Light" panose="020B0306030101010103" pitchFamily="34" charset="77"/>
              </a:rPr>
              <a:t>For Lead Origin , replacing values of nan and inferences :</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API and Landing Page Submission bring higher number of leads as well as conversion.</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Lead Add Form has a very high conversion rate but count of leads are not very high.</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Lead Import and Quick Add Form get very few leads.</a:t>
            </a:r>
          </a:p>
          <a:p>
            <a:pPr algn="l">
              <a:buFont typeface="Arial" panose="020B0604020202020204" pitchFamily="34" charset="0"/>
              <a:buChar char="•"/>
            </a:pPr>
            <a:r>
              <a:rPr lang="en-IN" b="0" i="0" dirty="0">
                <a:solidFill>
                  <a:srgbClr val="000000"/>
                </a:solidFill>
                <a:effectLst/>
                <a:latin typeface="Abadi MT Condensed Light" panose="020B0306030101010103" pitchFamily="34" charset="77"/>
              </a:rPr>
              <a:t>In order to improve overall lead conversion rate, we have to improve lead </a:t>
            </a:r>
            <a:r>
              <a:rPr lang="en-IN" b="0" i="0" dirty="0" err="1">
                <a:solidFill>
                  <a:srgbClr val="000000"/>
                </a:solidFill>
                <a:effectLst/>
                <a:latin typeface="Abadi MT Condensed Light" panose="020B0306030101010103" pitchFamily="34" charset="77"/>
              </a:rPr>
              <a:t>converion</a:t>
            </a:r>
            <a:r>
              <a:rPr lang="en-IN" b="0" i="0" dirty="0">
                <a:solidFill>
                  <a:srgbClr val="000000"/>
                </a:solidFill>
                <a:effectLst/>
                <a:latin typeface="Abadi MT Condensed Light" panose="020B0306030101010103" pitchFamily="34" charset="77"/>
              </a:rPr>
              <a:t> of API and Landing Page Submission origin and generate more leads from Lead Add Form.</a:t>
            </a:r>
            <a:endParaRPr lang="en-US" dirty="0">
              <a:latin typeface="Abadi MT Condensed Light" panose="020B0306030101010103" pitchFamily="34" charset="77"/>
            </a:endParaRPr>
          </a:p>
        </p:txBody>
      </p:sp>
      <p:pic>
        <p:nvPicPr>
          <p:cNvPr id="10" name="Content Placeholder 3">
            <a:extLst>
              <a:ext uri="{FF2B5EF4-FFF2-40B4-BE49-F238E27FC236}">
                <a16:creationId xmlns:a16="http://schemas.microsoft.com/office/drawing/2014/main" id="{F36821A0-6562-1157-20B0-4A92723B022C}"/>
              </a:ext>
            </a:extLst>
          </p:cNvPr>
          <p:cNvPicPr>
            <a:picLocks noChangeAspect="1"/>
          </p:cNvPicPr>
          <p:nvPr/>
        </p:nvPicPr>
        <p:blipFill>
          <a:blip r:embed="rId4"/>
          <a:stretch>
            <a:fillRect/>
          </a:stretch>
        </p:blipFill>
        <p:spPr>
          <a:xfrm>
            <a:off x="7543800" y="4071767"/>
            <a:ext cx="4462462" cy="2523557"/>
          </a:xfrm>
          <a:prstGeom prst="rect">
            <a:avLst/>
          </a:prstGeom>
        </p:spPr>
      </p:pic>
    </p:spTree>
    <p:extLst>
      <p:ext uri="{BB962C8B-B14F-4D97-AF65-F5344CB8AC3E}">
        <p14:creationId xmlns:p14="http://schemas.microsoft.com/office/powerpoint/2010/main" val="95609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341B6-F464-BCE2-8583-9F42DFBD69EF}"/>
              </a:ext>
            </a:extLst>
          </p:cNvPr>
          <p:cNvSpPr>
            <a:spLocks noGrp="1"/>
          </p:cNvSpPr>
          <p:nvPr>
            <p:ph idx="1"/>
          </p:nvPr>
        </p:nvSpPr>
        <p:spPr>
          <a:xfrm>
            <a:off x="414338" y="1434080"/>
            <a:ext cx="6143625" cy="2509270"/>
          </a:xfrm>
        </p:spPr>
        <p:txBody>
          <a:bodyPr>
            <a:noAutofit/>
          </a:bodyPr>
          <a:lstStyle/>
          <a:p>
            <a:pPr marL="0" indent="0">
              <a:buNone/>
            </a:pPr>
            <a:r>
              <a:rPr lang="en-US" sz="1800" dirty="0">
                <a:latin typeface="Abadi MT Condensed Light" panose="020B0306030101010103" pitchFamily="34" charset="77"/>
              </a:rPr>
              <a:t>For Lead Source ,replacing ‘Nan’ Values and combining low frequency values with ‘Others’</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Maximum number of leads are generated by Google and Direct traffic.</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Conversion Rate of reference leads and leads through </a:t>
            </a:r>
            <a:r>
              <a:rPr lang="en-IN" sz="1800" b="0" i="0" dirty="0" err="1">
                <a:solidFill>
                  <a:srgbClr val="000000"/>
                </a:solidFill>
                <a:effectLst/>
                <a:latin typeface="Abadi MT Condensed Light" panose="020B0306030101010103" pitchFamily="34" charset="77"/>
              </a:rPr>
              <a:t>welingak</a:t>
            </a:r>
            <a:r>
              <a:rPr lang="en-IN" sz="1800" b="0" i="0" dirty="0">
                <a:solidFill>
                  <a:srgbClr val="000000"/>
                </a:solidFill>
                <a:effectLst/>
                <a:latin typeface="Abadi MT Condensed Light" panose="020B0306030101010103" pitchFamily="34" charset="77"/>
              </a:rPr>
              <a:t> website is high.</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To improve overall lead conversion rate, focus should be on improving lead </a:t>
            </a:r>
            <a:r>
              <a:rPr lang="en-IN" sz="1800" b="0" i="0" dirty="0" err="1">
                <a:solidFill>
                  <a:srgbClr val="000000"/>
                </a:solidFill>
                <a:effectLst/>
                <a:latin typeface="Abadi MT Condensed Light" panose="020B0306030101010103" pitchFamily="34" charset="77"/>
              </a:rPr>
              <a:t>converion</a:t>
            </a:r>
            <a:r>
              <a:rPr lang="en-IN" sz="1800" b="0" i="0" dirty="0">
                <a:solidFill>
                  <a:srgbClr val="000000"/>
                </a:solidFill>
                <a:effectLst/>
                <a:latin typeface="Abadi MT Condensed Light" panose="020B0306030101010103" pitchFamily="34" charset="77"/>
              </a:rPr>
              <a:t> of </a:t>
            </a:r>
            <a:r>
              <a:rPr lang="en-IN" sz="1800" b="0" i="0" dirty="0" err="1">
                <a:solidFill>
                  <a:srgbClr val="000000"/>
                </a:solidFill>
                <a:effectLst/>
                <a:latin typeface="Abadi MT Condensed Light" panose="020B0306030101010103" pitchFamily="34" charset="77"/>
              </a:rPr>
              <a:t>olark</a:t>
            </a:r>
            <a:r>
              <a:rPr lang="en-IN" sz="1800" b="0" i="0" dirty="0">
                <a:solidFill>
                  <a:srgbClr val="000000"/>
                </a:solidFill>
                <a:effectLst/>
                <a:latin typeface="Abadi MT Condensed Light" panose="020B0306030101010103" pitchFamily="34" charset="77"/>
              </a:rPr>
              <a:t> chat, organic search, direct traffic, and google leads and generate more leads from reference and </a:t>
            </a:r>
            <a:r>
              <a:rPr lang="en-IN" sz="1800" b="0" i="0" dirty="0" err="1">
                <a:solidFill>
                  <a:srgbClr val="000000"/>
                </a:solidFill>
                <a:effectLst/>
                <a:latin typeface="Abadi MT Condensed Light" panose="020B0306030101010103" pitchFamily="34" charset="77"/>
              </a:rPr>
              <a:t>welingak</a:t>
            </a:r>
            <a:r>
              <a:rPr lang="en-IN" sz="1800" b="0" i="0" dirty="0">
                <a:solidFill>
                  <a:srgbClr val="000000"/>
                </a:solidFill>
                <a:effectLst/>
                <a:latin typeface="Abadi MT Condensed Light" panose="020B0306030101010103" pitchFamily="34" charset="77"/>
              </a:rPr>
              <a:t> website.</a:t>
            </a:r>
          </a:p>
        </p:txBody>
      </p:sp>
      <p:pic>
        <p:nvPicPr>
          <p:cNvPr id="4" name="Picture 3">
            <a:extLst>
              <a:ext uri="{FF2B5EF4-FFF2-40B4-BE49-F238E27FC236}">
                <a16:creationId xmlns:a16="http://schemas.microsoft.com/office/drawing/2014/main" id="{3C77B4A2-6551-6FB8-5A2A-9AB852867C7B}"/>
              </a:ext>
            </a:extLst>
          </p:cNvPr>
          <p:cNvPicPr>
            <a:picLocks noChangeAspect="1"/>
          </p:cNvPicPr>
          <p:nvPr/>
        </p:nvPicPr>
        <p:blipFill>
          <a:blip r:embed="rId2"/>
          <a:stretch>
            <a:fillRect/>
          </a:stretch>
        </p:blipFill>
        <p:spPr>
          <a:xfrm>
            <a:off x="7109148" y="1434080"/>
            <a:ext cx="4954265" cy="2509270"/>
          </a:xfrm>
          <a:prstGeom prst="rect">
            <a:avLst/>
          </a:prstGeom>
        </p:spPr>
      </p:pic>
      <p:sp>
        <p:nvSpPr>
          <p:cNvPr id="7" name="TextBox 6">
            <a:extLst>
              <a:ext uri="{FF2B5EF4-FFF2-40B4-BE49-F238E27FC236}">
                <a16:creationId xmlns:a16="http://schemas.microsoft.com/office/drawing/2014/main" id="{586B94FE-E430-12F8-96DE-004338396C52}"/>
              </a:ext>
            </a:extLst>
          </p:cNvPr>
          <p:cNvSpPr txBox="1"/>
          <p:nvPr/>
        </p:nvSpPr>
        <p:spPr>
          <a:xfrm>
            <a:off x="414338" y="4223591"/>
            <a:ext cx="6529387" cy="1200329"/>
          </a:xfrm>
          <a:prstGeom prst="rect">
            <a:avLst/>
          </a:prstGeom>
          <a:noFill/>
        </p:spPr>
        <p:txBody>
          <a:bodyPr wrap="square">
            <a:spAutoFit/>
          </a:bodyPr>
          <a:lstStyle/>
          <a:p>
            <a:r>
              <a:rPr lang="en-IN" b="0" i="0" dirty="0">
                <a:solidFill>
                  <a:srgbClr val="000000"/>
                </a:solidFill>
                <a:effectLst/>
                <a:latin typeface="Abadi MT Condensed Light" panose="020B0306030101010103" pitchFamily="34" charset="77"/>
              </a:rPr>
              <a:t>For Do not call , do not email</a:t>
            </a:r>
          </a:p>
          <a:p>
            <a:pPr marL="285750" indent="-285750">
              <a:buFont typeface="Arial" panose="020B0604020202020204" pitchFamily="34" charset="0"/>
              <a:buChar char="•"/>
            </a:pPr>
            <a:r>
              <a:rPr lang="en-IN" b="0" i="0" dirty="0">
                <a:solidFill>
                  <a:srgbClr val="000000"/>
                </a:solidFill>
                <a:effectLst/>
                <a:latin typeface="Abadi MT Condensed Light" panose="020B0306030101010103" pitchFamily="34" charset="77"/>
              </a:rPr>
              <a:t>We Can append the </a:t>
            </a:r>
            <a:r>
              <a:rPr lang="en-IN" b="1" i="0" dirty="0">
                <a:solidFill>
                  <a:srgbClr val="000000"/>
                </a:solidFill>
                <a:effectLst/>
                <a:latin typeface="Abadi MT Condensed Light" panose="020B0306030101010103" pitchFamily="34" charset="77"/>
              </a:rPr>
              <a:t>Do Not Call</a:t>
            </a:r>
            <a:r>
              <a:rPr lang="en-IN" b="0" i="0" dirty="0">
                <a:solidFill>
                  <a:srgbClr val="000000"/>
                </a:solidFill>
                <a:effectLst/>
                <a:latin typeface="Abadi MT Condensed Light" panose="020B0306030101010103" pitchFamily="34" charset="77"/>
              </a:rPr>
              <a:t> Column to the list of Columns to be Dropped since &gt; 90% is of only one Value</a:t>
            </a:r>
          </a:p>
          <a:p>
            <a:endParaRPr lang="en-IN" dirty="0">
              <a:solidFill>
                <a:srgbClr val="000000"/>
              </a:solidFill>
              <a:latin typeface="Abadi MT Condensed Light" panose="020B0306030101010103" pitchFamily="34" charset="77"/>
            </a:endParaRPr>
          </a:p>
        </p:txBody>
      </p:sp>
      <p:pic>
        <p:nvPicPr>
          <p:cNvPr id="8" name="Picture 7">
            <a:extLst>
              <a:ext uri="{FF2B5EF4-FFF2-40B4-BE49-F238E27FC236}">
                <a16:creationId xmlns:a16="http://schemas.microsoft.com/office/drawing/2014/main" id="{DF0DECCE-F397-1069-6DAD-855643957976}"/>
              </a:ext>
            </a:extLst>
          </p:cNvPr>
          <p:cNvPicPr>
            <a:picLocks noChangeAspect="1"/>
          </p:cNvPicPr>
          <p:nvPr/>
        </p:nvPicPr>
        <p:blipFill>
          <a:blip r:embed="rId3"/>
          <a:stretch>
            <a:fillRect/>
          </a:stretch>
        </p:blipFill>
        <p:spPr>
          <a:xfrm>
            <a:off x="7109148" y="4086225"/>
            <a:ext cx="4778052" cy="1985963"/>
          </a:xfrm>
          <a:prstGeom prst="rect">
            <a:avLst/>
          </a:prstGeom>
        </p:spPr>
      </p:pic>
    </p:spTree>
    <p:extLst>
      <p:ext uri="{BB962C8B-B14F-4D97-AF65-F5344CB8AC3E}">
        <p14:creationId xmlns:p14="http://schemas.microsoft.com/office/powerpoint/2010/main" val="202391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FD682-0EB0-D71D-A3F2-E18CF1FB763D}"/>
              </a:ext>
            </a:extLst>
          </p:cNvPr>
          <p:cNvSpPr>
            <a:spLocks noGrp="1"/>
          </p:cNvSpPr>
          <p:nvPr>
            <p:ph idx="1"/>
          </p:nvPr>
        </p:nvSpPr>
        <p:spPr>
          <a:xfrm>
            <a:off x="685799" y="1500187"/>
            <a:ext cx="5915025" cy="2500313"/>
          </a:xfrm>
        </p:spPr>
        <p:txBody>
          <a:bodyPr>
            <a:normAutofit/>
          </a:bodyPr>
          <a:lstStyle/>
          <a:p>
            <a:r>
              <a:rPr lang="en-US" sz="1800" dirty="0">
                <a:latin typeface="Abadi MT Condensed Light" panose="020B0306030101010103" pitchFamily="34" charset="77"/>
              </a:rPr>
              <a:t>list of columns we dropped due to low frequencies:</a:t>
            </a:r>
          </a:p>
          <a:p>
            <a:pPr marL="0" indent="0">
              <a:buNone/>
            </a:pPr>
            <a:r>
              <a:rPr lang="en-IN" sz="1800" dirty="0">
                <a:latin typeface="Abadi MT Condensed Light" panose="020B0306030101010103" pitchFamily="34" charset="77"/>
              </a:rPr>
              <a:t>Country', 'What matters most to you in choosing a course', 'Do Not Call', 'Search', 'Magazine', 'Newspaper Article', 'X Education Forums', 'Newspaper', 'Digital Advertisement', 'Through Recommendations', 'Receive More Updates About Our Courses', 'Update me on Supply Chain Content', 'Get updates on DM Content', 'I agree to pay the amount through cheque']</a:t>
            </a:r>
            <a:endParaRPr lang="en-US" sz="1800" dirty="0">
              <a:latin typeface="Abadi MT Condensed Light" panose="020B0306030101010103" pitchFamily="34" charset="77"/>
            </a:endParaRPr>
          </a:p>
          <a:p>
            <a:endParaRPr lang="en-US" sz="1800" dirty="0">
              <a:latin typeface="Abadi MT Condensed Light" panose="020B0306030101010103" pitchFamily="34" charset="77"/>
            </a:endParaRPr>
          </a:p>
        </p:txBody>
      </p:sp>
      <p:pic>
        <p:nvPicPr>
          <p:cNvPr id="4" name="Picture 3">
            <a:extLst>
              <a:ext uri="{FF2B5EF4-FFF2-40B4-BE49-F238E27FC236}">
                <a16:creationId xmlns:a16="http://schemas.microsoft.com/office/drawing/2014/main" id="{94772E72-36D6-722E-CD9C-9D7CAC895373}"/>
              </a:ext>
            </a:extLst>
          </p:cNvPr>
          <p:cNvPicPr>
            <a:picLocks noChangeAspect="1"/>
          </p:cNvPicPr>
          <p:nvPr/>
        </p:nvPicPr>
        <p:blipFill>
          <a:blip r:embed="rId2"/>
          <a:stretch>
            <a:fillRect/>
          </a:stretch>
        </p:blipFill>
        <p:spPr>
          <a:xfrm>
            <a:off x="7043738" y="1500187"/>
            <a:ext cx="4648198" cy="2477535"/>
          </a:xfrm>
          <a:prstGeom prst="rect">
            <a:avLst/>
          </a:prstGeom>
        </p:spPr>
      </p:pic>
      <p:pic>
        <p:nvPicPr>
          <p:cNvPr id="6" name="Picture 5">
            <a:extLst>
              <a:ext uri="{FF2B5EF4-FFF2-40B4-BE49-F238E27FC236}">
                <a16:creationId xmlns:a16="http://schemas.microsoft.com/office/drawing/2014/main" id="{5D09D2FC-ED2F-CB77-4785-828C23B94EC7}"/>
              </a:ext>
            </a:extLst>
          </p:cNvPr>
          <p:cNvPicPr>
            <a:picLocks noChangeAspect="1"/>
          </p:cNvPicPr>
          <p:nvPr/>
        </p:nvPicPr>
        <p:blipFill>
          <a:blip r:embed="rId3"/>
          <a:stretch>
            <a:fillRect/>
          </a:stretch>
        </p:blipFill>
        <p:spPr>
          <a:xfrm>
            <a:off x="7258050" y="4418165"/>
            <a:ext cx="4538660" cy="1928813"/>
          </a:xfrm>
          <a:prstGeom prst="rect">
            <a:avLst/>
          </a:prstGeom>
        </p:spPr>
      </p:pic>
      <p:sp>
        <p:nvSpPr>
          <p:cNvPr id="8" name="TextBox 7">
            <a:extLst>
              <a:ext uri="{FF2B5EF4-FFF2-40B4-BE49-F238E27FC236}">
                <a16:creationId xmlns:a16="http://schemas.microsoft.com/office/drawing/2014/main" id="{119A4B69-E3C6-E45D-93CB-8A827E0A76DA}"/>
              </a:ext>
            </a:extLst>
          </p:cNvPr>
          <p:cNvSpPr txBox="1"/>
          <p:nvPr/>
        </p:nvSpPr>
        <p:spPr>
          <a:xfrm>
            <a:off x="685799" y="4289521"/>
            <a:ext cx="6100762" cy="369332"/>
          </a:xfrm>
          <a:prstGeom prst="rect">
            <a:avLst/>
          </a:prstGeom>
          <a:noFill/>
        </p:spPr>
        <p:txBody>
          <a:bodyPr wrap="square">
            <a:spAutoFit/>
          </a:bodyPr>
          <a:lstStyle/>
          <a:p>
            <a:r>
              <a:rPr lang="en-US" dirty="0">
                <a:latin typeface="Abadi MT Condensed Light" panose="020B0306030101010103" pitchFamily="34" charset="77"/>
              </a:rPr>
              <a:t>Checking correlations of numeric values</a:t>
            </a:r>
          </a:p>
        </p:txBody>
      </p:sp>
    </p:spTree>
    <p:extLst>
      <p:ext uri="{BB962C8B-B14F-4D97-AF65-F5344CB8AC3E}">
        <p14:creationId xmlns:p14="http://schemas.microsoft.com/office/powerpoint/2010/main" val="19824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178C60A-5457-3F01-9FF9-5A5CAE6C2337}"/>
              </a:ext>
            </a:extLst>
          </p:cNvPr>
          <p:cNvSpPr txBox="1">
            <a:spLocks/>
          </p:cNvSpPr>
          <p:nvPr/>
        </p:nvSpPr>
        <p:spPr>
          <a:xfrm>
            <a:off x="433389" y="394369"/>
            <a:ext cx="5557838" cy="6220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latin typeface="Abadi MT Condensed Light" panose="020B0306030101010103" pitchFamily="34" charset="77"/>
              </a:rPr>
              <a:t>Outlier treatments were done for :</a:t>
            </a:r>
          </a:p>
          <a:p>
            <a:r>
              <a:rPr lang="en-US" sz="1800" dirty="0" err="1">
                <a:latin typeface="Abadi MT Condensed Light" panose="020B0306030101010103" pitchFamily="34" charset="77"/>
              </a:rPr>
              <a:t>TotalVisits</a:t>
            </a:r>
            <a:endParaRPr lang="en-US" sz="1800" dirty="0">
              <a:latin typeface="Abadi MT Condensed Light" panose="020B0306030101010103" pitchFamily="34" charset="77"/>
            </a:endParaRPr>
          </a:p>
          <a:p>
            <a:r>
              <a:rPr lang="en-US" sz="1800" dirty="0">
                <a:latin typeface="Abadi MT Condensed Light" panose="020B0306030101010103" pitchFamily="34" charset="77"/>
              </a:rPr>
              <a:t>Page Views Per Visit</a:t>
            </a:r>
          </a:p>
          <a:p>
            <a:pPr rtl="0">
              <a:buFont typeface="Arial" panose="020B0604020202020204" pitchFamily="34" charset="0"/>
              <a:buChar char="•"/>
            </a:pPr>
            <a:r>
              <a:rPr lang="en-IN" sz="1800" dirty="0">
                <a:solidFill>
                  <a:srgbClr val="000000"/>
                </a:solidFill>
                <a:effectLst/>
                <a:latin typeface="Abadi MT Condensed Light" panose="020B0306030101010103" pitchFamily="34" charset="77"/>
              </a:rPr>
              <a:t>Median for converted and not converted leads are the close.</a:t>
            </a:r>
          </a:p>
          <a:p>
            <a:pPr rtl="0">
              <a:buFont typeface="Arial" panose="020B0604020202020204" pitchFamily="34" charset="0"/>
              <a:buChar char="•"/>
            </a:pPr>
            <a:r>
              <a:rPr lang="en-IN" sz="1800" dirty="0" err="1">
                <a:solidFill>
                  <a:srgbClr val="000000"/>
                </a:solidFill>
                <a:effectLst/>
                <a:latin typeface="Abadi MT Condensed Light" panose="020B0306030101010103" pitchFamily="34" charset="77"/>
              </a:rPr>
              <a:t>Nothng</a:t>
            </a:r>
            <a:r>
              <a:rPr lang="en-IN" sz="1800" dirty="0">
                <a:solidFill>
                  <a:srgbClr val="000000"/>
                </a:solidFill>
                <a:effectLst/>
                <a:latin typeface="Abadi MT Condensed Light" panose="020B0306030101010103" pitchFamily="34" charset="77"/>
              </a:rPr>
              <a:t> conclusive can be said on the basis of Total Visits</a:t>
            </a:r>
          </a:p>
          <a:p>
            <a:pPr marL="0" indent="0" algn="l" rtl="0">
              <a:buNone/>
            </a:pPr>
            <a:endParaRPr lang="en-US" sz="1800" dirty="0">
              <a:latin typeface="Abadi MT Condensed Light" panose="020B0306030101010103" pitchFamily="34" charset="77"/>
            </a:endParaRPr>
          </a:p>
          <a:p>
            <a:pPr marL="0" indent="0" algn="l" rtl="0">
              <a:buNone/>
            </a:pPr>
            <a:endParaRPr lang="en-US" sz="1800" dirty="0">
              <a:latin typeface="Abadi MT Condensed Light" panose="020B0306030101010103" pitchFamily="34" charset="77"/>
            </a:endParaRPr>
          </a:p>
          <a:p>
            <a:r>
              <a:rPr lang="en-US" sz="1800" dirty="0">
                <a:latin typeface="Abadi MT Condensed Light" panose="020B0306030101010103" pitchFamily="34" charset="77"/>
              </a:rPr>
              <a:t>No Outlier treatment was Done for</a:t>
            </a:r>
          </a:p>
          <a:p>
            <a:r>
              <a:rPr lang="en-US" sz="1800" dirty="0">
                <a:latin typeface="Abadi MT Condensed Light" panose="020B0306030101010103" pitchFamily="34" charset="77"/>
              </a:rPr>
              <a:t>Total Time Spent on Website’</a:t>
            </a:r>
          </a:p>
          <a:p>
            <a:pPr rtl="0">
              <a:buFont typeface="Arial" panose="020B0604020202020204" pitchFamily="34" charset="0"/>
              <a:buChar char="•"/>
            </a:pPr>
            <a:r>
              <a:rPr lang="en-IN" sz="1800" dirty="0">
                <a:solidFill>
                  <a:srgbClr val="000000"/>
                </a:solidFill>
                <a:effectLst/>
                <a:latin typeface="Abadi MT Condensed Light" panose="020B0306030101010103" pitchFamily="34" charset="77"/>
              </a:rPr>
              <a:t>Leads spending more time on the website are more likely to be converted.</a:t>
            </a:r>
          </a:p>
          <a:p>
            <a:pPr rtl="0">
              <a:buFont typeface="Arial" panose="020B0604020202020204" pitchFamily="34" charset="0"/>
              <a:buChar char="•"/>
            </a:pPr>
            <a:r>
              <a:rPr lang="en-IN" sz="1800" dirty="0">
                <a:solidFill>
                  <a:srgbClr val="000000"/>
                </a:solidFill>
                <a:effectLst/>
                <a:latin typeface="Abadi MT Condensed Light" panose="020B0306030101010103" pitchFamily="34" charset="77"/>
              </a:rPr>
              <a:t>Website should be made more engaging to make leads spend more time.</a:t>
            </a:r>
          </a:p>
          <a:p>
            <a:pPr rtl="0">
              <a:buFont typeface="Arial" panose="020B0604020202020204" pitchFamily="34" charset="0"/>
              <a:buChar char="•"/>
            </a:pPr>
            <a:endParaRPr lang="en-IN" sz="1800" dirty="0">
              <a:solidFill>
                <a:srgbClr val="000000"/>
              </a:solidFill>
              <a:latin typeface="Abadi MT Condensed Light" panose="020B0306030101010103" pitchFamily="34" charset="77"/>
            </a:endParaRP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Median for converted and unconverted leads is the same.</a:t>
            </a:r>
          </a:p>
          <a:p>
            <a:pPr algn="l">
              <a:buFont typeface="Arial" panose="020B0604020202020204" pitchFamily="34" charset="0"/>
              <a:buChar char="•"/>
            </a:pPr>
            <a:r>
              <a:rPr lang="en-IN" sz="1800" b="0" i="0" dirty="0">
                <a:solidFill>
                  <a:srgbClr val="000000"/>
                </a:solidFill>
                <a:effectLst/>
                <a:latin typeface="Abadi MT Condensed Light" panose="020B0306030101010103" pitchFamily="34" charset="77"/>
              </a:rPr>
              <a:t>Nothing can be said specifically for lead conversion from Page Views Per Visit</a:t>
            </a:r>
          </a:p>
          <a:p>
            <a:pPr marL="0" indent="0" rtl="0">
              <a:buNone/>
            </a:pPr>
            <a:endParaRPr lang="en-IN" sz="1800" dirty="0">
              <a:solidFill>
                <a:srgbClr val="000000"/>
              </a:solidFill>
              <a:effectLst/>
              <a:latin typeface="Abadi MT Condensed Light" panose="020B0306030101010103" pitchFamily="34" charset="77"/>
            </a:endParaRPr>
          </a:p>
          <a:p>
            <a:pPr marL="0" indent="0" algn="r">
              <a:buNone/>
            </a:pPr>
            <a:endParaRPr lang="en-IN" sz="1800" dirty="0">
              <a:solidFill>
                <a:srgbClr val="303F9F"/>
              </a:solidFill>
              <a:effectLst/>
              <a:latin typeface="Abadi MT Condensed Light" panose="020B0306030101010103" pitchFamily="34" charset="77"/>
            </a:endParaRPr>
          </a:p>
        </p:txBody>
      </p:sp>
      <p:pic>
        <p:nvPicPr>
          <p:cNvPr id="8" name="Picture 7">
            <a:extLst>
              <a:ext uri="{FF2B5EF4-FFF2-40B4-BE49-F238E27FC236}">
                <a16:creationId xmlns:a16="http://schemas.microsoft.com/office/drawing/2014/main" id="{5F2D3259-C907-A084-01EB-97E3E01278FA}"/>
              </a:ext>
            </a:extLst>
          </p:cNvPr>
          <p:cNvPicPr>
            <a:picLocks noChangeAspect="1"/>
          </p:cNvPicPr>
          <p:nvPr/>
        </p:nvPicPr>
        <p:blipFill>
          <a:blip r:embed="rId2"/>
          <a:stretch>
            <a:fillRect/>
          </a:stretch>
        </p:blipFill>
        <p:spPr>
          <a:xfrm>
            <a:off x="6135246" y="943643"/>
            <a:ext cx="3033892" cy="1712915"/>
          </a:xfrm>
          <a:prstGeom prst="rect">
            <a:avLst/>
          </a:prstGeom>
        </p:spPr>
      </p:pic>
      <p:pic>
        <p:nvPicPr>
          <p:cNvPr id="10" name="Picture 9">
            <a:extLst>
              <a:ext uri="{FF2B5EF4-FFF2-40B4-BE49-F238E27FC236}">
                <a16:creationId xmlns:a16="http://schemas.microsoft.com/office/drawing/2014/main" id="{A9D7B9CC-3241-8D92-3304-2B4EF6692348}"/>
              </a:ext>
            </a:extLst>
          </p:cNvPr>
          <p:cNvPicPr>
            <a:picLocks noChangeAspect="1"/>
          </p:cNvPicPr>
          <p:nvPr/>
        </p:nvPicPr>
        <p:blipFill>
          <a:blip r:embed="rId3"/>
          <a:stretch>
            <a:fillRect/>
          </a:stretch>
        </p:blipFill>
        <p:spPr>
          <a:xfrm>
            <a:off x="6150571" y="4549776"/>
            <a:ext cx="2905125" cy="2065337"/>
          </a:xfrm>
          <a:prstGeom prst="rect">
            <a:avLst/>
          </a:prstGeom>
        </p:spPr>
      </p:pic>
      <p:pic>
        <p:nvPicPr>
          <p:cNvPr id="11" name="Picture 10">
            <a:extLst>
              <a:ext uri="{FF2B5EF4-FFF2-40B4-BE49-F238E27FC236}">
                <a16:creationId xmlns:a16="http://schemas.microsoft.com/office/drawing/2014/main" id="{7C6D5C8E-06AE-3389-CFD6-4DDBB9A9A75B}"/>
              </a:ext>
            </a:extLst>
          </p:cNvPr>
          <p:cNvPicPr>
            <a:picLocks noChangeAspect="1"/>
          </p:cNvPicPr>
          <p:nvPr/>
        </p:nvPicPr>
        <p:blipFill>
          <a:blip r:embed="rId4"/>
          <a:stretch>
            <a:fillRect/>
          </a:stretch>
        </p:blipFill>
        <p:spPr>
          <a:xfrm>
            <a:off x="9215041" y="2998329"/>
            <a:ext cx="2743597" cy="1614949"/>
          </a:xfrm>
          <a:prstGeom prst="rect">
            <a:avLst/>
          </a:prstGeom>
        </p:spPr>
      </p:pic>
      <p:pic>
        <p:nvPicPr>
          <p:cNvPr id="13" name="Picture 12">
            <a:extLst>
              <a:ext uri="{FF2B5EF4-FFF2-40B4-BE49-F238E27FC236}">
                <a16:creationId xmlns:a16="http://schemas.microsoft.com/office/drawing/2014/main" id="{FD9221E7-E9FD-AB1D-764E-F847069A517A}"/>
              </a:ext>
            </a:extLst>
          </p:cNvPr>
          <p:cNvPicPr>
            <a:picLocks noChangeAspect="1"/>
          </p:cNvPicPr>
          <p:nvPr/>
        </p:nvPicPr>
        <p:blipFill>
          <a:blip r:embed="rId4"/>
          <a:stretch>
            <a:fillRect/>
          </a:stretch>
        </p:blipFill>
        <p:spPr>
          <a:xfrm>
            <a:off x="9313158" y="2851925"/>
            <a:ext cx="2743597" cy="1614949"/>
          </a:xfrm>
          <a:prstGeom prst="rect">
            <a:avLst/>
          </a:prstGeom>
        </p:spPr>
      </p:pic>
    </p:spTree>
    <p:extLst>
      <p:ext uri="{BB962C8B-B14F-4D97-AF65-F5344CB8AC3E}">
        <p14:creationId xmlns:p14="http://schemas.microsoft.com/office/powerpoint/2010/main" val="35672739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{21172E17-07B4-774B-9FEF-FD1D26DBF21C}tf10001079_mac</Template>
  <TotalTime>245</TotalTime>
  <Words>1119</Words>
  <Application>Microsoft Macintosh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Abadi MT Condensed Light</vt:lpstr>
      <vt:lpstr>Arial</vt:lpstr>
      <vt:lpstr>Century Gothic</vt:lpstr>
      <vt:lpstr>Vapor Trail</vt:lpstr>
      <vt:lpstr>Lead Scoring  assignment</vt:lpstr>
      <vt:lpstr>Problem Statement</vt:lpstr>
      <vt:lpstr>Steps for processing</vt:lpstr>
      <vt:lpstr>Data Cleaning</vt:lpstr>
      <vt:lpstr>EDA- Univariant analysis</vt:lpstr>
      <vt:lpstr>PowerPoint Presentation</vt:lpstr>
      <vt:lpstr>PowerPoint Presentation</vt:lpstr>
      <vt:lpstr>PowerPoint Presentation</vt:lpstr>
      <vt:lpstr>PowerPoint Presentation</vt:lpstr>
      <vt:lpstr>Model building and Prediction</vt:lpstr>
      <vt:lpstr>Plotting ROC curve</vt:lpstr>
      <vt:lpstr>Final Observation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assignment</dc:title>
  <dc:creator>Tandon, Kartikay</dc:creator>
  <cp:lastModifiedBy>Tandon, Kartikay</cp:lastModifiedBy>
  <cp:revision>13</cp:revision>
  <dcterms:created xsi:type="dcterms:W3CDTF">2022-11-13T14:19:53Z</dcterms:created>
  <dcterms:modified xsi:type="dcterms:W3CDTF">2022-11-13T18:25:39Z</dcterms:modified>
</cp:coreProperties>
</file>