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5.png" ContentType="image/png"/>
  <Override PartName="/ppt/media/image3.jpeg" ContentType="image/jpeg"/>
  <Override PartName="/ppt/media/image6.jpeg" ContentType="image/jpeg"/>
  <Override PartName="/ppt/media/image4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544520" y="657720"/>
            <a:ext cx="1298880" cy="43272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2" name="CustomShape 3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 rot="10800000">
              <a:off x="3516840" y="-6480"/>
              <a:ext cx="5143320" cy="514332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" name="Group 5"/>
          <p:cNvGrpSpPr/>
          <p:nvPr/>
        </p:nvGrpSpPr>
        <p:grpSpPr>
          <a:xfrm>
            <a:off x="0" y="1090440"/>
            <a:ext cx="8847360" cy="2961720"/>
            <a:chOff x="0" y="1090440"/>
            <a:chExt cx="8847360" cy="2961720"/>
          </a:xfrm>
        </p:grpSpPr>
        <p:sp>
          <p:nvSpPr>
            <p:cNvPr id="5" name="CustomShape 6"/>
            <p:cNvSpPr/>
            <p:nvPr/>
          </p:nvSpPr>
          <p:spPr>
            <a:xfrm flipV="1">
              <a:off x="0" y="1089720"/>
              <a:ext cx="5888520" cy="2961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 flipV="1">
              <a:off x="5885640" y="1089720"/>
              <a:ext cx="2961720" cy="296172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3677760" y="4278240"/>
            <a:ext cx="5479560" cy="433080"/>
            <a:chOff x="3677760" y="4278240"/>
            <a:chExt cx="5479560" cy="433080"/>
          </a:xfrm>
        </p:grpSpPr>
        <p:sp>
          <p:nvSpPr>
            <p:cNvPr id="8" name="CustomShape 9"/>
            <p:cNvSpPr/>
            <p:nvPr/>
          </p:nvSpPr>
          <p:spPr>
            <a:xfrm rot="10800000">
              <a:off x="3677760" y="458028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" name="Group 10"/>
            <p:cNvGrpSpPr/>
            <p:nvPr/>
          </p:nvGrpSpPr>
          <p:grpSpPr>
            <a:xfrm>
              <a:off x="3679920" y="4278240"/>
              <a:ext cx="5477400" cy="304200"/>
              <a:chOff x="3679920" y="4278240"/>
              <a:chExt cx="5477400" cy="304200"/>
            </a:xfrm>
          </p:grpSpPr>
          <p:sp>
            <p:nvSpPr>
              <p:cNvPr id="10" name="CustomShape 11"/>
              <p:cNvSpPr/>
              <p:nvPr/>
            </p:nvSpPr>
            <p:spPr>
              <a:xfrm flipH="1">
                <a:off x="3976920" y="4278240"/>
                <a:ext cx="5180040" cy="304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2"/>
              <p:cNvSpPr/>
              <p:nvPr/>
            </p:nvSpPr>
            <p:spPr>
              <a:xfrm flipH="1">
                <a:off x="3679560" y="427824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ru-RU" sz="4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51" name="CustomShape 2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2" name="Group 3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53" name="CustomShape 4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" name="CustomShape 5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5" name="Group 6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56" name="CustomShape 7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" name="CustomShape 8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8" name="Group 9"/>
          <p:cNvGrpSpPr/>
          <p:nvPr/>
        </p:nvGrpSpPr>
        <p:grpSpPr>
          <a:xfrm>
            <a:off x="0" y="0"/>
            <a:ext cx="7072200" cy="1326960"/>
            <a:chOff x="0" y="0"/>
            <a:chExt cx="7072200" cy="1326960"/>
          </a:xfrm>
        </p:grpSpPr>
        <p:sp>
          <p:nvSpPr>
            <p:cNvPr id="59" name="CustomShape 10"/>
            <p:cNvSpPr/>
            <p:nvPr/>
          </p:nvSpPr>
          <p:spPr>
            <a:xfrm>
              <a:off x="6292800" y="126360"/>
              <a:ext cx="779400" cy="25956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0" name="Group 11"/>
            <p:cNvGrpSpPr/>
            <p:nvPr/>
          </p:nvGrpSpPr>
          <p:grpSpPr>
            <a:xfrm>
              <a:off x="0" y="0"/>
              <a:ext cx="6755760" cy="1326960"/>
              <a:chOff x="0" y="0"/>
              <a:chExt cx="6755760" cy="1326960"/>
            </a:xfrm>
          </p:grpSpPr>
          <p:sp>
            <p:nvSpPr>
              <p:cNvPr id="61" name="CustomShape 12"/>
              <p:cNvSpPr/>
              <p:nvPr/>
            </p:nvSpPr>
            <p:spPr>
              <a:xfrm flipV="1">
                <a:off x="0" y="0"/>
                <a:ext cx="5433840" cy="13269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" name="CustomShape 13"/>
              <p:cNvSpPr/>
              <p:nvPr/>
            </p:nvSpPr>
            <p:spPr>
              <a:xfrm flipV="1">
                <a:off x="5428800" y="0"/>
                <a:ext cx="1326960" cy="132696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3" name="Group 14"/>
            <p:cNvGrpSpPr/>
            <p:nvPr/>
          </p:nvGrpSpPr>
          <p:grpSpPr>
            <a:xfrm>
              <a:off x="0" y="380520"/>
              <a:ext cx="7072200" cy="771480"/>
              <a:chOff x="0" y="380520"/>
              <a:chExt cx="7072200" cy="771480"/>
            </a:xfrm>
          </p:grpSpPr>
          <p:sp>
            <p:nvSpPr>
              <p:cNvPr id="64" name="CustomShape 15"/>
              <p:cNvSpPr/>
              <p:nvPr/>
            </p:nvSpPr>
            <p:spPr>
              <a:xfrm flipV="1">
                <a:off x="0" y="379800"/>
                <a:ext cx="6303600" cy="7714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" name="CustomShape 16"/>
              <p:cNvSpPr/>
              <p:nvPr/>
            </p:nvSpPr>
            <p:spPr>
              <a:xfrm flipV="1">
                <a:off x="6300720" y="379800"/>
                <a:ext cx="771480" cy="77148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66" name="PlaceHolder 17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18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19"/>
          <p:cNvSpPr>
            <a:spLocks noGrp="1"/>
          </p:cNvSpPr>
          <p:nvPr>
            <p:ph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FE9A2E8E-0695-429A-ABA4-E4DBFA01F138}" type="slidenum">
              <a:rPr b="1" lang="ru-RU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"/>
          <p:cNvGrpSpPr/>
          <p:nvPr/>
        </p:nvGrpSpPr>
        <p:grpSpPr>
          <a:xfrm>
            <a:off x="0" y="0"/>
            <a:ext cx="2202480" cy="670320"/>
            <a:chOff x="0" y="0"/>
            <a:chExt cx="2202480" cy="670320"/>
          </a:xfrm>
        </p:grpSpPr>
        <p:sp>
          <p:nvSpPr>
            <p:cNvPr id="106" name="CustomShape 2"/>
            <p:cNvSpPr/>
            <p:nvPr/>
          </p:nvSpPr>
          <p:spPr>
            <a:xfrm>
              <a:off x="1808640" y="6372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7" name="Group 3"/>
            <p:cNvGrpSpPr/>
            <p:nvPr/>
          </p:nvGrpSpPr>
          <p:grpSpPr>
            <a:xfrm>
              <a:off x="2520" y="0"/>
              <a:ext cx="2040480" cy="670320"/>
              <a:chOff x="2520" y="0"/>
              <a:chExt cx="2040480" cy="670320"/>
            </a:xfrm>
          </p:grpSpPr>
          <p:sp>
            <p:nvSpPr>
              <p:cNvPr id="108" name="CustomShape 4"/>
              <p:cNvSpPr/>
              <p:nvPr/>
            </p:nvSpPr>
            <p:spPr>
              <a:xfrm flipV="1">
                <a:off x="2520" y="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" name="CustomShape 5"/>
              <p:cNvSpPr/>
              <p:nvPr/>
            </p:nvSpPr>
            <p:spPr>
              <a:xfrm flipV="1">
                <a:off x="1372320" y="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0" name="Group 6"/>
            <p:cNvGrpSpPr/>
            <p:nvPr/>
          </p:nvGrpSpPr>
          <p:grpSpPr>
            <a:xfrm>
              <a:off x="0" y="191880"/>
              <a:ext cx="2199600" cy="304200"/>
              <a:chOff x="0" y="191880"/>
              <a:chExt cx="2199600" cy="304200"/>
            </a:xfrm>
          </p:grpSpPr>
          <p:sp>
            <p:nvSpPr>
              <p:cNvPr id="111" name="CustomShape 7"/>
              <p:cNvSpPr/>
              <p:nvPr/>
            </p:nvSpPr>
            <p:spPr>
              <a:xfrm flipV="1">
                <a:off x="0" y="191160"/>
                <a:ext cx="1901520" cy="304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" name="CustomShape 8"/>
              <p:cNvSpPr/>
              <p:nvPr/>
            </p:nvSpPr>
            <p:spPr>
              <a:xfrm flipV="1">
                <a:off x="1895400" y="191160"/>
                <a:ext cx="304200" cy="3042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3" name="Group 9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114" name="CustomShape 10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5" name="Group 11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116" name="CustomShape 12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" name="CustomShape 13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8" name="Group 14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119" name="CustomShape 15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" name="CustomShape 16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21" name="PlaceHolder 17"/>
          <p:cNvSpPr>
            <a:spLocks noGrp="1"/>
          </p:cNvSpPr>
          <p:nvPr>
            <p:ph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EE928F9A-CA6C-4977-A123-9E9C83D1F73F}" type="slidenum">
              <a:rPr b="1" lang="ru-RU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22" name="PlaceHolder 1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1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www.rinkydinkelectronics.com/library.php?id=48" TargetMode="External"/><Relationship Id="rId2" Type="http://schemas.openxmlformats.org/officeDocument/2006/relationships/hyperlink" Target="https://www.arduino.cc/en/Reference/EEPROM" TargetMode="External"/><Relationship Id="rId3" Type="http://schemas.openxmlformats.org/officeDocument/2006/relationships/hyperlink" Target="https://ru.wikipedia.org/wiki/Arduino" TargetMode="External"/><Relationship Id="rId4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ru-RU" sz="48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Тетрис на</a:t>
            </a:r>
            <a:br/>
            <a:r>
              <a:rPr b="1" lang="ru-RU" sz="48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Arduino Uno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980160" y="4279680"/>
            <a:ext cx="509616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Выполнил студент 232 группы Курбатов Роман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EDA9B986-C1A8-45E9-88A0-7CD26DE2C07F}" type="slidenum">
              <a:rPr b="1" lang="ru-RU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-2160" y="1843560"/>
            <a:ext cx="91483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6000" spc="-1" strike="noStrike">
                <a:solidFill>
                  <a:srgbClr val="ff9800"/>
                </a:solidFill>
                <a:latin typeface="Roboto Condensed"/>
                <a:ea typeface="Roboto Condensed"/>
              </a:rPr>
              <a:t>Спасибо за внимание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Общая постановка задачи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333B83C6-057F-498B-986F-575E80B548E3}" type="slidenum">
              <a:rPr b="1" lang="ru-RU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813600" y="1321200"/>
            <a:ext cx="7879680" cy="155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Реализовать классический Тетрис на Arduino Uno, полностью повторив интерфейс и геймплей оригинальной игры. 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</p:txBody>
      </p:sp>
      <p:pic>
        <p:nvPicPr>
          <p:cNvPr id="165" name="Рисунок 3" descr=""/>
          <p:cNvPicPr/>
          <p:nvPr/>
        </p:nvPicPr>
        <p:blipFill>
          <a:blip r:embed="rId1"/>
          <a:srcRect l="17244" t="2997" r="18806" b="49302"/>
          <a:stretch/>
        </p:blipFill>
        <p:spPr>
          <a:xfrm>
            <a:off x="904320" y="2641320"/>
            <a:ext cx="1479960" cy="1962720"/>
          </a:xfrm>
          <a:prstGeom prst="rect">
            <a:avLst/>
          </a:prstGeom>
          <a:ln>
            <a:noFill/>
          </a:ln>
        </p:spPr>
      </p:pic>
      <p:pic>
        <p:nvPicPr>
          <p:cNvPr id="166" name="Рисунок 5" descr=""/>
          <p:cNvPicPr/>
          <p:nvPr/>
        </p:nvPicPr>
        <p:blipFill>
          <a:blip r:embed="rId2"/>
          <a:stretch/>
        </p:blipFill>
        <p:spPr>
          <a:xfrm>
            <a:off x="3873240" y="2642760"/>
            <a:ext cx="2742840" cy="186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Требования к выполнению задания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C7DD01E9-5526-4831-8F5F-E88300624A4D}" type="slidenum">
              <a:rPr b="1" lang="ru-RU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813600" y="1321200"/>
            <a:ext cx="6844320" cy="34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Финальная версия проекта должна являться законченным продуктом с полноценной документацией.</a:t>
            </a:r>
            <a:endParaRPr b="0" lang="ru-RU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Код проекта должен содержать подробные комментарии</a:t>
            </a:r>
            <a:endParaRPr b="0" lang="ru-RU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Необходимо максимально разделить три основных компонента: обработку входных данных, вывод на дисплей и логику работы программы.</a:t>
            </a:r>
            <a:endParaRPr b="0" lang="ru-RU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Реализовать меню, ввод имени игрока, таблица рекордов, настройки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Рисунок 9" descr=""/>
          <p:cNvPicPr/>
          <p:nvPr/>
        </p:nvPicPr>
        <p:blipFill>
          <a:blip r:embed="rId1"/>
          <a:stretch/>
        </p:blipFill>
        <p:spPr>
          <a:xfrm>
            <a:off x="2614320" y="2668680"/>
            <a:ext cx="2742840" cy="2742840"/>
          </a:xfrm>
          <a:prstGeom prst="rect">
            <a:avLst/>
          </a:prstGeom>
          <a:ln>
            <a:noFill/>
          </a:ln>
        </p:spPr>
      </p:pic>
      <p:sp>
        <p:nvSpPr>
          <p:cNvPr id="171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Описание использованных устройств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73BACF8D-2830-4E68-AE3E-4F37D0FC25AC}" type="slidenum">
              <a:rPr b="1" lang="ru-RU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  <p:pic>
        <p:nvPicPr>
          <p:cNvPr id="173" name="Рисунок 7" descr=""/>
          <p:cNvPicPr/>
          <p:nvPr/>
        </p:nvPicPr>
        <p:blipFill>
          <a:blip r:embed="rId2"/>
          <a:stretch/>
        </p:blipFill>
        <p:spPr>
          <a:xfrm>
            <a:off x="133200" y="3036600"/>
            <a:ext cx="2742840" cy="2397600"/>
          </a:xfrm>
          <a:prstGeom prst="rect">
            <a:avLst/>
          </a:prstGeom>
          <a:ln>
            <a:noFill/>
          </a:ln>
        </p:spPr>
      </p:pic>
      <p:pic>
        <p:nvPicPr>
          <p:cNvPr id="174" name="Рисунок 5" descr=""/>
          <p:cNvPicPr/>
          <p:nvPr/>
        </p:nvPicPr>
        <p:blipFill>
          <a:blip r:embed="rId3"/>
          <a:stretch/>
        </p:blipFill>
        <p:spPr>
          <a:xfrm>
            <a:off x="5088600" y="2891160"/>
            <a:ext cx="2742840" cy="2413800"/>
          </a:xfrm>
          <a:prstGeom prst="rect">
            <a:avLst/>
          </a:prstGeom>
          <a:ln>
            <a:noFill/>
          </a:ln>
        </p:spPr>
      </p:pic>
      <p:sp>
        <p:nvSpPr>
          <p:cNvPr id="175" name="CustomShape 3"/>
          <p:cNvSpPr/>
          <p:nvPr/>
        </p:nvSpPr>
        <p:spPr>
          <a:xfrm>
            <a:off x="813600" y="1321200"/>
            <a:ext cx="6844320" cy="25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Arduino Uno. Платформа имеет 14 цифровых вход/выходов, 6 аналоговых входов, кварцевый генератор 16 МГц, разъем USB, силовой разъем и кнопку перезагрузки.</a:t>
            </a:r>
            <a:endParaRPr b="0" lang="ru-RU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LCD-дисплей Nokia 5110 с размером матрицы 84 на 48 точек</a:t>
            </a:r>
            <a:endParaRPr b="0" lang="ru-RU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Joystick Shield 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Рисунок 3" descr=""/>
          <p:cNvPicPr/>
          <p:nvPr/>
        </p:nvPicPr>
        <p:blipFill>
          <a:blip r:embed="rId1"/>
          <a:stretch/>
        </p:blipFill>
        <p:spPr>
          <a:xfrm>
            <a:off x="1833120" y="2234160"/>
            <a:ext cx="5122800" cy="2873880"/>
          </a:xfrm>
          <a:prstGeom prst="rect">
            <a:avLst/>
          </a:prstGeom>
          <a:ln>
            <a:noFill/>
          </a:ln>
        </p:spPr>
      </p:pic>
      <p:sp>
        <p:nvSpPr>
          <p:cNvPr id="177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Общая схема подключения устройств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B3CF8F95-9CF0-46D7-A092-56905456BB43}" type="slidenum">
              <a:rPr b="1" lang="ru-RU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813600" y="1321200"/>
            <a:ext cx="6844320" cy="13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Joystick Shield подключается напрямую к arduino uno. Дисплей 5110 подключается к joystick shield через макетную плату.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Описание использованных библиотек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651DA8BC-0E24-4930-8566-A26DB2227EB6}" type="slidenum">
              <a:rPr b="1" lang="ru-RU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813600" y="1321200"/>
            <a:ext cx="6844320" cy="13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EEPROM: для доступа к энергонезависимой памяти.</a:t>
            </a:r>
            <a:endParaRPr b="0" lang="ru-RU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LCD5110_Graph: для подключения дисплея и вывода игры на него.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183" name="Рисунок 3" descr=""/>
          <p:cNvPicPr/>
          <p:nvPr/>
        </p:nvPicPr>
        <p:blipFill>
          <a:blip r:embed="rId1"/>
          <a:stretch/>
        </p:blipFill>
        <p:spPr>
          <a:xfrm>
            <a:off x="306720" y="2333880"/>
            <a:ext cx="2742840" cy="2646000"/>
          </a:xfrm>
          <a:prstGeom prst="rect">
            <a:avLst/>
          </a:prstGeom>
          <a:ln>
            <a:noFill/>
          </a:ln>
        </p:spPr>
      </p:pic>
      <p:pic>
        <p:nvPicPr>
          <p:cNvPr id="184" name="Рисунок 5" descr=""/>
          <p:cNvPicPr/>
          <p:nvPr/>
        </p:nvPicPr>
        <p:blipFill>
          <a:blip r:embed="rId2"/>
          <a:stretch/>
        </p:blipFill>
        <p:spPr>
          <a:xfrm>
            <a:off x="4184280" y="2336400"/>
            <a:ext cx="2742840" cy="278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Программная архитектура проекта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C1DDA428-534D-41D5-9FAD-8653B880FBC9}" type="slidenum">
              <a:rPr b="1" lang="ru-RU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813600" y="1321200"/>
            <a:ext cx="6844320" cy="337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ShowMenu</a:t>
            </a:r>
            <a:r>
              <a:rPr b="0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- вывод и взаимодействие с основным меню, меню настроек и таблицей рекордов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Print</a:t>
            </a:r>
            <a:r>
              <a:rPr b="0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- печать блока размера size по координатам x y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StartGame</a:t>
            </a:r>
            <a:r>
              <a:rPr b="0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- метод начала игры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DisplayBoard</a:t>
            </a:r>
            <a:r>
              <a:rPr b="0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- метод отображения игры и очков на экране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GameOver</a:t>
            </a:r>
            <a:r>
              <a:rPr b="0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- метод завершения игры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CalcRecords</a:t>
            </a:r>
            <a:r>
              <a:rPr b="0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- метод пересчета топ 3 результатов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LoopGame</a:t>
            </a:r>
            <a:r>
              <a:rPr b="0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- метод цикла игры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CreateNewBlock</a:t>
            </a:r>
            <a:r>
              <a:rPr b="0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- метод появления нового блока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MoveBlock</a:t>
            </a:r>
            <a:r>
              <a:rPr b="0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- метод перемещения блока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GameFlow</a:t>
            </a:r>
            <a:r>
              <a:rPr b="0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- метод изменения текущего состояния игры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CheckForFullRows</a:t>
            </a:r>
            <a:r>
              <a:rPr b="0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- метод проверки на наличие заполненных рядов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Update</a:t>
            </a:r>
            <a:r>
              <a:rPr b="0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- метод удаления ряда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IsColliding</a:t>
            </a:r>
            <a:r>
              <a:rPr b="0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- метод проверки на столкновение блока со сценой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Collided</a:t>
            </a:r>
            <a:r>
              <a:rPr b="0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- метод обновления поля при падении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GetInput</a:t>
            </a:r>
            <a:r>
              <a:rPr b="0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- метод получения ввода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RotateBlock</a:t>
            </a:r>
            <a:r>
              <a:rPr b="0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- метод поворота блока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SetVals</a:t>
            </a:r>
            <a:r>
              <a:rPr b="0" lang="ru-RU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- метод установки настроек из энергонезависимой памяти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Инструкция по эксплуатации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43FB582D-467F-4226-B1B1-40C7356B26E6}" type="slidenum">
              <a:rPr b="1" lang="ru-RU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813600" y="1321200"/>
            <a:ext cx="6844320" cy="37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Навигация в меню:</a:t>
            </a:r>
            <a:endParaRPr b="0" lang="ru-RU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Перемещение по опциям: кнопки A и C</a:t>
            </a:r>
            <a:endParaRPr b="0" lang="ru-RU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Выбор опции: кнопки E и G.</a:t>
            </a:r>
            <a:endParaRPr b="0" lang="ru-RU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Изменение значения параметра(в настройках): кнопки B и D;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Управление в игре: </a:t>
            </a:r>
            <a:endParaRPr b="0" lang="ru-RU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Вправо: B, движение джойстика вправо. </a:t>
            </a:r>
            <a:endParaRPr b="0" lang="ru-RU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Влево: D, движение джойстика влево. </a:t>
            </a:r>
            <a:endParaRPr b="0" lang="ru-RU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Вниз: C, движение джойстика вниз. </a:t>
            </a:r>
            <a:endParaRPr b="0" lang="ru-RU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Поворот: A, движение джойстика вверх.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Источники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E230FB48-610E-4B3B-BB9A-E5B9F9376867}" type="slidenum">
              <a:rPr b="1" lang="ru-RU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grpSp>
        <p:nvGrpSpPr>
          <p:cNvPr id="193" name="Group 3"/>
          <p:cNvGrpSpPr/>
          <p:nvPr/>
        </p:nvGrpSpPr>
        <p:grpSpPr>
          <a:xfrm>
            <a:off x="336240" y="613800"/>
            <a:ext cx="330120" cy="329760"/>
            <a:chOff x="336240" y="613800"/>
            <a:chExt cx="330120" cy="329760"/>
          </a:xfrm>
        </p:grpSpPr>
        <p:sp>
          <p:nvSpPr>
            <p:cNvPr id="194" name="CustomShape 4"/>
            <p:cNvSpPr/>
            <p:nvPr/>
          </p:nvSpPr>
          <p:spPr>
            <a:xfrm>
              <a:off x="552600" y="613800"/>
              <a:ext cx="113760" cy="113760"/>
            </a:xfrm>
            <a:custGeom>
              <a:avLst/>
              <a:gdLst/>
              <a:ahLst/>
              <a:rect l="l" t="t" r="r" b="b"/>
              <a:pathLst>
                <a:path w="6017" h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240">
              <a:solidFill>
                <a:schemeClr val="accent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5"/>
            <p:cNvSpPr/>
            <p:nvPr/>
          </p:nvSpPr>
          <p:spPr>
            <a:xfrm>
              <a:off x="408960" y="707400"/>
              <a:ext cx="198000" cy="198000"/>
            </a:xfrm>
            <a:custGeom>
              <a:avLst/>
              <a:gdLst/>
              <a:ahLst/>
              <a:rect l="l" t="t" r="r" b="b"/>
              <a:pathLst>
                <a:path w="10473" h="10474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240">
              <a:solidFill>
                <a:schemeClr val="accent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6"/>
            <p:cNvSpPr/>
            <p:nvPr/>
          </p:nvSpPr>
          <p:spPr>
            <a:xfrm>
              <a:off x="336240" y="649800"/>
              <a:ext cx="293760" cy="293760"/>
            </a:xfrm>
            <a:custGeom>
              <a:avLst/>
              <a:gdLst/>
              <a:ahLst/>
              <a:rect l="l" t="t" r="r" b="b"/>
              <a:pathLst>
                <a:path w="15540" h="15539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240">
              <a:solidFill>
                <a:schemeClr val="accent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7"/>
            <p:cNvSpPr/>
            <p:nvPr/>
          </p:nvSpPr>
          <p:spPr>
            <a:xfrm>
              <a:off x="374400" y="672840"/>
              <a:ext cx="198000" cy="198000"/>
            </a:xfrm>
            <a:custGeom>
              <a:avLst/>
              <a:gdLst/>
              <a:ahLst/>
              <a:rect l="l" t="t" r="r" b="b"/>
              <a:pathLst>
                <a:path w="10473" h="10474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240">
              <a:solidFill>
                <a:schemeClr val="accent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8"/>
            <p:cNvSpPr/>
            <p:nvPr/>
          </p:nvSpPr>
          <p:spPr>
            <a:xfrm>
              <a:off x="344520" y="901800"/>
              <a:ext cx="33480" cy="33480"/>
            </a:xfrm>
            <a:custGeom>
              <a:avLst/>
              <a:gdLst/>
              <a:ahLst/>
              <a:rect l="l" t="t" r="r" b="b"/>
              <a:pathLst>
                <a:path w="1779" h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240">
              <a:solidFill>
                <a:schemeClr val="accent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9"/>
            <p:cNvSpPr/>
            <p:nvPr/>
          </p:nvSpPr>
          <p:spPr>
            <a:xfrm>
              <a:off x="351720" y="851040"/>
              <a:ext cx="76680" cy="76680"/>
            </a:xfrm>
            <a:custGeom>
              <a:avLst/>
              <a:gdLst/>
              <a:ahLst/>
              <a:rect l="l" t="t" r="r" b="b"/>
              <a:pathLst>
                <a:path w="4069" h="4068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240">
              <a:solidFill>
                <a:schemeClr val="accent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0" name="CustomShape 10"/>
          <p:cNvSpPr/>
          <p:nvPr/>
        </p:nvSpPr>
        <p:spPr>
          <a:xfrm>
            <a:off x="685800" y="1321200"/>
            <a:ext cx="8457840" cy="15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 u="sng">
                <a:solidFill>
                  <a:srgbClr val="3f5378"/>
                </a:solidFill>
                <a:uFillTx/>
                <a:latin typeface="Arial"/>
                <a:ea typeface="Arial"/>
                <a:hlinkClick r:id="rId1"/>
              </a:rPr>
              <a:t>http://www.rinkydinkelectronics.com/library.php?id=48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 u="sng">
                <a:solidFill>
                  <a:srgbClr val="3f5378"/>
                </a:solidFill>
                <a:uFillTx/>
                <a:latin typeface="Arial"/>
                <a:ea typeface="Arial"/>
                <a:hlinkClick r:id="rId2"/>
              </a:rPr>
              <a:t>https://www.arduino.cc/en/Reference/EEPROM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 u="sng">
                <a:solidFill>
                  <a:srgbClr val="3f5378"/>
                </a:solidFill>
                <a:uFillTx/>
                <a:latin typeface="Arial"/>
                <a:ea typeface="Arial"/>
                <a:hlinkClick r:id="rId3"/>
              </a:rPr>
              <a:t>https://ru.wikipedia.org/wiki/Arduino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Neat_Office/6.2.8.2$Windows_x86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2019-12-17T01:28:18Z</dcterms:modified>
  <cp:revision>451</cp:revision>
  <dc:subject/>
  <dc:title>THIS IS YOUR 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10</vt:i4>
  </property>
  <property fmtid="{D5CDD505-2E9C-101B-9397-08002B2CF9AE}" pid="7" name="PresentationFormat">
    <vt:lpwstr>Экран (16:9)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10</vt:i4>
  </property>
</Properties>
</file>