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9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AAB9D7-EA82-40B8-8930-BCEAA803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/>
              <a:t>Dynamic Work Loads with AWS Batch</a:t>
            </a:r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739902F-F52B-427E-AD4D-CAC545BFF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9" r="44060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1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87DB-E3C2-46EF-A5EA-372A19F4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34DA-0F2F-4750-8A1A-379A7038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406049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Abstraction layer to simplify dynamic workloads</a:t>
            </a:r>
          </a:p>
          <a:p>
            <a:r>
              <a:rPr lang="en-US" dirty="0"/>
              <a:t>Runs on either EC2 (Elastic Cloud  Compute) or ECS </a:t>
            </a:r>
            <a:r>
              <a:rPr lang="en-US" dirty="0" err="1"/>
              <a:t>Fargate</a:t>
            </a:r>
            <a:r>
              <a:rPr lang="en-US" dirty="0"/>
              <a:t> (Elastic Container System)</a:t>
            </a:r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Compute Environment: what it runs on</a:t>
            </a:r>
          </a:p>
          <a:p>
            <a:pPr lvl="1"/>
            <a:r>
              <a:rPr lang="en-US" dirty="0"/>
              <a:t>Job Queue: FIFO scheduling</a:t>
            </a:r>
          </a:p>
          <a:p>
            <a:pPr lvl="1"/>
            <a:r>
              <a:rPr lang="en-US" dirty="0"/>
              <a:t>Job Definition: Execution parameters, such as command line and Docker image</a:t>
            </a:r>
          </a:p>
          <a:p>
            <a:r>
              <a:rPr lang="en-US" dirty="0"/>
              <a:t>Additional Cost: $0.00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0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D1B4-7E64-455C-B75E-4ABA0366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Resource Relationship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087245-67A0-4310-B777-8CD9343C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09" y="1562104"/>
            <a:ext cx="649695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51739-2D9B-42C2-9149-2620777A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AWS Batch: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2F90-5291-436D-A8EE-211C784A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Execute process on-demand or via a schedule</a:t>
            </a:r>
          </a:p>
          <a:p>
            <a:r>
              <a:rPr lang="en-US" dirty="0"/>
              <a:t>Support long-running tasks</a:t>
            </a:r>
          </a:p>
          <a:p>
            <a:r>
              <a:rPr lang="en-US" dirty="0"/>
              <a:t>Minimize costs</a:t>
            </a:r>
          </a:p>
          <a:p>
            <a:pPr lvl="1"/>
            <a:r>
              <a:rPr lang="en-US" dirty="0"/>
              <a:t>Define min/max compute</a:t>
            </a:r>
          </a:p>
          <a:p>
            <a:pPr lvl="1"/>
            <a:r>
              <a:rPr lang="en-US" dirty="0"/>
              <a:t>Spin up and tear down compute as needed</a:t>
            </a:r>
          </a:p>
          <a:p>
            <a:r>
              <a:rPr lang="en-US" dirty="0"/>
              <a:t>Consolidate processes</a:t>
            </a:r>
          </a:p>
          <a:p>
            <a:r>
              <a:rPr lang="en-US" dirty="0"/>
              <a:t>You define the environment!</a:t>
            </a:r>
          </a:p>
          <a:p>
            <a:r>
              <a:rPr lang="en-US" dirty="0"/>
              <a:t>Spot instances supported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3">
            <a:extLst>
              <a:ext uri="{FF2B5EF4-FFF2-40B4-BE49-F238E27FC236}">
                <a16:creationId xmlns:a16="http://schemas.microsoft.com/office/drawing/2014/main" id="{4FB94203-2AAC-42C3-A535-224F5F63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7825112" y="1550838"/>
            <a:ext cx="4002456" cy="40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8522-18C5-4E75-8BC1-424D727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Batch: Why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0790-B247-4A5B-B9CC-EB1F76DA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Setup/teardown of infrastructure takes time!</a:t>
            </a:r>
          </a:p>
          <a:p>
            <a:r>
              <a:rPr lang="en-US" dirty="0"/>
              <a:t>Required start time precision &lt; 5-10 minutes</a:t>
            </a:r>
          </a:p>
          <a:p>
            <a:r>
              <a:rPr lang="en-US" dirty="0"/>
              <a:t>Require interval &lt; 5-10 minutes</a:t>
            </a:r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AWS Batch: except keep at least one compute environment running</a:t>
            </a:r>
          </a:p>
          <a:p>
            <a:pPr lvl="1"/>
            <a:r>
              <a:rPr lang="en-US" dirty="0"/>
              <a:t>Scheduled Lambda: for recurring processes up to 15 minutes in length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: allows for running arbitrary tasks using any Docker image via a variety of triggers</a:t>
            </a:r>
          </a:p>
          <a:p>
            <a:pPr lvl="1"/>
            <a:r>
              <a:rPr lang="en-US" dirty="0"/>
              <a:t>AWS Glue: AWS’ official ETL service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39171-51AF-44ED-83A7-F9C7E22D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60" y="685799"/>
            <a:ext cx="2918677" cy="4914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Need More Ingest?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5D0575D-9024-449D-AFCE-2DC6F632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03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CD5D-893D-48CB-98A4-0F15A2B7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33110"/>
          </a:xfrm>
        </p:spPr>
        <p:txBody>
          <a:bodyPr>
            <a:normAutofit fontScale="90000"/>
          </a:bodyPr>
          <a:lstStyle/>
          <a:p>
            <a:r>
              <a:rPr lang="en-US" dirty="0"/>
              <a:t>Bonus! Ingest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73BD-0A43-4655-AB1D-6806AD8D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7200"/>
            <a:ext cx="8456450" cy="4134028"/>
          </a:xfrm>
        </p:spPr>
        <p:txBody>
          <a:bodyPr>
            <a:normAutofit/>
          </a:bodyPr>
          <a:lstStyle/>
          <a:p>
            <a:r>
              <a:rPr lang="en-US" dirty="0"/>
              <a:t>CW triggers guaranteed to run “at least once”</a:t>
            </a:r>
          </a:p>
          <a:p>
            <a:r>
              <a:rPr lang="en-US" dirty="0"/>
              <a:t>Handle duplicate submission gracefully</a:t>
            </a:r>
          </a:p>
          <a:p>
            <a:r>
              <a:rPr lang="en-US" dirty="0"/>
              <a:t>Does real-time need to pause during full ingest?</a:t>
            </a:r>
          </a:p>
          <a:p>
            <a:r>
              <a:rPr lang="en-US" dirty="0"/>
              <a:t>What happens if full ingest is interrupted? Durable Queue, such as SQS may help</a:t>
            </a:r>
          </a:p>
          <a:p>
            <a:r>
              <a:rPr lang="en-US" dirty="0"/>
              <a:t>METRICS! Emit a “per-item” metric and consider other metrics/dimensions</a:t>
            </a:r>
          </a:p>
          <a:p>
            <a:r>
              <a:rPr lang="en-US" dirty="0"/>
              <a:t>Ensure old items are removed? Enrich with a batch id</a:t>
            </a:r>
          </a:p>
          <a:p>
            <a:r>
              <a:rPr lang="en-US" dirty="0"/>
              <a:t>Enrich items with version 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9BE8-5108-4D01-8F3D-A048BFD6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222F-DF37-4F85-AC8A-B06E020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Easy to set up and start using.</a:t>
            </a:r>
          </a:p>
          <a:p>
            <a:r>
              <a:rPr lang="en-US" dirty="0"/>
              <a:t>Saves time for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r>
              <a:rPr lang="en-US" dirty="0"/>
              <a:t>Avoids use of active web server compute.</a:t>
            </a:r>
          </a:p>
          <a:p>
            <a:r>
              <a:rPr lang="en-US" dirty="0" err="1"/>
              <a:t>Devops</a:t>
            </a:r>
            <a:r>
              <a:rPr lang="en-US" dirty="0"/>
              <a:t> can limit the compute environment.</a:t>
            </a:r>
          </a:p>
          <a:p>
            <a:r>
              <a:rPr lang="en-US" dirty="0"/>
              <a:t>Compute can be resized per job, as needed.</a:t>
            </a:r>
          </a:p>
          <a:p>
            <a:r>
              <a:rPr lang="en-US" dirty="0"/>
              <a:t>Ideal for long-running, infrequent tasks as well as some short-running, more frequent tasks.</a:t>
            </a:r>
          </a:p>
          <a:p>
            <a:r>
              <a:rPr lang="en-US" dirty="0"/>
              <a:t>Logical step for those already using ECS </a:t>
            </a:r>
            <a:r>
              <a:rPr lang="en-US" dirty="0" err="1"/>
              <a:t>Fargate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7BE-07D3-49F6-8779-5FC117E7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4884-1BED-4EBD-ABB0-AA336524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 job</a:t>
            </a:r>
          </a:p>
          <a:p>
            <a:pPr lvl="1"/>
            <a:r>
              <a:rPr lang="en-US" dirty="0"/>
              <a:t>Review configuration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Env vars</a:t>
            </a:r>
          </a:p>
          <a:p>
            <a:r>
              <a:rPr lang="en-US" dirty="0"/>
              <a:t>Observe Job Status</a:t>
            </a:r>
          </a:p>
          <a:p>
            <a:r>
              <a:rPr lang="en-US" dirty="0"/>
              <a:t>Review results</a:t>
            </a:r>
          </a:p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/>
              <a:t>Bonus: </a:t>
            </a:r>
            <a:r>
              <a:rPr lang="en-US" dirty="0" err="1"/>
              <a:t>Cloudwatch</a:t>
            </a:r>
            <a:r>
              <a:rPr lang="en-US" dirty="0"/>
              <a:t> insights filter</a:t>
            </a:r>
          </a:p>
        </p:txBody>
      </p:sp>
    </p:spTree>
    <p:extLst>
      <p:ext uri="{BB962C8B-B14F-4D97-AF65-F5344CB8AC3E}">
        <p14:creationId xmlns:p14="http://schemas.microsoft.com/office/powerpoint/2010/main" val="266206517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6E8"/>
      </a:lt2>
      <a:accent1>
        <a:srgbClr val="DA9163"/>
      </a:accent1>
      <a:accent2>
        <a:srgbClr val="D95F63"/>
      </a:accent2>
      <a:accent3>
        <a:srgbClr val="E07CA9"/>
      </a:accent3>
      <a:accent4>
        <a:srgbClr val="D95FC9"/>
      </a:accent4>
      <a:accent5>
        <a:srgbClr val="C47CE0"/>
      </a:accent5>
      <a:accent6>
        <a:srgbClr val="845FD9"/>
      </a:accent6>
      <a:hlink>
        <a:srgbClr val="5987A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349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Dynamic Work Loads with AWS Batch</vt:lpstr>
      <vt:lpstr>AWS Batch: What is it?</vt:lpstr>
      <vt:lpstr>Batch Resource Relationship</vt:lpstr>
      <vt:lpstr>AWS Batch:  Why?</vt:lpstr>
      <vt:lpstr>AWS Batch: Why NOT?</vt:lpstr>
      <vt:lpstr>Need More Ingest?</vt:lpstr>
      <vt:lpstr>Bonus! Ingest Lessons Learned</vt:lpstr>
      <vt:lpstr>AWS Batch Conclusions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Dyanamic Work Loads with AWS Batch</dc:title>
  <dc:creator>Ken Courville</dc:creator>
  <cp:lastModifiedBy>Ken Courville</cp:lastModifiedBy>
  <cp:revision>19</cp:revision>
  <dcterms:created xsi:type="dcterms:W3CDTF">2022-02-17T18:14:58Z</dcterms:created>
  <dcterms:modified xsi:type="dcterms:W3CDTF">2022-02-21T14:49:22Z</dcterms:modified>
</cp:coreProperties>
</file>