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74773C-9778-49A2-B5BB-4B0D9CFC7D26}">
  <a:tblStyle styleId="{E874773C-9778-49A2-B5BB-4B0D9CFC7D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fill>
          <a:solidFill>
            <a:srgbClr val="CACCD0"/>
          </a:solidFill>
        </a:fill>
      </a:tcStyle>
    </a:band1H>
    <a:band2H>
      <a:tcTxStyle/>
    </a:band2H>
    <a:band1V>
      <a:tcTxStyle/>
      <a:tcStyle>
        <a:fill>
          <a:solidFill>
            <a:srgbClr val="CACCD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b82f5d6c_1_107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db82f5d6c_1_107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db82f5d6c_1_168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db82f5d6c_1_168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3200">
                <a:solidFill>
                  <a:schemeClr val="dk2"/>
                </a:solidFill>
              </a:rPr>
              <a:t>Default for JPA</a:t>
            </a:r>
            <a:endParaRPr sz="3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Similar to Mapped Super class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Key difference is that the parent is an entity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Each concrete entity is mapped to it’s own table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Each entities table will have the fields from the parent table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No annotation required for children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Children cannot define @Id field (inherits from parent)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e51e06619235ff_105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3e51e06619235ff_105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e51e06619235ff_120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3e51e06619235ff_120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e51e06619235ff_130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73e51e06619235ff_130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db82f5d6c_1_138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7db82f5d6c_1_138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Creates single table for parent that includes all children into it</a:t>
            </a:r>
            <a:endParaRPr sz="1800">
              <a:solidFill>
                <a:schemeClr val="dk2"/>
              </a:solidFill>
            </a:endParaRPr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Annotate parent with @Inheritance( strategy = InheritanceType.SINGLE_TABLE)</a:t>
            </a:r>
            <a:endParaRPr sz="1800">
              <a:solidFill>
                <a:schemeClr val="dk2"/>
              </a:solidFill>
            </a:endParaRPr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JPA needs a way to discriminate between children.  This is known as a Discriminator Value.</a:t>
            </a:r>
            <a:endParaRPr sz="1800">
              <a:solidFill>
                <a:schemeClr val="dk2"/>
              </a:solidFill>
            </a:endParaRPr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Defaults to column named DTYPE in table, but you can customize it via @DiscriminatorColumn</a:t>
            </a:r>
            <a:r>
              <a:rPr lang="en" sz="1800">
                <a:solidFill>
                  <a:schemeClr val="dk2"/>
                </a:solidFill>
              </a:rPr>
              <a:t> an</a:t>
            </a:r>
            <a:endParaRPr sz="1800">
              <a:solidFill>
                <a:schemeClr val="dk2"/>
              </a:solidFill>
            </a:endParaRPr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Children annotate themselves with a discriminator value to set this @DiscriminatorValue annotation</a:t>
            </a:r>
            <a:endParaRPr sz="1800">
              <a:solidFill>
                <a:schemeClr val="dk2"/>
              </a:solidFill>
            </a:endParaRPr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 sz="1800">
                <a:solidFill>
                  <a:schemeClr val="dk2"/>
                </a:solidFill>
              </a:rPr>
              <a:t> If you don’t annotate JPA / Hibernate will supply it’s own values to the DTYPE field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3e51e06619235ff_31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3e51e06619235ff_31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Easy and efficient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entities in single table so queries between children are in same table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table joins required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3e51e06619235ff_55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73e51e06619235ff_55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Can’t use @NotNull for subclass fields.  Can’t be null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3e51e06619235ff_66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73e51e06619235ff_66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db82f5d6c_1_153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7db82f5d6c_1_153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the table per class strategy because 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child entity has it’s own table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child doesn’t require to be annotated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is that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parent has it’s own table, which contains it’s own fields and id field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id field is shared down the it’s children at creation time as a foreign key constraint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e51e06619235ff_72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73e51e06619235ff_72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b82f5d6c_1_114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db82f5d6c_1_114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3e51e06619235ff_85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73e51e06619235ff_85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Still need to perform table join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3e51e06619235ff_100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73e51e06619235ff_100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3e51e06619235ff_144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73e51e06619235ff_144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 an easy decision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Consider pros and cons and decide what cons you are will to accept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Best Perm: Single table -&gt; don’t forget cons: can’t use notnull constraints in subclasses. Risk of data inconsistencies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Table per class -&gt; don’t forget the cons: poly queries are complex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db82f5d6c_1_183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7db82f5d6c_1_183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3e51e06619235ff_158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73e51e06619235ff_158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e51e06619235ff_135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3e51e06619235ff_135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Inheritance provides polymorphic query capabilities.</a:t>
            </a:r>
            <a:r>
              <a:rPr lang="en" sz="3200">
                <a:solidFill>
                  <a:schemeClr val="dk2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1524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 sz="2400">
                <a:solidFill>
                  <a:schemeClr val="dk2"/>
                </a:solidFill>
              </a:rPr>
              <a:t>Querying parent class can return all sub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 sz="2400">
                <a:solidFill>
                  <a:schemeClr val="dk2"/>
                </a:solidFill>
              </a:rPr>
              <a:t>Allows querying parent class to retrieve all children as well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b82f5d6c_1_118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db82f5d6c_1_118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Avoid repeating yourself in your entities</a:t>
            </a:r>
            <a:endParaRPr sz="2400">
              <a:solidFill>
                <a:schemeClr val="dk2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Inheritance provides polymorphic query capabilities.</a:t>
            </a:r>
            <a:r>
              <a:rPr lang="en" sz="3200">
                <a:solidFill>
                  <a:schemeClr val="dk2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1524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 sz="2400">
                <a:solidFill>
                  <a:schemeClr val="dk2"/>
                </a:solidFill>
              </a:rPr>
              <a:t>Querying parent class can return all sub</a:t>
            </a:r>
            <a:endParaRPr sz="2400">
              <a:solidFill>
                <a:schemeClr val="dk2"/>
              </a:solidFill>
            </a:endParaRPr>
          </a:p>
          <a:p>
            <a:pPr indent="-10160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Allows querying parent class to retrieve all children as well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Inheritance is key concept in Java</a:t>
            </a:r>
            <a:endParaRPr sz="2400">
              <a:solidFill>
                <a:schemeClr val="dk2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 Object Oriented inheritance doesn’t translate well to relational DBs</a:t>
            </a:r>
            <a:endParaRPr sz="2400">
              <a:solidFill>
                <a:schemeClr val="dk2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 SQL doesn’t have this concept</a:t>
            </a:r>
            <a:endParaRPr sz="2400">
              <a:solidFill>
                <a:schemeClr val="dk2"/>
              </a:solidFill>
            </a:endParaRPr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 Think of a deep inheritance tree in SQL… (ouch)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e51e06619235ff_0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3e51e06619235ff_0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has their own advantages and disadvantages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you to decide which best fits your need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 Super - the parent class is not/cannot be a DB entity (no @Entity)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per class - each table has all the properties of a class in it’s own table so no join is required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Table - different entities that have common ancestor are all stored in a single table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 Table - each class with have it’s own table.  Querying subclasses requires a table join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b82f5d6c_1_123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db82f5d6c_1_123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Easiest approach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Parent class can only be extended, not instantiated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Parent is not an entity (no @Entity annotation)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Parent annotated with @MappedSuperClass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Children only need to extend the parent and use @Entity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Each child maps to it’s own concrete table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e51e06619235ff_171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3e51e06619235ff_171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e51e06619235ff_182:notes"/>
          <p:cNvSpPr/>
          <p:nvPr>
            <p:ph idx="2" type="sldImg"/>
          </p:nvPr>
        </p:nvSpPr>
        <p:spPr>
          <a:xfrm>
            <a:off x="1705131" y="362365"/>
            <a:ext cx="344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3e51e06619235ff_182:notes"/>
          <p:cNvSpPr txBox="1"/>
          <p:nvPr>
            <p:ph idx="1" type="body"/>
          </p:nvPr>
        </p:nvSpPr>
        <p:spPr>
          <a:xfrm>
            <a:off x="428626" y="3991430"/>
            <a:ext cx="6000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Would either have to manually create a uni-directional relationship between each</a:t>
            </a:r>
            <a:endParaRPr sz="2400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Or create relationship between Parent to each Child</a:t>
            </a:r>
            <a:endParaRPr sz="2400">
              <a:solidFill>
                <a:schemeClr val="dk2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" sz="2400">
                <a:solidFill>
                  <a:schemeClr val="dk2"/>
                </a:solidFill>
              </a:rPr>
              <a:t>If you need that relationship for queries try another strategy</a:t>
            </a:r>
            <a:r>
              <a:rPr lang="en" sz="32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b82f5d6c_1_133:notes"/>
          <p:cNvSpPr/>
          <p:nvPr>
            <p:ph idx="2" type="sldImg"/>
          </p:nvPr>
        </p:nvSpPr>
        <p:spPr>
          <a:xfrm>
            <a:off x="1705131" y="362365"/>
            <a:ext cx="34477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7db82f5d6c_1_133:notes"/>
          <p:cNvSpPr txBox="1"/>
          <p:nvPr>
            <p:ph idx="1" type="body"/>
          </p:nvPr>
        </p:nvSpPr>
        <p:spPr>
          <a:xfrm>
            <a:off x="428626" y="3991430"/>
            <a:ext cx="6000750" cy="4499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0 Title Slide White" showMasterSp="0">
  <p:cSld name="1.0 Title Slide 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BorderTexture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16389" t="0"/>
          <a:stretch/>
        </p:blipFill>
        <p:spPr>
          <a:xfrm>
            <a:off x="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286000" y="3111431"/>
            <a:ext cx="5885792" cy="298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1676400" y="4933950"/>
            <a:ext cx="7467600" cy="196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1981200" y="1682387"/>
            <a:ext cx="619059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1981200" y="2939618"/>
            <a:ext cx="6208776" cy="0"/>
          </a:xfrm>
          <a:prstGeom prst="straightConnector1">
            <a:avLst/>
          </a:prstGeom>
          <a:noFill/>
          <a:ln cap="flat" cmpd="sng" w="19050">
            <a:solidFill>
              <a:srgbClr val="12627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saa_vrt_r_rgb_sld_blu.png" id="62" name="Google Shape;62;p14"/>
          <p:cNvPicPr preferRelativeResize="0"/>
          <p:nvPr/>
        </p:nvPicPr>
        <p:blipFill rotWithShape="1">
          <a:blip r:embed="rId3">
            <a:alphaModFix/>
          </a:blip>
          <a:srcRect b="17407" l="17418" r="12529" t="15925"/>
          <a:stretch/>
        </p:blipFill>
        <p:spPr>
          <a:xfrm>
            <a:off x="8077200" y="285750"/>
            <a:ext cx="804333" cy="841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aa_rst_str_rgb-01.png" id="63" name="Google Shape;63;p14"/>
          <p:cNvPicPr preferRelativeResize="0"/>
          <p:nvPr/>
        </p:nvPicPr>
        <p:blipFill rotWithShape="1">
          <a:blip r:embed="rId4">
            <a:alphaModFix/>
          </a:blip>
          <a:srcRect b="36432" l="-36233" r="0" t="32070"/>
          <a:stretch/>
        </p:blipFill>
        <p:spPr>
          <a:xfrm>
            <a:off x="893134" y="0"/>
            <a:ext cx="28651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aa_flr_chv_rgb_sld_blu.png"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121053"/>
            <a:ext cx="219456" cy="2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1981200" y="4048596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3" type="body"/>
          </p:nvPr>
        </p:nvSpPr>
        <p:spPr>
          <a:xfrm>
            <a:off x="3546896" y="4048596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4" type="body"/>
          </p:nvPr>
        </p:nvSpPr>
        <p:spPr>
          <a:xfrm>
            <a:off x="5105400" y="4048596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5" type="body"/>
          </p:nvPr>
        </p:nvSpPr>
        <p:spPr>
          <a:xfrm>
            <a:off x="6672530" y="4048596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6" type="body"/>
          </p:nvPr>
        </p:nvSpPr>
        <p:spPr>
          <a:xfrm>
            <a:off x="1981200" y="4226874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7" type="body"/>
          </p:nvPr>
        </p:nvSpPr>
        <p:spPr>
          <a:xfrm>
            <a:off x="3546896" y="4226874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8" type="body"/>
          </p:nvPr>
        </p:nvSpPr>
        <p:spPr>
          <a:xfrm>
            <a:off x="5105400" y="4226874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9" type="body"/>
          </p:nvPr>
        </p:nvSpPr>
        <p:spPr>
          <a:xfrm>
            <a:off x="6672530" y="4226874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3" type="body"/>
          </p:nvPr>
        </p:nvSpPr>
        <p:spPr>
          <a:xfrm>
            <a:off x="1981200" y="3867150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4" type="body"/>
          </p:nvPr>
        </p:nvSpPr>
        <p:spPr>
          <a:xfrm>
            <a:off x="3546896" y="3867150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5" type="body"/>
          </p:nvPr>
        </p:nvSpPr>
        <p:spPr>
          <a:xfrm>
            <a:off x="5105400" y="3867150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6" type="body"/>
          </p:nvPr>
        </p:nvSpPr>
        <p:spPr>
          <a:xfrm>
            <a:off x="6672530" y="3867150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7" type="body"/>
          </p:nvPr>
        </p:nvSpPr>
        <p:spPr>
          <a:xfrm>
            <a:off x="1981200" y="361950"/>
            <a:ext cx="160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.0 Simple Agenda">
  <p:cSld name="2.0 Simple Agenda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9817" y="1123950"/>
            <a:ext cx="8226983" cy="368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89000"/>
              </a:lnSpc>
              <a:spcBef>
                <a:spcPts val="12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.0 Callout and Text">
  <p:cSld name="3.0 Callout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9817" y="1466850"/>
            <a:ext cx="8229600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395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0" y="933450"/>
            <a:ext cx="9144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2395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.0 Text No Callout">
  <p:cSld name="4.0 Text No Call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9817" y="104775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395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.5 No Text">
  <p:cSld name="4.5 No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.0 Two Pack">
  <p:cSld name="5.0 Two Pac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9817" y="1466850"/>
            <a:ext cx="3731183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0" y="933450"/>
            <a:ext cx="9144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2395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955617" y="1466850"/>
            <a:ext cx="3731183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4" name="Google Shape;94;p19"/>
          <p:cNvCxnSpPr/>
          <p:nvPr/>
        </p:nvCxnSpPr>
        <p:spPr>
          <a:xfrm>
            <a:off x="4572000" y="1504950"/>
            <a:ext cx="0" cy="3276600"/>
          </a:xfrm>
          <a:prstGeom prst="straightConnector1">
            <a:avLst/>
          </a:prstGeom>
          <a:noFill/>
          <a:ln cap="flat" cmpd="sng" w="12700">
            <a:solidFill>
              <a:srgbClr val="1262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9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.0 Four Pack">
  <p:cSld name="6.0 Four Pac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245984" y="1453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{E874773C-9778-49A2-B5BB-4B0D9CFC7D26}</a:tableStyleId>
              </a:tblPr>
              <a:tblGrid>
                <a:gridCol w="4326025"/>
                <a:gridCol w="4326025"/>
              </a:tblGrid>
              <a:tr h="167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2627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0" y="930698"/>
            <a:ext cx="91440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2395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249866" y="1466850"/>
            <a:ext cx="4114799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⬥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body"/>
          </p:nvPr>
        </p:nvSpPr>
        <p:spPr>
          <a:xfrm>
            <a:off x="4779335" y="1460649"/>
            <a:ext cx="4114799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⬥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4" type="body"/>
          </p:nvPr>
        </p:nvSpPr>
        <p:spPr>
          <a:xfrm>
            <a:off x="249866" y="3297419"/>
            <a:ext cx="4114799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⬥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body"/>
          </p:nvPr>
        </p:nvSpPr>
        <p:spPr>
          <a:xfrm>
            <a:off x="4779335" y="3291218"/>
            <a:ext cx="4114799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⬥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.0 Two Pack Off White Box">
  <p:cSld name="7.0 Two Pack Off White Box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1466850"/>
            <a:ext cx="4267200" cy="333756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59817" y="1466850"/>
            <a:ext cx="3731183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0" y="933450"/>
            <a:ext cx="9144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2395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4724401" y="1636084"/>
            <a:ext cx="3962399" cy="2993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182875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.0 Table">
  <p:cSld name="8.0 Tab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>
            <p:ph idx="2" type="tbl"/>
          </p:nvPr>
        </p:nvSpPr>
        <p:spPr>
          <a:xfrm>
            <a:off x="457200" y="1057275"/>
            <a:ext cx="8229600" cy="365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.0 Bar Chart and Text">
  <p:cSld name="9.0 Bar Chart and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9817" y="1466850"/>
            <a:ext cx="3731183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400"/>
              <a:buFont typeface="Noto Sans Symbols"/>
              <a:buChar char="⬥"/>
              <a:defRPr b="0" i="0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Arial"/>
              <a:buChar char="›"/>
              <a:defRPr b="0" i="0" sz="12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2627B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0" y="933450"/>
            <a:ext cx="9144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2395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23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/>
          <p:nvPr>
            <p:ph idx="3" type="chart"/>
          </p:nvPr>
        </p:nvSpPr>
        <p:spPr>
          <a:xfrm>
            <a:off x="4648200" y="1473050"/>
            <a:ext cx="4038600" cy="330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6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.0 End Slide White" showMasterSp="0">
  <p:cSld name="10.0 End Slide Whit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4933472"/>
            <a:ext cx="9144000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/>
          </a:p>
        </p:txBody>
      </p:sp>
      <p:pic>
        <p:nvPicPr>
          <p:cNvPr descr="blue-eagle-logo-w-r-goingabove.png" id="120" name="Google Shape;120;p24"/>
          <p:cNvPicPr preferRelativeResize="0"/>
          <p:nvPr/>
        </p:nvPicPr>
        <p:blipFill rotWithShape="1">
          <a:blip r:embed="rId2">
            <a:alphaModFix/>
          </a:blip>
          <a:srcRect b="21667" l="0" r="0" t="0"/>
          <a:stretch/>
        </p:blipFill>
        <p:spPr>
          <a:xfrm>
            <a:off x="1828800" y="1581150"/>
            <a:ext cx="5486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.0 Section Break" showMasterSp="0">
  <p:cSld name="12.0 Section Brea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BorderTexture.jpg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16389" t="0"/>
          <a:stretch/>
        </p:blipFill>
        <p:spPr>
          <a:xfrm>
            <a:off x="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286000" y="3103480"/>
            <a:ext cx="5885792" cy="30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5"/>
          <p:cNvSpPr/>
          <p:nvPr/>
        </p:nvSpPr>
        <p:spPr>
          <a:xfrm>
            <a:off x="1676400" y="4933950"/>
            <a:ext cx="7467600" cy="196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3339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>
            <p:ph type="ctrTitle"/>
          </p:nvPr>
        </p:nvSpPr>
        <p:spPr>
          <a:xfrm>
            <a:off x="1981200" y="1706240"/>
            <a:ext cx="619059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25"/>
          <p:cNvCxnSpPr/>
          <p:nvPr/>
        </p:nvCxnSpPr>
        <p:spPr>
          <a:xfrm>
            <a:off x="1981200" y="2939618"/>
            <a:ext cx="6208776" cy="0"/>
          </a:xfrm>
          <a:prstGeom prst="straightConnector1">
            <a:avLst/>
          </a:prstGeom>
          <a:noFill/>
          <a:ln cap="flat" cmpd="sng" w="19050">
            <a:solidFill>
              <a:srgbClr val="12627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saa_vrt_r_rgb_sld_blu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17407" l="17418" r="12529" t="15925"/>
          <a:stretch/>
        </p:blipFill>
        <p:spPr>
          <a:xfrm>
            <a:off x="8077200" y="285750"/>
            <a:ext cx="804333" cy="841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aa_flr_chv_rgb_sld_blu.png" id="128" name="Google Shape;1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3249" y="3121053"/>
            <a:ext cx="219456" cy="2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1981200" y="4048596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Char char="−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1981200" y="4226874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1981200" y="3867150"/>
            <a:ext cx="1463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1A04D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5" type="body"/>
          </p:nvPr>
        </p:nvSpPr>
        <p:spPr>
          <a:xfrm>
            <a:off x="1981200" y="361950"/>
            <a:ext cx="160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12.0 Section Break" showMasterSp="0">
  <p:cSld name="1_12.0 Section Brea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BorderTexture.jpg"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16389" t="0"/>
          <a:stretch/>
        </p:blipFill>
        <p:spPr>
          <a:xfrm>
            <a:off x="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1676400" y="4933950"/>
            <a:ext cx="7467600" cy="196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3339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type="ctrTitle"/>
          </p:nvPr>
        </p:nvSpPr>
        <p:spPr>
          <a:xfrm>
            <a:off x="1981200" y="1706240"/>
            <a:ext cx="6190592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26"/>
          <p:cNvCxnSpPr/>
          <p:nvPr/>
        </p:nvCxnSpPr>
        <p:spPr>
          <a:xfrm>
            <a:off x="1981200" y="2939618"/>
            <a:ext cx="6208776" cy="0"/>
          </a:xfrm>
          <a:prstGeom prst="straightConnector1">
            <a:avLst/>
          </a:prstGeom>
          <a:noFill/>
          <a:ln cap="flat" cmpd="sng" w="19050">
            <a:solidFill>
              <a:srgbClr val="12627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saa_vrt_r_rgb_sld_blu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17407" l="17418" r="12529" t="15925"/>
          <a:stretch/>
        </p:blipFill>
        <p:spPr>
          <a:xfrm>
            <a:off x="8077200" y="285750"/>
            <a:ext cx="804333" cy="84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981200" y="361950"/>
            <a:ext cx="160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275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rgbClr val="C1A04D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.0 Mission">
  <p:cSld name="13.0 Miss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685800" y="1171575"/>
            <a:ext cx="3733800" cy="2293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rPr>
              <a:t>Our Mission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The mission of the association is to facilitate the financial security of its members, associates, and their families through provision of a full range of </a:t>
            </a:r>
            <a:b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highly competitive financial products </a:t>
            </a:r>
            <a:b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and services; in so doing, USAA </a:t>
            </a:r>
            <a:b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seeks to be the provider of choice </a:t>
            </a:r>
            <a:b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the military community. 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687234" y="3653105"/>
            <a:ext cx="38862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rPr>
              <a:t>Our Core Values</a:t>
            </a:r>
            <a:endParaRPr b="1" i="0" sz="1600" u="none" cap="none" strike="noStrike">
              <a:solidFill>
                <a:srgbClr val="1262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Service     Loyalty     Honesty     Integrity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7426662" y="3865891"/>
            <a:ext cx="10058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Passionate</a:t>
            </a:r>
            <a:b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Member Advocacy</a:t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6115305" y="3865891"/>
            <a:ext cx="1188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endParaRPr/>
          </a:p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Strength </a:t>
            </a:r>
            <a:b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&amp; Wisdom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4986828" y="3865891"/>
            <a:ext cx="10058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b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Military </a:t>
            </a:r>
            <a:b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5155949" y="2505608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rPr>
              <a:t>Our Brand Pillars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5139153" y="1405533"/>
            <a:ext cx="35641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3339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ABOVE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154151" y="1171575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2627B"/>
                </a:solidFill>
                <a:latin typeface="Arial"/>
                <a:ea typeface="Arial"/>
                <a:cs typeface="Arial"/>
                <a:sym typeface="Arial"/>
              </a:rPr>
              <a:t>Our Brand Promise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5187117" y="2130395"/>
            <a:ext cx="356414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FOR THOSE WHO HAVE GONE BEYOND</a:t>
            </a:r>
            <a:endParaRPr/>
          </a:p>
        </p:txBody>
      </p:sp>
      <p:pic>
        <p:nvPicPr>
          <p:cNvPr descr="Picture1.jpg" id="150" name="Google Shape;15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6179" y="2857796"/>
            <a:ext cx="3172968" cy="913565"/>
          </a:xfrm>
          <a:prstGeom prst="rect">
            <a:avLst/>
          </a:prstGeom>
          <a:gradFill>
            <a:gsLst>
              <a:gs pos="0">
                <a:srgbClr val="B1D8F0"/>
              </a:gs>
              <a:gs pos="35000">
                <a:srgbClr val="C6E5F4"/>
              </a:gs>
              <a:gs pos="100000">
                <a:srgbClr val="E9F4FB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BlueDiamond1-01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4090975"/>
            <a:ext cx="164592" cy="97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Diamond1-01.png"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245" y="4090975"/>
            <a:ext cx="164592" cy="97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Diamond1-01.png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945" y="4090975"/>
            <a:ext cx="164592" cy="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228600" y="333863"/>
            <a:ext cx="647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We Are</a:t>
            </a:r>
            <a:endParaRPr b="0" sz="1100">
              <a:solidFill>
                <a:srgbClr val="3339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6200" y="4992666"/>
            <a:ext cx="83820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As of Oct. 2014</a:t>
            </a:r>
            <a:endParaRPr/>
          </a:p>
        </p:txBody>
      </p:sp>
      <p:pic>
        <p:nvPicPr>
          <p:cNvPr descr="usaa_fln_1od_rgb_sld_yel.png"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912160"/>
            <a:ext cx="3214271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708025"/>
          </a:xfrm>
          <a:prstGeom prst="rect">
            <a:avLst/>
          </a:prstGeom>
          <a:solidFill>
            <a:srgbClr val="12395B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65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65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65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65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8605360" y="4966766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33394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3339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aa_vrt_r_rgb_grd_slv.png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7757" y="74431"/>
            <a:ext cx="521179" cy="5524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descr="Internal – USAA Information" id="55" name="Google Shape;55;p13"/>
          <p:cNvSpPr txBox="1"/>
          <p:nvPr/>
        </p:nvSpPr>
        <p:spPr>
          <a:xfrm>
            <a:off x="0" y="4831080"/>
            <a:ext cx="914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– USAA Information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286000" y="3111431"/>
            <a:ext cx="5885792" cy="298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2/14/2020</a:t>
            </a:r>
            <a:endParaRPr/>
          </a:p>
        </p:txBody>
      </p:sp>
      <p:sp>
        <p:nvSpPr>
          <p:cNvPr id="162" name="Google Shape;162;p28"/>
          <p:cNvSpPr txBox="1"/>
          <p:nvPr>
            <p:ph type="ctrTitle"/>
          </p:nvPr>
        </p:nvSpPr>
        <p:spPr>
          <a:xfrm>
            <a:off x="1981200" y="1682387"/>
            <a:ext cx="69342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Lunch &amp; Learn – JPA Inheritance</a:t>
            </a:r>
            <a:endParaRPr/>
          </a:p>
        </p:txBody>
      </p:sp>
      <p:sp>
        <p:nvSpPr>
          <p:cNvPr id="163" name="Google Shape;163;p28"/>
          <p:cNvSpPr txBox="1"/>
          <p:nvPr>
            <p:ph idx="17" type="body"/>
          </p:nvPr>
        </p:nvSpPr>
        <p:spPr>
          <a:xfrm>
            <a:off x="1981200" y="361950"/>
            <a:ext cx="160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14,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Table-Per-Class Overview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25" y="894975"/>
            <a:ext cx="7022426" cy="36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Per Class Inheritance Pros &amp; Cons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1143000" y="15174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Parent classes have instantiable entities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Pros: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1143000" y="19746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Allows for polymorphic queries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1143000" y="2431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Parent classes have instantiable entities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1197150" y="2955225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Default inheritance strategy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Per Class Inheritance Pros &amp; Cons</a:t>
            </a:r>
            <a:endParaRPr/>
          </a:p>
        </p:txBody>
      </p:sp>
      <p:sp>
        <p:nvSpPr>
          <p:cNvPr id="254" name="Google Shape;254;p39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Con</a:t>
            </a:r>
            <a:r>
              <a:rPr lang="en" sz="3200">
                <a:solidFill>
                  <a:schemeClr val="dk2"/>
                </a:solidFill>
              </a:rPr>
              <a:t>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1143000" y="1669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Uses SQL UNION when querying parent class (less efficient)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1143000" y="27366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No identity key generation / specification by children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1120950" y="33879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Polymorphic queries are more complex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Per Class Inheritance </a:t>
            </a:r>
            <a:r>
              <a:rPr lang="en"/>
              <a:t>Example</a:t>
            </a: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1295400" y="2141725"/>
            <a:ext cx="655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code...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Table Inheritance Overview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25" y="787317"/>
            <a:ext cx="7153740" cy="415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Table Inheritance</a:t>
            </a:r>
            <a:r>
              <a:rPr lang="en"/>
              <a:t> Pros &amp; Cons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1143000" y="15174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Allows polymorphic queries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Pros: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1143000" y="2050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Easy and efficient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1120950" y="3221913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No table joins required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1150200" y="2636388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All entities stored in same table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129000" y="38074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JPA easily generates required SQL for queries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Table Inheritance Pros &amp; Cons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1143000" y="1669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Polymorphic queries… double edged sword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Con</a:t>
            </a:r>
            <a:r>
              <a:rPr lang="en" sz="3200">
                <a:solidFill>
                  <a:schemeClr val="dk2"/>
                </a:solidFill>
              </a:rPr>
              <a:t>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1143000" y="3193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Cannot use @NotNull constraints on sub-class entity properties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1143000" y="2431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Table size grows with number of children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Single Table Inheritance </a:t>
            </a:r>
            <a:r>
              <a:rPr lang="en"/>
              <a:t>Example</a:t>
            </a:r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1295400" y="2141725"/>
            <a:ext cx="655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code...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 Table Inheritance Overview</a:t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1143000" y="1047750"/>
            <a:ext cx="6553200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27" y="918625"/>
            <a:ext cx="7035350" cy="36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</a:t>
            </a:r>
            <a:r>
              <a:rPr lang="en"/>
              <a:t> Table Inheritance Pros &amp; Cons</a:t>
            </a:r>
            <a:endParaRPr/>
          </a:p>
        </p:txBody>
      </p:sp>
      <p:sp>
        <p:nvSpPr>
          <p:cNvPr id="311" name="Google Shape;311;p46"/>
          <p:cNvSpPr txBox="1"/>
          <p:nvPr/>
        </p:nvSpPr>
        <p:spPr>
          <a:xfrm>
            <a:off x="1143000" y="15174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Tables are smaller because they only contain their own fields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Pros: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1143000" y="23556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Allows for @NotNull (nullable) fields in children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1143000" y="2812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Joined fields are already defined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1143000" y="32700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Join will only consist of two tables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1143000" y="371040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No special annotation required for children 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1143000" y="416760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Only identifier field is repeated 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7576"/>
            <a:ext cx="7924800" cy="438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 Table Inheritance Pros &amp; Cons</a:t>
            </a:r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692150" y="1593650"/>
            <a:ext cx="806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Have to join tables for polymorphic queries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Con</a:t>
            </a:r>
            <a:r>
              <a:rPr lang="en" sz="3200">
                <a:solidFill>
                  <a:schemeClr val="dk2"/>
                </a:solidFill>
              </a:rPr>
              <a:t>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692150" y="2397350"/>
            <a:ext cx="806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Less efficient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692150" y="3360625"/>
            <a:ext cx="8063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When querying the parent class number of joins goes up as it will join for each child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Joined</a:t>
            </a:r>
            <a:r>
              <a:rPr lang="en">
                <a:solidFill>
                  <a:schemeClr val="lt2"/>
                </a:solidFill>
              </a:rPr>
              <a:t> Table Inheritance </a:t>
            </a:r>
            <a:r>
              <a:rPr lang="en"/>
              <a:t>Example</a:t>
            </a:r>
            <a:endParaRPr/>
          </a:p>
        </p:txBody>
      </p:sp>
      <p:sp>
        <p:nvSpPr>
          <p:cNvPr id="334" name="Google Shape;334;p48"/>
          <p:cNvSpPr txBox="1"/>
          <p:nvPr/>
        </p:nvSpPr>
        <p:spPr>
          <a:xfrm>
            <a:off x="1295400" y="2141725"/>
            <a:ext cx="655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code...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 </a:t>
            </a:r>
            <a:r>
              <a:rPr lang="en"/>
              <a:t>Inheritance Conclusion</a:t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990600" y="17460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Best performance with polymorphic queries and relationships:  Single Table Strategy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Choosing a Strategy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990600" y="27366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Data consistency with polymorphic queries is more important than performance: Joined Strategy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990600" y="37272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Polymorphic queries or relationships and data consistency :  Table per Class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 Inheritance</a:t>
            </a:r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1143000" y="1047750"/>
            <a:ext cx="6553200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 Inheritance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1143000" y="1047750"/>
            <a:ext cx="655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</a:rPr>
              <a:t>APPLAUSE!!!!</a:t>
            </a:r>
            <a:endParaRPr sz="72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 Inheritance Polymorphic Queries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96950" y="1025475"/>
            <a:ext cx="7410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What is it?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69250" y="2401575"/>
            <a:ext cx="7788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Works when parent class is interface or class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69250" y="3011175"/>
            <a:ext cx="822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Children can be excluded by annotating their entity with @Polymorphism(type = PolymorphismType.EXPLICIT)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69250" y="3925575"/>
            <a:ext cx="822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Can be both good and bad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69250" y="1639575"/>
            <a:ext cx="7788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Allows querying parent class to retrieve all children as well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JPA Inheritance?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1187100" y="875150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Inheritance is key concept in Java and OOP</a:t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187100" y="1484750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Object Oriented inheritance doesn’t translate well to relational DBs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233025" y="2468538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SQL doesn’t have the concept of inheritance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187100" y="3084950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Minizes writing of SQL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219200" y="4366725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Avoids repeated code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219200" y="3757125"/>
            <a:ext cx="6553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Polymorphic queries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Overview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1143000" y="1047750"/>
            <a:ext cx="655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JPA has Four Inheritance Strategies:</a:t>
            </a:r>
            <a:endParaRPr sz="30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143000" y="1733550"/>
            <a:ext cx="655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Mapped Super Class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The parent class is not/cannot be a DB entity (no @Entity)</a:t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143000" y="2495550"/>
            <a:ext cx="655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Table Per Class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Each table has all properties of parent and siblings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143000" y="3257550"/>
            <a:ext cx="655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Single Table Inheritance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Different entities that have same parent all in one table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143000" y="4019550"/>
            <a:ext cx="655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Joined</a:t>
            </a:r>
            <a:r>
              <a:rPr lang="en" sz="2400">
                <a:solidFill>
                  <a:schemeClr val="dk2"/>
                </a:solidFill>
              </a:rPr>
              <a:t> Table Inheritance</a:t>
            </a:r>
            <a:br>
              <a:rPr lang="en" sz="24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Each table has own table.  Queries require join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MappedSuperclass Overview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1143000" y="1047750"/>
            <a:ext cx="6553200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48" y="1047748"/>
            <a:ext cx="6881725" cy="36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 Super</a:t>
            </a:r>
            <a:r>
              <a:rPr lang="en"/>
              <a:t> Class Inheritance Pros &amp; Cons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892350" y="1923225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Allows you to share attributes between multiple entities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Pros: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211782" y="67155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 Super Class Inheritance Pros &amp; Cons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1143000" y="1669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Parent Class does not have a table associated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794075" y="971425"/>
            <a:ext cx="655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Con</a:t>
            </a:r>
            <a:r>
              <a:rPr lang="en" sz="3200">
                <a:solidFill>
                  <a:schemeClr val="dk2"/>
                </a:solidFill>
              </a:rPr>
              <a:t>s:</a:t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1143000" y="4393000"/>
            <a:ext cx="7873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130075" y="3931025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You cannot use polymorphic queries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128375" y="2431850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No relationships between child classes OOB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1152275" y="3234375"/>
            <a:ext cx="791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" sz="2400">
                <a:solidFill>
                  <a:schemeClr val="dk2"/>
                </a:solidFill>
              </a:rPr>
              <a:t> You will need to define relationships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211782" y="67155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MappedSuperclass Example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1295400" y="2141725"/>
            <a:ext cx="655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code...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1A04D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USAA White 16x9 Template">
  <a:themeElements>
    <a:clrScheme name="USAA Brand Colors 1">
      <a:dk1>
        <a:srgbClr val="000000"/>
      </a:dk1>
      <a:lt1>
        <a:srgbClr val="E8E8E8"/>
      </a:lt1>
      <a:dk2>
        <a:srgbClr val="333940"/>
      </a:dk2>
      <a:lt2>
        <a:srgbClr val="FFFFFF"/>
      </a:lt2>
      <a:accent1>
        <a:srgbClr val="12395B"/>
      </a:accent1>
      <a:accent2>
        <a:srgbClr val="325237"/>
      </a:accent2>
      <a:accent3>
        <a:srgbClr val="523F27"/>
      </a:accent3>
      <a:accent4>
        <a:srgbClr val="12627B"/>
      </a:accent4>
      <a:accent5>
        <a:srgbClr val="496A7A"/>
      </a:accent5>
      <a:accent6>
        <a:srgbClr val="6999AF"/>
      </a:accent6>
      <a:hlink>
        <a:srgbClr val="086B94"/>
      </a:hlink>
      <a:folHlink>
        <a:srgbClr val="BFA6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