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Lst>
  <p:notesMasterIdLst>
    <p:notesMasterId r:id="rId22"/>
  </p:notesMasterIdLst>
  <p:handoutMasterIdLst>
    <p:handoutMasterId r:id="rId23"/>
  </p:handoutMasterIdLst>
  <p:sldIdLst>
    <p:sldId id="276" r:id="rId3"/>
    <p:sldId id="257" r:id="rId4"/>
    <p:sldId id="277" r:id="rId5"/>
    <p:sldId id="278" r:id="rId6"/>
    <p:sldId id="280" r:id="rId7"/>
    <p:sldId id="279"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3" r:id="rId21"/>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deshkulkarni" initials="kd" lastIdx="1" clrIdx="0">
    <p:extLst>
      <p:ext uri="{19B8F6BF-5375-455C-9EA6-DF929625EA0E}">
        <p15:presenceInfo xmlns:p15="http://schemas.microsoft.com/office/powerpoint/2012/main" userId="1e4d07ecc35f35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5A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2" autoAdjust="0"/>
  </p:normalViewPr>
  <p:slideViewPr>
    <p:cSldViewPr snapToGrid="0" snapToObjects="1">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6" d="100"/>
          <a:sy n="106" d="100"/>
        </p:scale>
        <p:origin x="-408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13250-C537-B448-BED9-AF61DCF088B2}" type="datetimeFigureOut">
              <a:rPr lang="de-DE" smtClean="0"/>
              <a:t>12.11.2020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F4A695-7498-A74F-BC00-EA565901E75D}" type="slidenum">
              <a:rPr lang="de-DE" smtClean="0"/>
              <a:t>‹#›</a:t>
            </a:fld>
            <a:endParaRPr lang="de-DE"/>
          </a:p>
        </p:txBody>
      </p:sp>
    </p:spTree>
    <p:extLst>
      <p:ext uri="{BB962C8B-B14F-4D97-AF65-F5344CB8AC3E}">
        <p14:creationId xmlns:p14="http://schemas.microsoft.com/office/powerpoint/2010/main" val="1055708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8C751-7494-BF40-8574-213D7890D13D}" type="datetimeFigureOut">
              <a:rPr lang="de-DE" smtClean="0"/>
              <a:t>12.11.2020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48DAB-2417-E040-ADE8-0DE3F02E62F1}" type="slidenum">
              <a:rPr lang="de-DE" smtClean="0"/>
              <a:t>‹#›</a:t>
            </a:fld>
            <a:endParaRPr lang="de-DE"/>
          </a:p>
        </p:txBody>
      </p:sp>
    </p:spTree>
    <p:extLst>
      <p:ext uri="{BB962C8B-B14F-4D97-AF65-F5344CB8AC3E}">
        <p14:creationId xmlns:p14="http://schemas.microsoft.com/office/powerpoint/2010/main" val="35024711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11"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7"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9"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40448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8"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9"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73296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59"/>
            <a:ext cx="8298000" cy="4740451"/>
          </a:xfrm>
          <a:prstGeom prst="rect">
            <a:avLst/>
          </a:prstGeom>
        </p:spPr>
        <p:txBody>
          <a:bodyPr vert="horz" lIns="0" tIns="0" rIns="0" bIns="0"/>
          <a:lstStyle>
            <a:lvl1pPr marL="0" indent="0">
              <a:lnSpc>
                <a:spcPct val="150000"/>
              </a:lnSpc>
              <a:spcBef>
                <a:spcPts val="0"/>
              </a:spcBef>
              <a:buSzPct val="100000"/>
              <a:buFontTx/>
              <a:buNone/>
              <a:defRPr sz="18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9"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0"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1"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302438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13" name="Textplatzhalter 15"/>
          <p:cNvSpPr>
            <a:spLocks noGrp="1"/>
          </p:cNvSpPr>
          <p:nvPr>
            <p:ph type="body" sz="quarter" idx="19"/>
          </p:nvPr>
        </p:nvSpPr>
        <p:spPr>
          <a:xfrm>
            <a:off x="474663" y="1766888"/>
            <a:ext cx="8297862" cy="4741200"/>
          </a:xfrm>
          <a:prstGeom prst="rect">
            <a:avLst/>
          </a:prstGeom>
        </p:spPr>
        <p:txBody>
          <a:bodyPr vert="horz" lIns="0" tIns="0" rIns="0" bIns="0"/>
          <a:lstStyle>
            <a:lvl1pPr marL="0" indent="360000">
              <a:lnSpc>
                <a:spcPct val="150000"/>
              </a:lnSpc>
              <a:spcBef>
                <a:spcPts val="0"/>
              </a:spcBef>
              <a:defRPr sz="2600" b="1" kern="0"/>
            </a:lvl1pPr>
            <a:lvl2pPr marL="360000" indent="360000">
              <a:lnSpc>
                <a:spcPct val="150000"/>
              </a:lnSpc>
              <a:spcBef>
                <a:spcPts val="0"/>
              </a:spcBef>
              <a:defRPr sz="2600" kern="0"/>
            </a:lvl2pPr>
            <a:lvl3pPr marL="720000" indent="360000">
              <a:lnSpc>
                <a:spcPct val="150000"/>
              </a:lnSpc>
              <a:spcBef>
                <a:spcPts val="0"/>
              </a:spcBef>
              <a:defRPr sz="2600" kern="0"/>
            </a:lvl3pPr>
            <a:lvl4pPr marL="1080000" indent="360000">
              <a:lnSpc>
                <a:spcPct val="150000"/>
              </a:lnSpc>
              <a:spcBef>
                <a:spcPts val="0"/>
              </a:spcBef>
              <a:defRPr sz="2600" kern="0"/>
            </a:lvl4pPr>
            <a:lvl5pPr marL="1440000" indent="360000">
              <a:lnSpc>
                <a:spcPct val="150000"/>
              </a:lnSpc>
              <a:spcBef>
                <a:spcPts val="0"/>
              </a:spcBef>
              <a:defRPr sz="26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9"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70963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13"/>
          <p:cNvSpPr>
            <a:spLocks noGrp="1"/>
          </p:cNvSpPr>
          <p:nvPr>
            <p:ph type="pic" sz="quarter" idx="16"/>
          </p:nvPr>
        </p:nvSpPr>
        <p:spPr>
          <a:xfrm>
            <a:off x="475200" y="1767840"/>
            <a:ext cx="8291713" cy="4741200"/>
          </a:xfrm>
          <a:prstGeom prst="rect">
            <a:avLst/>
          </a:prstGeom>
        </p:spPr>
        <p:txBody>
          <a:bodyPr vert="horz" tIns="0" rIns="0" bIns="0"/>
          <a:lstStyle>
            <a:lvl1pPr marL="0" indent="0">
              <a:buFontTx/>
              <a:buNone/>
              <a:defRPr/>
            </a:lvl1pPr>
          </a:lstStyle>
          <a:p>
            <a:endParaRPr lang="de-DE" dirty="0"/>
          </a:p>
        </p:txBody>
      </p:sp>
      <p:sp>
        <p:nvSpPr>
          <p:cNvPr id="13"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9"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1"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378215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ild+Bild">
    <p:spTree>
      <p:nvGrpSpPr>
        <p:cNvPr id="1" name=""/>
        <p:cNvGrpSpPr/>
        <p:nvPr/>
      </p:nvGrpSpPr>
      <p:grpSpPr>
        <a:xfrm>
          <a:off x="0" y="0"/>
          <a:ext cx="0" cy="0"/>
          <a:chOff x="0" y="0"/>
          <a:chExt cx="0" cy="0"/>
        </a:xfrm>
      </p:grpSpPr>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2"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6"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a:t>Bildunterschrift</a:t>
            </a:r>
          </a:p>
        </p:txBody>
      </p:sp>
      <p:sp>
        <p:nvSpPr>
          <p:cNvPr id="17" name="Bildplatzhalter 13"/>
          <p:cNvSpPr>
            <a:spLocks noGrp="1"/>
          </p:cNvSpPr>
          <p:nvPr>
            <p:ph type="pic" sz="quarter" idx="18"/>
          </p:nvPr>
        </p:nvSpPr>
        <p:spPr>
          <a:xfrm>
            <a:off x="474273" y="1771651"/>
            <a:ext cx="4035601" cy="4385309"/>
          </a:xfrm>
          <a:prstGeom prst="rect">
            <a:avLst/>
          </a:prstGeom>
        </p:spPr>
        <p:txBody>
          <a:bodyPr vert="horz"/>
          <a:lstStyle>
            <a:lvl1pPr marL="0" indent="0">
              <a:buFontTx/>
              <a:buNone/>
              <a:defRPr/>
            </a:lvl1pPr>
          </a:lstStyle>
          <a:p>
            <a:endParaRPr lang="de-DE"/>
          </a:p>
        </p:txBody>
      </p:sp>
      <p:sp>
        <p:nvSpPr>
          <p:cNvPr id="19" name="Textplatzhalter 16"/>
          <p:cNvSpPr>
            <a:spLocks noGrp="1"/>
          </p:cNvSpPr>
          <p:nvPr>
            <p:ph type="body" sz="quarter" idx="19" hasCustomPrompt="1"/>
          </p:nvPr>
        </p:nvSpPr>
        <p:spPr>
          <a:xfrm>
            <a:off x="47427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a:t>Bildunterschrift</a:t>
            </a:r>
          </a:p>
        </p:txBody>
      </p:sp>
      <p:sp>
        <p:nvSpPr>
          <p:cNvPr id="2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3471352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59"/>
            <a:ext cx="4051577" cy="4740451"/>
          </a:xfrm>
          <a:prstGeom prst="rect">
            <a:avLst/>
          </a:prstGeom>
        </p:spPr>
        <p:txBody>
          <a:bodyPr vert="horz" lIns="0" tIns="0" rIns="0" bIns="0"/>
          <a:lstStyle>
            <a:lvl1pPr marL="0" indent="0">
              <a:lnSpc>
                <a:spcPct val="150000"/>
              </a:lnSpc>
              <a:spcBef>
                <a:spcPts val="0"/>
              </a:spcBef>
              <a:buSzPct val="100000"/>
              <a:buFontTx/>
              <a:buNone/>
              <a:defRPr sz="18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14"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a:t>Bildunterschrift</a:t>
            </a:r>
          </a:p>
        </p:txBody>
      </p:sp>
      <p:sp>
        <p:nvSpPr>
          <p:cNvPr id="17"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130716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fz.+Bild">
    <p:spTree>
      <p:nvGrpSpPr>
        <p:cNvPr id="1" name=""/>
        <p:cNvGrpSpPr/>
        <p:nvPr/>
      </p:nvGrpSpPr>
      <p:grpSpPr>
        <a:xfrm>
          <a:off x="0" y="0"/>
          <a:ext cx="0" cy="0"/>
          <a:chOff x="0" y="0"/>
          <a:chExt cx="0" cy="0"/>
        </a:xfrm>
      </p:grpSpPr>
      <p:sp>
        <p:nvSpPr>
          <p:cNvPr id="18"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9"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a:t>Bildunterschrift</a:t>
            </a:r>
          </a:p>
        </p:txBody>
      </p:sp>
      <p:sp>
        <p:nvSpPr>
          <p:cNvPr id="23" name="Textplatzhalter 15"/>
          <p:cNvSpPr>
            <a:spLocks noGrp="1"/>
          </p:cNvSpPr>
          <p:nvPr>
            <p:ph type="body" sz="quarter" idx="20"/>
          </p:nvPr>
        </p:nvSpPr>
        <p:spPr>
          <a:xfrm>
            <a:off x="474663" y="1771651"/>
            <a:ext cx="4050940" cy="4739759"/>
          </a:xfrm>
          <a:prstGeom prst="rect">
            <a:avLst/>
          </a:prstGeom>
        </p:spPr>
        <p:txBody>
          <a:bodyPr vert="horz" lIns="0" tIns="0" rIns="0" bIns="0"/>
          <a:lstStyle>
            <a:lvl1pPr marL="0" indent="360000">
              <a:lnSpc>
                <a:spcPct val="150000"/>
              </a:lnSpc>
              <a:spcBef>
                <a:spcPts val="0"/>
              </a:spcBef>
              <a:defRPr sz="2000" b="1" kern="0"/>
            </a:lvl1pPr>
            <a:lvl2pPr marL="360000" indent="360000">
              <a:lnSpc>
                <a:spcPct val="150000"/>
              </a:lnSpc>
              <a:spcBef>
                <a:spcPts val="0"/>
              </a:spcBef>
              <a:defRPr sz="2000" kern="0"/>
            </a:lvl2pPr>
            <a:lvl3pPr marL="720000" indent="360000">
              <a:lnSpc>
                <a:spcPct val="150000"/>
              </a:lnSpc>
              <a:spcBef>
                <a:spcPts val="0"/>
              </a:spcBef>
              <a:defRPr sz="2000" kern="0"/>
            </a:lvl3pPr>
            <a:lvl4pPr marL="1080000" indent="360000">
              <a:lnSpc>
                <a:spcPct val="150000"/>
              </a:lnSpc>
              <a:spcBef>
                <a:spcPts val="0"/>
              </a:spcBef>
              <a:defRPr sz="2000" kern="0"/>
            </a:lvl4pPr>
            <a:lvl5pPr marL="1440000" indent="360000">
              <a:lnSpc>
                <a:spcPct val="150000"/>
              </a:lnSpc>
              <a:spcBef>
                <a:spcPts val="0"/>
              </a:spcBef>
              <a:defRPr sz="20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4"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371765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59"/>
            <a:ext cx="8298000" cy="4740451"/>
          </a:xfrm>
          <a:prstGeom prst="rect">
            <a:avLst/>
          </a:prstGeom>
        </p:spPr>
        <p:txBody>
          <a:bodyPr vert="horz" lIns="0" tIns="0" rIns="0" bIns="0"/>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15"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8"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8"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281570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Aufzählung">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60"/>
            <a:ext cx="8298000" cy="1064366"/>
          </a:xfrm>
          <a:prstGeom prst="rect">
            <a:avLst/>
          </a:prstGeom>
        </p:spPr>
        <p:txBody>
          <a:bodyPr vert="horz" lIns="0" tIns="0" rIns="0" bIns="0"/>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20" name="Textplatzhalter 15"/>
          <p:cNvSpPr>
            <a:spLocks noGrp="1"/>
          </p:cNvSpPr>
          <p:nvPr>
            <p:ph type="body" sz="quarter" idx="19"/>
          </p:nvPr>
        </p:nvSpPr>
        <p:spPr>
          <a:xfrm>
            <a:off x="474663" y="2978941"/>
            <a:ext cx="8297862" cy="3528000"/>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2"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4"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184932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17" name="Textplatzhalter 15"/>
          <p:cNvSpPr>
            <a:spLocks noGrp="1"/>
          </p:cNvSpPr>
          <p:nvPr>
            <p:ph type="body" sz="quarter" idx="19"/>
          </p:nvPr>
        </p:nvSpPr>
        <p:spPr>
          <a:xfrm>
            <a:off x="474663" y="1766888"/>
            <a:ext cx="8297862" cy="4741200"/>
          </a:xfrm>
          <a:prstGeom prst="rect">
            <a:avLst/>
          </a:prstGeom>
        </p:spPr>
        <p:txBody>
          <a:bodyPr vert="horz" lIns="0" tIns="0" rIns="0" bIns="0">
            <a:normAutofit/>
          </a:bodyPr>
          <a:lstStyle>
            <a:lvl1pPr marL="0" indent="360000">
              <a:lnSpc>
                <a:spcPct val="150000"/>
              </a:lnSpc>
              <a:spcBef>
                <a:spcPts val="0"/>
              </a:spcBef>
              <a:defRPr sz="1800" b="1" kern="0"/>
            </a:lvl1pPr>
            <a:lvl2pPr marL="360000" indent="360000">
              <a:lnSpc>
                <a:spcPct val="150000"/>
              </a:lnSpc>
              <a:spcBef>
                <a:spcPts val="0"/>
              </a:spcBef>
              <a:defRPr sz="1800" kern="0"/>
            </a:lvl2pPr>
            <a:lvl3pPr marL="720000" indent="360000">
              <a:lnSpc>
                <a:spcPct val="150000"/>
              </a:lnSpc>
              <a:spcBef>
                <a:spcPts val="0"/>
              </a:spcBef>
              <a:defRPr sz="1800" kern="0"/>
            </a:lvl3pPr>
            <a:lvl4pPr marL="1080000" indent="360000">
              <a:lnSpc>
                <a:spcPct val="150000"/>
              </a:lnSpc>
              <a:spcBef>
                <a:spcPts val="0"/>
              </a:spcBef>
              <a:defRPr sz="1800" kern="0"/>
            </a:lvl4pPr>
            <a:lvl5pPr marL="1440000" indent="360000">
              <a:lnSpc>
                <a:spcPct val="150000"/>
              </a:lnSpc>
              <a:spcBef>
                <a:spcPts val="0"/>
              </a:spcBef>
              <a:defRPr sz="18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0"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0"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3"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293160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13"/>
          <p:cNvSpPr>
            <a:spLocks noGrp="1"/>
          </p:cNvSpPr>
          <p:nvPr>
            <p:ph type="pic" sz="quarter" idx="16"/>
          </p:nvPr>
        </p:nvSpPr>
        <p:spPr>
          <a:xfrm>
            <a:off x="475200" y="1767840"/>
            <a:ext cx="8291713" cy="4741200"/>
          </a:xfrm>
          <a:prstGeom prst="rect">
            <a:avLst/>
          </a:prstGeom>
        </p:spPr>
        <p:txBody>
          <a:bodyPr vert="horz" tIns="0" rIns="0" bIns="0"/>
          <a:lstStyle>
            <a:lvl1pPr marL="0" indent="0">
              <a:buFontTx/>
              <a:buNone/>
              <a:defRPr/>
            </a:lvl1pPr>
          </a:lstStyle>
          <a:p>
            <a:endParaRPr lang="de-DE" dirty="0"/>
          </a:p>
        </p:txBody>
      </p:sp>
      <p:sp>
        <p:nvSpPr>
          <p:cNvPr id="1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5"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7"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287019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59"/>
            <a:ext cx="4051577" cy="4740451"/>
          </a:xfrm>
          <a:prstGeom prst="rect">
            <a:avLst/>
          </a:prstGeom>
        </p:spPr>
        <p:txBody>
          <a:bodyPr vert="horz" lIns="0" tIns="0" rIns="0" bIns="0"/>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a:t>Bildunterschrift</a:t>
            </a:r>
          </a:p>
        </p:txBody>
      </p:sp>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7"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18872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ild+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a:t>Bildunterschrift</a:t>
            </a:r>
          </a:p>
        </p:txBody>
      </p:sp>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0" name="Bildplatzhalter 13"/>
          <p:cNvSpPr>
            <a:spLocks noGrp="1"/>
          </p:cNvSpPr>
          <p:nvPr>
            <p:ph type="pic" sz="quarter" idx="18"/>
          </p:nvPr>
        </p:nvSpPr>
        <p:spPr>
          <a:xfrm>
            <a:off x="474273" y="1771651"/>
            <a:ext cx="4035601" cy="4468502"/>
          </a:xfrm>
          <a:prstGeom prst="rect">
            <a:avLst/>
          </a:prstGeom>
        </p:spPr>
        <p:txBody>
          <a:bodyPr vert="horz"/>
          <a:lstStyle>
            <a:lvl1pPr marL="0" indent="0">
              <a:buFontTx/>
              <a:buNone/>
              <a:defRPr/>
            </a:lvl1pPr>
          </a:lstStyle>
          <a:p>
            <a:endParaRPr lang="de-DE"/>
          </a:p>
        </p:txBody>
      </p:sp>
      <p:sp>
        <p:nvSpPr>
          <p:cNvPr id="11" name="Textplatzhalter 16"/>
          <p:cNvSpPr>
            <a:spLocks noGrp="1"/>
          </p:cNvSpPr>
          <p:nvPr>
            <p:ph type="body" sz="quarter" idx="19" hasCustomPrompt="1"/>
          </p:nvPr>
        </p:nvSpPr>
        <p:spPr>
          <a:xfrm>
            <a:off x="47427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a:t>Bildunterschrift</a:t>
            </a:r>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42848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fz.+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8" name="Textplatzhalter 15"/>
          <p:cNvSpPr>
            <a:spLocks noGrp="1"/>
          </p:cNvSpPr>
          <p:nvPr>
            <p:ph type="body" sz="quarter" idx="20"/>
          </p:nvPr>
        </p:nvSpPr>
        <p:spPr>
          <a:xfrm>
            <a:off x="474663" y="1771651"/>
            <a:ext cx="4050940" cy="4739759"/>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9"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1"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2"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a:t>Bildunterschrift</a:t>
            </a:r>
          </a:p>
        </p:txBody>
      </p:sp>
      <p:sp>
        <p:nvSpPr>
          <p:cNvPr id="15"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163892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Aufz.+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60"/>
            <a:ext cx="4051577" cy="1609966"/>
          </a:xfrm>
          <a:prstGeom prst="rect">
            <a:avLst/>
          </a:prstGeom>
        </p:spPr>
        <p:txBody>
          <a:bodyPr vert="horz" lIns="0" tIns="0" rIns="0" bIns="0"/>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a:p>
        </p:txBody>
      </p:sp>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23" name="Textplatzhalter 15"/>
          <p:cNvSpPr>
            <a:spLocks noGrp="1"/>
          </p:cNvSpPr>
          <p:nvPr>
            <p:ph type="body" sz="quarter" idx="20"/>
          </p:nvPr>
        </p:nvSpPr>
        <p:spPr>
          <a:xfrm>
            <a:off x="474663" y="3541921"/>
            <a:ext cx="4050940" cy="2969489"/>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1"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Masteruntertitelformat</a:t>
            </a:r>
            <a:r>
              <a:rPr lang="en-US" dirty="0"/>
              <a:t> </a:t>
            </a:r>
            <a:r>
              <a:rPr lang="en-US" dirty="0" err="1"/>
              <a:t>bearbeiten</a:t>
            </a:r>
            <a:endParaRPr lang="en-US" dirty="0"/>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a:t>Bildunterschrift</a:t>
            </a:r>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Tree>
    <p:extLst>
      <p:ext uri="{BB962C8B-B14F-4D97-AF65-F5344CB8AC3E}">
        <p14:creationId xmlns:p14="http://schemas.microsoft.com/office/powerpoint/2010/main" val="52155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2.emf"/><Relationship Id="rId4" Type="http://schemas.openxmlformats.org/officeDocument/2006/relationships/slideLayout" Target="../slideLayouts/slideLayout13.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ußzeilenplatzhalter 8"/>
          <p:cNvSpPr txBox="1">
            <a:spLocks/>
          </p:cNvSpPr>
          <p:nvPr/>
        </p:nvSpPr>
        <p:spPr>
          <a:xfrm>
            <a:off x="378432" y="6582965"/>
            <a:ext cx="822837" cy="208726"/>
          </a:xfrm>
          <a:prstGeom prst="rect">
            <a:avLst/>
          </a:prstGeom>
        </p:spPr>
        <p:txBody>
          <a:bodyPr vert="horz" lIns="0" tIns="0" rIns="0" bIns="0" rtlCol="0" anchor="t" anchorCtr="0"/>
          <a:lstStyle>
            <a:defPPr>
              <a:defRPr lang="de-DE"/>
            </a:defPPr>
            <a:lvl1pPr marL="0" algn="l" defTabSz="457200" rtl="0" eaLnBrk="1" latinLnBrk="0" hangingPunct="1">
              <a:defRPr sz="800" kern="1200">
                <a:solidFill>
                  <a:srgbClr val="005A9B"/>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dirty="0"/>
          </a:p>
        </p:txBody>
      </p:sp>
      <p:sp>
        <p:nvSpPr>
          <p:cNvPr id="17"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18" name="Textplatzhalter 17"/>
          <p:cNvSpPr>
            <a:spLocks noGrp="1"/>
          </p:cNvSpPr>
          <p:nvPr>
            <p:ph type="body" idx="1"/>
          </p:nvPr>
        </p:nvSpPr>
        <p:spPr>
          <a:xfrm>
            <a:off x="475200" y="1767599"/>
            <a:ext cx="8298000" cy="4741200"/>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
        <p:nvSpPr>
          <p:cNvPr id="5" name="Textfeld 4"/>
          <p:cNvSpPr txBox="1"/>
          <p:nvPr userDrawn="1"/>
        </p:nvSpPr>
        <p:spPr>
          <a:xfrm>
            <a:off x="475200" y="6627685"/>
            <a:ext cx="3332480" cy="246221"/>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800" dirty="0">
                <a:latin typeface="Arial"/>
              </a:rPr>
              <a:t>Fußzeile auf Masterfolie eingeben</a:t>
            </a:r>
          </a:p>
          <a:p>
            <a:endParaRPr lang="de-DE" sz="800" dirty="0">
              <a:latin typeface="Arial"/>
            </a:endParaRPr>
          </a:p>
        </p:txBody>
      </p:sp>
    </p:spTree>
    <p:extLst>
      <p:ext uri="{BB962C8B-B14F-4D97-AF65-F5344CB8AC3E}">
        <p14:creationId xmlns:p14="http://schemas.microsoft.com/office/powerpoint/2010/main" val="816808484"/>
      </p:ext>
    </p:extLst>
  </p:cSld>
  <p:clrMap bg1="lt1" tx1="dk1" bg2="lt2" tx2="dk2" accent1="accent1" accent2="accent2" accent3="accent3" accent4="accent4" accent5="accent5" accent6="accent6" hlink="hlink" folHlink="folHlink"/>
  <p:sldLayoutIdLst>
    <p:sldLayoutId id="2147483668" r:id="rId1"/>
    <p:sldLayoutId id="2147483661" r:id="rId2"/>
    <p:sldLayoutId id="2147483663" r:id="rId3"/>
    <p:sldLayoutId id="2147483667" r:id="rId4"/>
    <p:sldLayoutId id="2147483665" r:id="rId5"/>
    <p:sldLayoutId id="2147483662" r:id="rId6"/>
    <p:sldLayoutId id="2147483678" r:id="rId7"/>
    <p:sldLayoutId id="2147483677" r:id="rId8"/>
    <p:sldLayoutId id="2147483664" r:id="rId9"/>
  </p:sldLayoutIdLst>
  <p:hf hdr="0" dt="0"/>
  <p:txStyles>
    <p:titleStyle>
      <a:lvl1pPr algn="l" defTabSz="457200" rtl="0" eaLnBrk="1" latinLnBrk="0" hangingPunct="1">
        <a:spcBef>
          <a:spcPct val="0"/>
        </a:spcBef>
        <a:buNone/>
        <a:defRPr sz="2200" b="0" i="1" kern="0">
          <a:solidFill>
            <a:schemeClr val="tx1"/>
          </a:solidFill>
          <a:latin typeface="+mj-lt"/>
          <a:ea typeface="+mj-ea"/>
          <a:cs typeface="+mj-cs"/>
        </a:defRPr>
      </a:lvl1pPr>
    </p:titleStyle>
    <p:bodyStyle>
      <a:lvl1pPr marL="0" indent="360000" algn="l" defTabSz="457200" rtl="0" eaLnBrk="1" latinLnBrk="0" hangingPunct="1">
        <a:lnSpc>
          <a:spcPct val="150000"/>
        </a:lnSpc>
        <a:spcBef>
          <a:spcPts val="0"/>
        </a:spcBef>
        <a:buSzPct val="100000"/>
        <a:buFontTx/>
        <a:buBlip>
          <a:blip r:embed="rId1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ußzeilenplatzhalter 8"/>
          <p:cNvSpPr txBox="1">
            <a:spLocks/>
          </p:cNvSpPr>
          <p:nvPr/>
        </p:nvSpPr>
        <p:spPr>
          <a:xfrm>
            <a:off x="378432" y="6582965"/>
            <a:ext cx="822837" cy="208726"/>
          </a:xfrm>
          <a:prstGeom prst="rect">
            <a:avLst/>
          </a:prstGeom>
        </p:spPr>
        <p:txBody>
          <a:bodyPr vert="horz" lIns="0" tIns="0" rIns="0" bIns="0" rtlCol="0" anchor="t" anchorCtr="0"/>
          <a:lstStyle>
            <a:defPPr>
              <a:defRPr lang="de-DE"/>
            </a:defPPr>
            <a:lvl1pPr marL="0" algn="l" defTabSz="457200" rtl="0" eaLnBrk="1" latinLnBrk="0" hangingPunct="1">
              <a:defRPr sz="800" kern="1200">
                <a:solidFill>
                  <a:srgbClr val="005A9B"/>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dirty="0"/>
          </a:p>
        </p:txBody>
      </p:sp>
      <p:sp>
        <p:nvSpPr>
          <p:cNvPr id="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a:t>Mastertitelformat bearbeiten</a:t>
            </a:r>
          </a:p>
        </p:txBody>
      </p:sp>
      <p:sp>
        <p:nvSpPr>
          <p:cNvPr id="8" name="Textplatzhalter 17"/>
          <p:cNvSpPr>
            <a:spLocks noGrp="1"/>
          </p:cNvSpPr>
          <p:nvPr>
            <p:ph type="body" idx="1"/>
          </p:nvPr>
        </p:nvSpPr>
        <p:spPr>
          <a:xfrm>
            <a:off x="475200" y="1767599"/>
            <a:ext cx="8298000" cy="4741200"/>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a:t>
            </a:fld>
            <a:endParaRPr lang="de-DE" dirty="0"/>
          </a:p>
        </p:txBody>
      </p:sp>
      <p:sp>
        <p:nvSpPr>
          <p:cNvPr id="13" name="Textfeld 12"/>
          <p:cNvSpPr txBox="1"/>
          <p:nvPr userDrawn="1"/>
        </p:nvSpPr>
        <p:spPr>
          <a:xfrm>
            <a:off x="475200" y="6627685"/>
            <a:ext cx="3332480" cy="246221"/>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800" dirty="0">
                <a:latin typeface="Arial"/>
              </a:rPr>
              <a:t>Fußzeile auf Masterfolie eingeben</a:t>
            </a:r>
          </a:p>
          <a:p>
            <a:endParaRPr lang="de-DE" sz="800" dirty="0">
              <a:latin typeface="Arial"/>
            </a:endParaRPr>
          </a:p>
        </p:txBody>
      </p:sp>
    </p:spTree>
    <p:extLst>
      <p:ext uri="{BB962C8B-B14F-4D97-AF65-F5344CB8AC3E}">
        <p14:creationId xmlns:p14="http://schemas.microsoft.com/office/powerpoint/2010/main" val="36052712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3" r:id="rId3"/>
    <p:sldLayoutId id="2147483674" r:id="rId4"/>
    <p:sldLayoutId id="2147483679" r:id="rId5"/>
    <p:sldLayoutId id="2147483675" r:id="rId6"/>
    <p:sldLayoutId id="2147483676" r:id="rId7"/>
  </p:sldLayoutIdLst>
  <p:hf hdr="0" dt="0"/>
  <p:txStyles>
    <p:titleStyle>
      <a:lvl1pPr algn="l" defTabSz="457200" rtl="0" eaLnBrk="1" latinLnBrk="0" hangingPunct="1">
        <a:spcBef>
          <a:spcPct val="0"/>
        </a:spcBef>
        <a:buNone/>
        <a:defRPr sz="2600" b="0" i="1" kern="0">
          <a:solidFill>
            <a:schemeClr val="tx1"/>
          </a:solidFill>
          <a:latin typeface="+mj-lt"/>
          <a:ea typeface="+mj-ea"/>
          <a:cs typeface="+mj-cs"/>
        </a:defRPr>
      </a:lvl1pPr>
    </p:titleStyle>
    <p:bodyStyle>
      <a:lvl1pPr marL="0" indent="360000" algn="l" defTabSz="457200" rtl="0" eaLnBrk="1" latinLnBrk="0" hangingPunct="1">
        <a:lnSpc>
          <a:spcPct val="150000"/>
        </a:lnSpc>
        <a:spcBef>
          <a:spcPts val="0"/>
        </a:spcBef>
        <a:buSzPct val="100000"/>
        <a:buFontTx/>
        <a:buBlip>
          <a:blip r:embed="rId10"/>
        </a:buBlip>
        <a:defRPr sz="26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37647-4A02-4D17-AEA2-63C20F634C72}"/>
              </a:ext>
            </a:extLst>
          </p:cNvPr>
          <p:cNvSpPr txBox="1">
            <a:spLocks/>
          </p:cNvSpPr>
          <p:nvPr/>
        </p:nvSpPr>
        <p:spPr>
          <a:xfrm>
            <a:off x="777923" y="898680"/>
            <a:ext cx="7779223" cy="965841"/>
          </a:xfrm>
          <a:prstGeom prst="rect">
            <a:avLst/>
          </a:prstGeom>
        </p:spPr>
        <p:txBody>
          <a:bodyPr vert="horz" lIns="0" tIns="0" rIns="0" bIns="0" rtlCol="0" anchor="ctr">
            <a:normAutofit fontScale="97500"/>
          </a:bodyPr>
          <a:lstStyle>
            <a:lvl1pPr algn="l" defTabSz="457200" rtl="0" eaLnBrk="1" latinLnBrk="0" hangingPunct="1">
              <a:spcBef>
                <a:spcPct val="0"/>
              </a:spcBef>
              <a:buNone/>
              <a:defRPr sz="2200" b="0" i="1" kern="0">
                <a:solidFill>
                  <a:schemeClr val="tx1"/>
                </a:solidFill>
                <a:latin typeface="+mj-lt"/>
                <a:ea typeface="+mj-ea"/>
                <a:cs typeface="+mj-cs"/>
              </a:defRPr>
            </a:lvl1pPr>
          </a:lstStyle>
          <a:p>
            <a:pPr algn="ctr" defTabSz="685800">
              <a:lnSpc>
                <a:spcPct val="90000"/>
              </a:lnSpc>
            </a:pPr>
            <a:r>
              <a:rPr lang="en-US" sz="2900" i="0" kern="1200" dirty="0">
                <a:solidFill>
                  <a:srgbClr val="025A9C"/>
                </a:solidFill>
                <a:latin typeface="Calibri Light (Headings)"/>
              </a:rPr>
              <a:t>Overview of Simple Multi Person Linear Model</a:t>
            </a:r>
          </a:p>
          <a:p>
            <a:pPr algn="ctr" defTabSz="685800">
              <a:lnSpc>
                <a:spcPct val="90000"/>
              </a:lnSpc>
            </a:pPr>
            <a:r>
              <a:rPr lang="en-US" sz="2900" i="0" kern="1200" dirty="0">
                <a:solidFill>
                  <a:srgbClr val="025A9C"/>
                </a:solidFill>
                <a:latin typeface="Calibri Light (Headings)"/>
              </a:rPr>
              <a:t>SMPL</a:t>
            </a:r>
            <a:endParaRPr lang="en-IN" sz="2900" i="0" kern="1200" dirty="0">
              <a:solidFill>
                <a:srgbClr val="025A9C"/>
              </a:solidFill>
              <a:latin typeface="Calibri Light (Headings)"/>
            </a:endParaRPr>
          </a:p>
        </p:txBody>
      </p:sp>
      <p:pic>
        <p:nvPicPr>
          <p:cNvPr id="6" name="Picture 5">
            <a:extLst>
              <a:ext uri="{FF2B5EF4-FFF2-40B4-BE49-F238E27FC236}">
                <a16:creationId xmlns:a16="http://schemas.microsoft.com/office/drawing/2014/main" id="{0B3321BD-C5C1-4024-858D-0F2B9B0DB1E4}"/>
              </a:ext>
            </a:extLst>
          </p:cNvPr>
          <p:cNvPicPr>
            <a:picLocks noChangeAspect="1"/>
          </p:cNvPicPr>
          <p:nvPr/>
        </p:nvPicPr>
        <p:blipFill>
          <a:blip r:embed="rId2"/>
          <a:stretch>
            <a:fillRect/>
          </a:stretch>
        </p:blipFill>
        <p:spPr>
          <a:xfrm>
            <a:off x="201662" y="5291873"/>
            <a:ext cx="3120925" cy="1468321"/>
          </a:xfrm>
          <a:prstGeom prst="rect">
            <a:avLst/>
          </a:prstGeom>
        </p:spPr>
      </p:pic>
      <p:sp>
        <p:nvSpPr>
          <p:cNvPr id="7" name="TextBox 6">
            <a:extLst>
              <a:ext uri="{FF2B5EF4-FFF2-40B4-BE49-F238E27FC236}">
                <a16:creationId xmlns:a16="http://schemas.microsoft.com/office/drawing/2014/main" id="{81F1A6CC-7CDD-4A1E-941E-9164E6900EE5}"/>
              </a:ext>
            </a:extLst>
          </p:cNvPr>
          <p:cNvSpPr txBox="1"/>
          <p:nvPr/>
        </p:nvSpPr>
        <p:spPr>
          <a:xfrm>
            <a:off x="1224700" y="4830208"/>
            <a:ext cx="6885667" cy="923330"/>
          </a:xfrm>
          <a:prstGeom prst="rect">
            <a:avLst/>
          </a:prstGeom>
          <a:noFill/>
        </p:spPr>
        <p:txBody>
          <a:bodyPr wrap="none" rtlCol="0">
            <a:spAutoFit/>
          </a:bodyPr>
          <a:lstStyle/>
          <a:p>
            <a:pPr algn="ctr"/>
            <a:r>
              <a:rPr lang="en-IN" dirty="0">
                <a:solidFill>
                  <a:schemeClr val="tx2"/>
                </a:solidFill>
                <a:latin typeface="Calibri "/>
              </a:rPr>
              <a:t>Master’s Degree Program in International Automotive Engineering (IAE)</a:t>
            </a:r>
          </a:p>
          <a:p>
            <a:pPr algn="ctr"/>
            <a:r>
              <a:rPr lang="en-IN" dirty="0">
                <a:solidFill>
                  <a:schemeClr val="tx2"/>
                </a:solidFill>
                <a:latin typeface="Calibri "/>
              </a:rPr>
              <a:t>Technische Hochschule Ingolstadt</a:t>
            </a:r>
          </a:p>
          <a:p>
            <a:pPr algn="ctr"/>
            <a:r>
              <a:rPr lang="en-US" dirty="0">
                <a:solidFill>
                  <a:schemeClr val="tx2"/>
                </a:solidFill>
                <a:latin typeface="Calibri "/>
              </a:rPr>
              <a:t>krd3855@thi.de</a:t>
            </a:r>
            <a:endParaRPr lang="en-IN" dirty="0">
              <a:solidFill>
                <a:schemeClr val="tx2"/>
              </a:solidFill>
              <a:latin typeface="Calibri "/>
            </a:endParaRPr>
          </a:p>
        </p:txBody>
      </p:sp>
      <p:sp>
        <p:nvSpPr>
          <p:cNvPr id="8" name="Rectangle 7">
            <a:extLst>
              <a:ext uri="{FF2B5EF4-FFF2-40B4-BE49-F238E27FC236}">
                <a16:creationId xmlns:a16="http://schemas.microsoft.com/office/drawing/2014/main" id="{C2E47450-A324-408D-B17C-ABBC77311BFD}"/>
              </a:ext>
            </a:extLst>
          </p:cNvPr>
          <p:cNvSpPr/>
          <p:nvPr/>
        </p:nvSpPr>
        <p:spPr>
          <a:xfrm>
            <a:off x="3227246" y="2760783"/>
            <a:ext cx="2387513" cy="461665"/>
          </a:xfrm>
          <a:prstGeom prst="rect">
            <a:avLst/>
          </a:prstGeom>
        </p:spPr>
        <p:txBody>
          <a:bodyPr wrap="none">
            <a:spAutoFit/>
          </a:bodyPr>
          <a:lstStyle/>
          <a:p>
            <a:pPr algn="ctr"/>
            <a:r>
              <a:rPr lang="en-US" sz="2400" dirty="0">
                <a:solidFill>
                  <a:schemeClr val="tx2"/>
                </a:solidFill>
                <a:latin typeface="Calibri "/>
              </a:rPr>
              <a:t>Krishna Satish D S</a:t>
            </a:r>
          </a:p>
        </p:txBody>
      </p:sp>
    </p:spTree>
    <p:extLst>
      <p:ext uri="{BB962C8B-B14F-4D97-AF65-F5344CB8AC3E}">
        <p14:creationId xmlns:p14="http://schemas.microsoft.com/office/powerpoint/2010/main" val="35796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17BF6D-4490-4F1E-A835-2372A119FED2}"/>
              </a:ext>
            </a:extLst>
          </p:cNvPr>
          <p:cNvSpPr>
            <a:spLocks noGrp="1"/>
          </p:cNvSpPr>
          <p:nvPr>
            <p:ph type="body" sz="quarter" idx="20"/>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E</a:t>
            </a:r>
            <a:r>
              <a:rPr lang="en-US" sz="1800" dirty="0">
                <a:effectLst/>
                <a:latin typeface="Calibri" panose="020F0502020204030204" pitchFamily="34" charset="0"/>
                <a:ea typeface="Calibri" panose="020F0502020204030204" pitchFamily="34" charset="0"/>
                <a:cs typeface="Times New Roman" panose="02020603050405020304" pitchFamily="18" charset="0"/>
              </a:rPr>
              <a:t>ach vertex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t_i</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transformed into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t_i</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w_k</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an element of the blend weight matrix </a:t>
            </a:r>
          </a:p>
          <a:p>
            <a:r>
              <a:rPr lang="en-US" sz="1800" dirty="0">
                <a:latin typeface="Calibri" panose="020F0502020204030204" pitchFamily="34" charset="0"/>
                <a:cs typeface="Times New Roman" panose="02020603050405020304" pitchFamily="18" charset="0"/>
              </a:rPr>
              <a:t>Taking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all blend shapes and pose dependent weights into consideration,</a:t>
            </a:r>
          </a:p>
          <a:p>
            <a:endParaRPr lang="en-US" dirty="0"/>
          </a:p>
        </p:txBody>
      </p:sp>
      <p:sp>
        <p:nvSpPr>
          <p:cNvPr id="4" name="Title 3">
            <a:extLst>
              <a:ext uri="{FF2B5EF4-FFF2-40B4-BE49-F238E27FC236}">
                <a16:creationId xmlns:a16="http://schemas.microsoft.com/office/drawing/2014/main" id="{663E42FB-DF90-461F-9D20-20F03EA28A8B}"/>
              </a:ext>
            </a:extLst>
          </p:cNvPr>
          <p:cNvSpPr>
            <a:spLocks noGrp="1"/>
          </p:cNvSpPr>
          <p:nvPr>
            <p:ph type="title"/>
          </p:nvPr>
        </p:nvSpPr>
        <p:spPr/>
        <p:txBody>
          <a:bodyPr>
            <a:normAutofit fontScale="90000"/>
          </a:bodyPr>
          <a:lstStyle/>
          <a:p>
            <a:r>
              <a:rPr lang="en-US" sz="4000" b="1" i="0" dirty="0">
                <a:latin typeface="Calibri Light (Headings)"/>
              </a:rPr>
              <a:t>Rodrigues</a:t>
            </a:r>
            <a:r>
              <a:rPr lang="en-US" sz="2400" dirty="0"/>
              <a:t> </a:t>
            </a:r>
            <a:r>
              <a:rPr lang="en-US" sz="4000" b="1" i="0" dirty="0">
                <a:latin typeface="Calibri Light (Headings)"/>
              </a:rPr>
              <a:t>Transformation</a:t>
            </a:r>
            <a:r>
              <a:rPr lang="en-US" sz="2400" dirty="0"/>
              <a:t>[2]</a:t>
            </a:r>
            <a:endParaRPr lang="en-US" dirty="0"/>
          </a:p>
        </p:txBody>
      </p:sp>
      <p:sp>
        <p:nvSpPr>
          <p:cNvPr id="6" name="Text Placeholder 5">
            <a:extLst>
              <a:ext uri="{FF2B5EF4-FFF2-40B4-BE49-F238E27FC236}">
                <a16:creationId xmlns:a16="http://schemas.microsoft.com/office/drawing/2014/main" id="{F87005C7-45BB-49BA-A377-60775A9C6603}"/>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F96486BF-5784-4A20-88FB-18B0C0214DC2}"/>
              </a:ext>
            </a:extLst>
          </p:cNvPr>
          <p:cNvSpPr>
            <a:spLocks noGrp="1"/>
          </p:cNvSpPr>
          <p:nvPr>
            <p:ph type="sldNum" sz="quarter" idx="4"/>
          </p:nvPr>
        </p:nvSpPr>
        <p:spPr/>
        <p:txBody>
          <a:bodyPr/>
          <a:lstStyle/>
          <a:p>
            <a:fld id="{F777D48D-F22C-624F-9C01-7CDA9A361691}" type="slidenum">
              <a:rPr lang="de-DE" smtClean="0"/>
              <a:pPr/>
              <a:t>10</a:t>
            </a:fld>
            <a:endParaRPr lang="de-DE" dirty="0"/>
          </a:p>
        </p:txBody>
      </p:sp>
      <p:pic>
        <p:nvPicPr>
          <p:cNvPr id="10" name="Picture 9">
            <a:extLst>
              <a:ext uri="{FF2B5EF4-FFF2-40B4-BE49-F238E27FC236}">
                <a16:creationId xmlns:a16="http://schemas.microsoft.com/office/drawing/2014/main" id="{FAE4918B-1CB8-418F-986D-33E0F1C52F8F}"/>
              </a:ext>
            </a:extLst>
          </p:cNvPr>
          <p:cNvPicPr/>
          <p:nvPr/>
        </p:nvPicPr>
        <p:blipFill>
          <a:blip r:embed="rId2"/>
          <a:stretch>
            <a:fillRect/>
          </a:stretch>
        </p:blipFill>
        <p:spPr>
          <a:xfrm>
            <a:off x="786237" y="2230770"/>
            <a:ext cx="1581785" cy="450215"/>
          </a:xfrm>
          <a:prstGeom prst="rect">
            <a:avLst/>
          </a:prstGeom>
        </p:spPr>
      </p:pic>
      <p:pic>
        <p:nvPicPr>
          <p:cNvPr id="11" name="Picture 10">
            <a:extLst>
              <a:ext uri="{FF2B5EF4-FFF2-40B4-BE49-F238E27FC236}">
                <a16:creationId xmlns:a16="http://schemas.microsoft.com/office/drawing/2014/main" id="{F38C00C5-3ED1-4C75-B60B-F403C675762F}"/>
              </a:ext>
            </a:extLst>
          </p:cNvPr>
          <p:cNvPicPr/>
          <p:nvPr/>
        </p:nvPicPr>
        <p:blipFill>
          <a:blip r:embed="rId3"/>
          <a:stretch>
            <a:fillRect/>
          </a:stretch>
        </p:blipFill>
        <p:spPr>
          <a:xfrm>
            <a:off x="639248" y="4348619"/>
            <a:ext cx="3173367" cy="711872"/>
          </a:xfrm>
          <a:prstGeom prst="rect">
            <a:avLst/>
          </a:prstGeom>
        </p:spPr>
      </p:pic>
      <p:pic>
        <p:nvPicPr>
          <p:cNvPr id="15" name="Picture 14">
            <a:extLst>
              <a:ext uri="{FF2B5EF4-FFF2-40B4-BE49-F238E27FC236}">
                <a16:creationId xmlns:a16="http://schemas.microsoft.com/office/drawing/2014/main" id="{3D9F90CD-D72B-405B-A84E-8AC43B38BF78}"/>
              </a:ext>
            </a:extLst>
          </p:cNvPr>
          <p:cNvPicPr>
            <a:picLocks noChangeAspect="1"/>
          </p:cNvPicPr>
          <p:nvPr/>
        </p:nvPicPr>
        <p:blipFill>
          <a:blip r:embed="rId4"/>
          <a:stretch>
            <a:fillRect/>
          </a:stretch>
        </p:blipFill>
        <p:spPr>
          <a:xfrm>
            <a:off x="4978372" y="1665830"/>
            <a:ext cx="3788543" cy="4154104"/>
          </a:xfrm>
          <a:prstGeom prst="rect">
            <a:avLst/>
          </a:prstGeom>
        </p:spPr>
      </p:pic>
      <p:pic>
        <p:nvPicPr>
          <p:cNvPr id="16" name="Picture 15">
            <a:extLst>
              <a:ext uri="{FF2B5EF4-FFF2-40B4-BE49-F238E27FC236}">
                <a16:creationId xmlns:a16="http://schemas.microsoft.com/office/drawing/2014/main" id="{68323C03-D863-4CFE-BE3B-B8B72B67A21B}"/>
              </a:ext>
            </a:extLst>
          </p:cNvPr>
          <p:cNvPicPr/>
          <p:nvPr/>
        </p:nvPicPr>
        <p:blipFill>
          <a:blip r:embed="rId5"/>
          <a:stretch>
            <a:fillRect/>
          </a:stretch>
        </p:blipFill>
        <p:spPr>
          <a:xfrm>
            <a:off x="639248" y="5069901"/>
            <a:ext cx="1256026" cy="555729"/>
          </a:xfrm>
          <a:prstGeom prst="rect">
            <a:avLst/>
          </a:prstGeom>
        </p:spPr>
      </p:pic>
      <p:pic>
        <p:nvPicPr>
          <p:cNvPr id="17" name="Picture 16">
            <a:extLst>
              <a:ext uri="{FF2B5EF4-FFF2-40B4-BE49-F238E27FC236}">
                <a16:creationId xmlns:a16="http://schemas.microsoft.com/office/drawing/2014/main" id="{75EF1E4E-DD1F-4BC1-9F63-C5E07C53C416}"/>
              </a:ext>
            </a:extLst>
          </p:cNvPr>
          <p:cNvPicPr/>
          <p:nvPr/>
        </p:nvPicPr>
        <p:blipFill>
          <a:blip r:embed="rId6"/>
          <a:stretch>
            <a:fillRect/>
          </a:stretch>
        </p:blipFill>
        <p:spPr>
          <a:xfrm>
            <a:off x="583364" y="5745021"/>
            <a:ext cx="2623820" cy="465455"/>
          </a:xfrm>
          <a:prstGeom prst="rect">
            <a:avLst/>
          </a:prstGeom>
        </p:spPr>
      </p:pic>
    </p:spTree>
    <p:extLst>
      <p:ext uri="{BB962C8B-B14F-4D97-AF65-F5344CB8AC3E}">
        <p14:creationId xmlns:p14="http://schemas.microsoft.com/office/powerpoint/2010/main" val="256695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CB8C7FC-EE7A-4514-9014-5BE8CA0B303C}"/>
              </a:ext>
            </a:extLst>
          </p:cNvPr>
          <p:cNvPicPr>
            <a:picLocks noGrp="1" noChangeAspect="1"/>
          </p:cNvPicPr>
          <p:nvPr>
            <p:ph type="pic" sz="quarter" idx="16"/>
          </p:nvPr>
        </p:nvPicPr>
        <p:blipFill rotWithShape="1">
          <a:blip r:embed="rId2"/>
          <a:srcRect r="10250" b="5"/>
          <a:stretch/>
        </p:blipFill>
        <p:spPr>
          <a:xfrm>
            <a:off x="4731313" y="1771651"/>
            <a:ext cx="4035601" cy="4468502"/>
          </a:xfrm>
          <a:prstGeom prst="rect">
            <a:avLst/>
          </a:prstGeom>
          <a:noFill/>
        </p:spPr>
      </p:pic>
      <p:sp>
        <p:nvSpPr>
          <p:cNvPr id="3" name="Text Placeholder 2">
            <a:extLst>
              <a:ext uri="{FF2B5EF4-FFF2-40B4-BE49-F238E27FC236}">
                <a16:creationId xmlns:a16="http://schemas.microsoft.com/office/drawing/2014/main" id="{777CF214-C9A6-468D-ABA5-B76EF0DE8E1E}"/>
              </a:ext>
            </a:extLst>
          </p:cNvPr>
          <p:cNvSpPr>
            <a:spLocks noGrp="1"/>
          </p:cNvSpPr>
          <p:nvPr>
            <p:ph type="body" sz="quarter" idx="20"/>
          </p:nvPr>
        </p:nvSpPr>
        <p:spPr>
          <a:xfrm>
            <a:off x="474663" y="1771651"/>
            <a:ext cx="4050940" cy="4739759"/>
          </a:xfrm>
        </p:spPr>
        <p:txBody>
          <a:bodyPr>
            <a:normAutofit/>
          </a:bodyPr>
          <a:lstStyle/>
          <a:p>
            <a:pPr>
              <a:spcAft>
                <a:spcPts val="600"/>
              </a:spcAft>
            </a:pPr>
            <a:r>
              <a:rPr lang="en-US" dirty="0">
                <a:effectLst/>
              </a:rPr>
              <a:t>We train the SMPL on two datasets</a:t>
            </a:r>
          </a:p>
          <a:p>
            <a:pPr>
              <a:spcAft>
                <a:spcPts val="600"/>
              </a:spcAft>
            </a:pPr>
            <a:r>
              <a:rPr lang="en-US" dirty="0">
                <a:effectLst/>
              </a:rPr>
              <a:t>Multi-pose </a:t>
            </a:r>
          </a:p>
          <a:p>
            <a:pPr>
              <a:spcAft>
                <a:spcPts val="600"/>
              </a:spcAft>
            </a:pPr>
            <a:r>
              <a:rPr lang="en-US" dirty="0">
                <a:effectLst/>
              </a:rPr>
              <a:t>Multi-shape</a:t>
            </a:r>
          </a:p>
          <a:p>
            <a:pPr>
              <a:spcAft>
                <a:spcPts val="600"/>
              </a:spcAft>
            </a:pPr>
            <a:r>
              <a:rPr lang="en-US" dirty="0"/>
              <a:t>A</a:t>
            </a:r>
            <a:r>
              <a:rPr lang="en-US" dirty="0">
                <a:effectLst/>
              </a:rPr>
              <a:t>ligning these poses and shapes into our template mesh so that our model could accurately represent the 3D scan and hence learn from it, this process is called as “registration”.</a:t>
            </a:r>
          </a:p>
          <a:p>
            <a:pPr indent="0">
              <a:spcAft>
                <a:spcPts val="600"/>
              </a:spcAft>
              <a:buNone/>
            </a:pPr>
            <a:endParaRPr lang="en-US" dirty="0"/>
          </a:p>
        </p:txBody>
      </p:sp>
      <p:sp>
        <p:nvSpPr>
          <p:cNvPr id="4" name="Title 3">
            <a:extLst>
              <a:ext uri="{FF2B5EF4-FFF2-40B4-BE49-F238E27FC236}">
                <a16:creationId xmlns:a16="http://schemas.microsoft.com/office/drawing/2014/main" id="{424F026F-D3D9-4D14-B5D5-726E8A199ABD}"/>
              </a:ext>
            </a:extLst>
          </p:cNvPr>
          <p:cNvSpPr>
            <a:spLocks noGrp="1"/>
          </p:cNvSpPr>
          <p:nvPr>
            <p:ph type="title"/>
          </p:nvPr>
        </p:nvSpPr>
        <p:spPr>
          <a:xfrm>
            <a:off x="295200" y="406800"/>
            <a:ext cx="7315200" cy="327600"/>
          </a:xfrm>
        </p:spPr>
        <p:txBody>
          <a:bodyPr anchor="ctr">
            <a:normAutofit fontScale="90000"/>
          </a:bodyPr>
          <a:lstStyle/>
          <a:p>
            <a:pPr>
              <a:lnSpc>
                <a:spcPct val="90000"/>
              </a:lnSpc>
            </a:pPr>
            <a:r>
              <a:rPr lang="en-US" sz="4000" b="1" i="0" dirty="0">
                <a:latin typeface="Calibri Light (Headings)"/>
              </a:rPr>
              <a:t>Training</a:t>
            </a:r>
            <a:r>
              <a:rPr lang="en-US" dirty="0"/>
              <a:t> </a:t>
            </a:r>
            <a:r>
              <a:rPr lang="en-US" sz="4000" b="1" i="0" dirty="0">
                <a:latin typeface="Calibri Light (Headings)"/>
              </a:rPr>
              <a:t>SMPL</a:t>
            </a:r>
          </a:p>
        </p:txBody>
      </p:sp>
      <p:sp>
        <p:nvSpPr>
          <p:cNvPr id="15" name="Text Placeholder 5">
            <a:extLst>
              <a:ext uri="{FF2B5EF4-FFF2-40B4-BE49-F238E27FC236}">
                <a16:creationId xmlns:a16="http://schemas.microsoft.com/office/drawing/2014/main" id="{C705060D-2147-4ECC-9CEC-05AE8989CC8E}"/>
              </a:ext>
            </a:extLst>
          </p:cNvPr>
          <p:cNvSpPr>
            <a:spLocks noGrp="1"/>
          </p:cNvSpPr>
          <p:nvPr>
            <p:ph type="body" sz="quarter" idx="17"/>
          </p:nvPr>
        </p:nvSpPr>
        <p:spPr>
          <a:xfrm>
            <a:off x="4731314" y="6398644"/>
            <a:ext cx="4035601" cy="112766"/>
          </a:xfrm>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5AD605F8-3687-40D5-AD86-4F4EF7A122CE}"/>
              </a:ext>
            </a:extLst>
          </p:cNvPr>
          <p:cNvSpPr>
            <a:spLocks noGrp="1"/>
          </p:cNvSpPr>
          <p:nvPr>
            <p:ph type="sldNum" sz="quarter" idx="4"/>
          </p:nvPr>
        </p:nvSpPr>
        <p:spPr>
          <a:xfrm>
            <a:off x="295200" y="6627685"/>
            <a:ext cx="192196" cy="208726"/>
          </a:xfrm>
        </p:spPr>
        <p:txBody>
          <a:bodyPr anchor="t">
            <a:normAutofit/>
          </a:bodyPr>
          <a:lstStyle/>
          <a:p>
            <a:pPr>
              <a:spcAft>
                <a:spcPts val="600"/>
              </a:spcAft>
            </a:pPr>
            <a:fld id="{F777D48D-F22C-624F-9C01-7CDA9A361691}" type="slidenum">
              <a:rPr lang="de-DE" smtClean="0"/>
              <a:pPr>
                <a:spcAft>
                  <a:spcPts val="600"/>
                </a:spcAft>
              </a:pPr>
              <a:t>11</a:t>
            </a:fld>
            <a:endParaRPr lang="de-DE"/>
          </a:p>
        </p:txBody>
      </p:sp>
    </p:spTree>
    <p:extLst>
      <p:ext uri="{BB962C8B-B14F-4D97-AF65-F5344CB8AC3E}">
        <p14:creationId xmlns:p14="http://schemas.microsoft.com/office/powerpoint/2010/main" val="268731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02EBDD-FEBE-44D3-8F3B-D2D6C6DDC971}"/>
              </a:ext>
            </a:extLst>
          </p:cNvPr>
          <p:cNvSpPr>
            <a:spLocks noGrp="1"/>
          </p:cNvSpPr>
          <p:nvPr>
            <p:ph type="body" sz="quarter" idx="20"/>
          </p:nvPr>
        </p:nvSpPr>
        <p:spPr>
          <a:xfrm>
            <a:off x="521060" y="1308683"/>
            <a:ext cx="7909876" cy="520272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Euclidian distance between the vertices of the registered mesh and 3D model’s mesh</a:t>
            </a:r>
          </a:p>
          <a:p>
            <a:endParaRPr lang="en-US" sz="1800"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prevent over-fitting of our model, we use many regularization techniques</a:t>
            </a:r>
          </a:p>
          <a:p>
            <a:pPr marL="342900" indent="-342900">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L</a:t>
            </a:r>
            <a:r>
              <a:rPr lang="en-US" sz="1800" dirty="0">
                <a:effectLst/>
                <a:latin typeface="Calibri" panose="020F0502020204030204" pitchFamily="34" charset="0"/>
                <a:ea typeface="Calibri" panose="020F0502020204030204" pitchFamily="34" charset="0"/>
                <a:cs typeface="Times New Roman" panose="02020603050405020304" pitchFamily="18" charset="0"/>
              </a:rPr>
              <a:t>eft-Right plane symmetry </a:t>
            </a:r>
          </a:p>
          <a:p>
            <a:pPr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r>
              <a:rPr lang="en-US" sz="1800" dirty="0">
                <a:latin typeface="Calibri" panose="020F0502020204030204" pitchFamily="34" charset="0"/>
                <a:cs typeface="Times New Roman" panose="02020603050405020304" pitchFamily="18" charset="0"/>
              </a:rPr>
              <a:t>Initial prediction regularization </a:t>
            </a:r>
          </a:p>
          <a:p>
            <a:pPr marL="342900" indent="-342900">
              <a:buAutoNum type="arabicPeriod" startAt="2"/>
            </a:pPr>
            <a:endParaRPr lang="en-US" sz="1800" dirty="0">
              <a:latin typeface="Calibri" panose="020F0502020204030204" pitchFamily="34" charset="0"/>
              <a:cs typeface="Times New Roman" panose="02020603050405020304" pitchFamily="18" charset="0"/>
            </a:endParaRPr>
          </a:p>
          <a:p>
            <a:pPr marL="342900" indent="-342900">
              <a:buAutoNum type="arabicPeriod" startAt="3"/>
            </a:pPr>
            <a:r>
              <a:rPr lang="en-US" sz="1800" dirty="0">
                <a:latin typeface="Calibri" panose="020F0502020204030204" pitchFamily="34" charset="0"/>
                <a:cs typeface="Times New Roman" panose="02020603050405020304" pitchFamily="18" charset="0"/>
              </a:rPr>
              <a:t>Blend Weights regularization</a:t>
            </a:r>
          </a:p>
          <a:p>
            <a:pPr indent="0">
              <a:buNone/>
            </a:pPr>
            <a:endParaRPr lang="en-US" sz="1800" dirty="0">
              <a:latin typeface="Calibri" panose="020F0502020204030204" pitchFamily="34" charset="0"/>
              <a:cs typeface="Times New Roman" panose="02020603050405020304" pitchFamily="18" charset="0"/>
            </a:endParaRPr>
          </a:p>
          <a:p>
            <a:pPr marL="342900" indent="-342900">
              <a:buAutoNum type="arabicPeriod" startAt="3"/>
            </a:pPr>
            <a:endParaRPr lang="en-US" sz="1800" dirty="0">
              <a:latin typeface="Calibri" panose="020F0502020204030204" pitchFamily="34" charset="0"/>
              <a:cs typeface="Times New Roman" panose="02020603050405020304" pitchFamily="18" charset="0"/>
            </a:endParaRPr>
          </a:p>
          <a:p>
            <a:pPr indent="0">
              <a:buNone/>
            </a:pPr>
            <a:r>
              <a:rPr lang="en-US" dirty="0"/>
              <a:t>Total Error is given by  </a:t>
            </a:r>
            <a:r>
              <a:rPr lang="en-US" dirty="0">
                <a:sym typeface="Wingdings" panose="05000000000000000000" pitchFamily="2" charset="2"/>
              </a:rPr>
              <a:t></a:t>
            </a:r>
            <a:endParaRPr lang="en-US" dirty="0"/>
          </a:p>
        </p:txBody>
      </p:sp>
      <p:sp>
        <p:nvSpPr>
          <p:cNvPr id="4" name="Title 3">
            <a:extLst>
              <a:ext uri="{FF2B5EF4-FFF2-40B4-BE49-F238E27FC236}">
                <a16:creationId xmlns:a16="http://schemas.microsoft.com/office/drawing/2014/main" id="{269E4BC2-E585-45B9-AB89-4E22C91747C2}"/>
              </a:ext>
            </a:extLst>
          </p:cNvPr>
          <p:cNvSpPr>
            <a:spLocks noGrp="1"/>
          </p:cNvSpPr>
          <p:nvPr>
            <p:ph type="title"/>
          </p:nvPr>
        </p:nvSpPr>
        <p:spPr/>
        <p:txBody>
          <a:bodyPr>
            <a:normAutofit fontScale="90000"/>
          </a:bodyPr>
          <a:lstStyle/>
          <a:p>
            <a:r>
              <a:rPr lang="en-US" sz="4000" b="1" i="0" dirty="0">
                <a:latin typeface="Calibri Light (Headings)"/>
              </a:rPr>
              <a:t>Pose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Training</a:t>
            </a:r>
          </a:p>
        </p:txBody>
      </p:sp>
      <p:sp>
        <p:nvSpPr>
          <p:cNvPr id="6" name="Text Placeholder 5">
            <a:extLst>
              <a:ext uri="{FF2B5EF4-FFF2-40B4-BE49-F238E27FC236}">
                <a16:creationId xmlns:a16="http://schemas.microsoft.com/office/drawing/2014/main" id="{6B6589BA-6EAE-41AD-ABD8-CDD6059D8145}"/>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67B9EF5A-1EC9-48C1-86E0-DC5EEB8DEACD}"/>
              </a:ext>
            </a:extLst>
          </p:cNvPr>
          <p:cNvSpPr>
            <a:spLocks noGrp="1"/>
          </p:cNvSpPr>
          <p:nvPr>
            <p:ph type="sldNum" sz="quarter" idx="4"/>
          </p:nvPr>
        </p:nvSpPr>
        <p:spPr/>
        <p:txBody>
          <a:bodyPr/>
          <a:lstStyle/>
          <a:p>
            <a:fld id="{F777D48D-F22C-624F-9C01-7CDA9A361691}" type="slidenum">
              <a:rPr lang="de-DE" smtClean="0"/>
              <a:pPr/>
              <a:t>12</a:t>
            </a:fld>
            <a:endParaRPr lang="de-DE" dirty="0"/>
          </a:p>
        </p:txBody>
      </p:sp>
      <p:pic>
        <p:nvPicPr>
          <p:cNvPr id="8" name="Picture 7">
            <a:extLst>
              <a:ext uri="{FF2B5EF4-FFF2-40B4-BE49-F238E27FC236}">
                <a16:creationId xmlns:a16="http://schemas.microsoft.com/office/drawing/2014/main" id="{29C1E6D7-470F-4A1F-97D5-6EF8120023B2}"/>
              </a:ext>
            </a:extLst>
          </p:cNvPr>
          <p:cNvPicPr/>
          <p:nvPr/>
        </p:nvPicPr>
        <p:blipFill>
          <a:blip r:embed="rId2"/>
          <a:stretch>
            <a:fillRect/>
          </a:stretch>
        </p:blipFill>
        <p:spPr>
          <a:xfrm>
            <a:off x="1296670" y="1847857"/>
            <a:ext cx="3275330" cy="821055"/>
          </a:xfrm>
          <a:prstGeom prst="rect">
            <a:avLst/>
          </a:prstGeom>
        </p:spPr>
      </p:pic>
      <p:pic>
        <p:nvPicPr>
          <p:cNvPr id="9" name="Picture 8">
            <a:extLst>
              <a:ext uri="{FF2B5EF4-FFF2-40B4-BE49-F238E27FC236}">
                <a16:creationId xmlns:a16="http://schemas.microsoft.com/office/drawing/2014/main" id="{3272B082-20BD-4B7B-8569-271B5DBDE8CB}"/>
              </a:ext>
            </a:extLst>
          </p:cNvPr>
          <p:cNvPicPr/>
          <p:nvPr/>
        </p:nvPicPr>
        <p:blipFill>
          <a:blip r:embed="rId3"/>
          <a:stretch>
            <a:fillRect/>
          </a:stretch>
        </p:blipFill>
        <p:spPr>
          <a:xfrm>
            <a:off x="867092" y="3394287"/>
            <a:ext cx="4134485" cy="514985"/>
          </a:xfrm>
          <a:prstGeom prst="rect">
            <a:avLst/>
          </a:prstGeom>
        </p:spPr>
      </p:pic>
      <p:pic>
        <p:nvPicPr>
          <p:cNvPr id="10" name="Picture 9">
            <a:extLst>
              <a:ext uri="{FF2B5EF4-FFF2-40B4-BE49-F238E27FC236}">
                <a16:creationId xmlns:a16="http://schemas.microsoft.com/office/drawing/2014/main" id="{67B098C8-D2B8-4BF5-B73B-ECB7D7EF22A9}"/>
              </a:ext>
            </a:extLst>
          </p:cNvPr>
          <p:cNvPicPr/>
          <p:nvPr/>
        </p:nvPicPr>
        <p:blipFill>
          <a:blip r:embed="rId4"/>
          <a:stretch>
            <a:fillRect/>
          </a:stretch>
        </p:blipFill>
        <p:spPr>
          <a:xfrm>
            <a:off x="867092" y="4131520"/>
            <a:ext cx="2663190" cy="641350"/>
          </a:xfrm>
          <a:prstGeom prst="rect">
            <a:avLst/>
          </a:prstGeom>
        </p:spPr>
      </p:pic>
      <p:pic>
        <p:nvPicPr>
          <p:cNvPr id="11" name="Picture 10">
            <a:extLst>
              <a:ext uri="{FF2B5EF4-FFF2-40B4-BE49-F238E27FC236}">
                <a16:creationId xmlns:a16="http://schemas.microsoft.com/office/drawing/2014/main" id="{3487FA82-86A8-4B90-BD9D-47500B0D0B23}"/>
              </a:ext>
            </a:extLst>
          </p:cNvPr>
          <p:cNvPicPr/>
          <p:nvPr/>
        </p:nvPicPr>
        <p:blipFill>
          <a:blip r:embed="rId5"/>
          <a:stretch>
            <a:fillRect/>
          </a:stretch>
        </p:blipFill>
        <p:spPr>
          <a:xfrm>
            <a:off x="867092" y="5119253"/>
            <a:ext cx="1860550" cy="426720"/>
          </a:xfrm>
          <a:prstGeom prst="rect">
            <a:avLst/>
          </a:prstGeom>
        </p:spPr>
      </p:pic>
      <p:pic>
        <p:nvPicPr>
          <p:cNvPr id="12" name="Picture 11">
            <a:extLst>
              <a:ext uri="{FF2B5EF4-FFF2-40B4-BE49-F238E27FC236}">
                <a16:creationId xmlns:a16="http://schemas.microsoft.com/office/drawing/2014/main" id="{5D436CFF-EB5C-42F4-AA6B-C2B87B2F73CD}"/>
              </a:ext>
            </a:extLst>
          </p:cNvPr>
          <p:cNvPicPr/>
          <p:nvPr/>
        </p:nvPicPr>
        <p:blipFill>
          <a:blip r:embed="rId6"/>
          <a:stretch>
            <a:fillRect/>
          </a:stretch>
        </p:blipFill>
        <p:spPr>
          <a:xfrm>
            <a:off x="3188899" y="5740674"/>
            <a:ext cx="3084830" cy="629285"/>
          </a:xfrm>
          <a:prstGeom prst="rect">
            <a:avLst/>
          </a:prstGeom>
        </p:spPr>
      </p:pic>
    </p:spTree>
    <p:extLst>
      <p:ext uri="{BB962C8B-B14F-4D97-AF65-F5344CB8AC3E}">
        <p14:creationId xmlns:p14="http://schemas.microsoft.com/office/powerpoint/2010/main" val="394876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5BCB62-F08D-461D-9DBA-3B3B0FD7BAD4}"/>
              </a:ext>
            </a:extLst>
          </p:cNvPr>
          <p:cNvSpPr>
            <a:spLocks noGrp="1"/>
          </p:cNvSpPr>
          <p:nvPr>
            <p:ph type="body" sz="quarter" idx="20"/>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pose normalizing the scans from multi-shape database we run a PCA(Principle Component Analysis) to obtain a shape space represented by {T,S},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pose normalization transforms a raw registration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V_j</a:t>
            </a:r>
            <a:r>
              <a:rPr lang="en-US" sz="1800" dirty="0">
                <a:effectLst/>
                <a:latin typeface="Calibri" panose="020F0502020204030204" pitchFamily="34" charset="0"/>
                <a:ea typeface="Calibri" panose="020F0502020204030204" pitchFamily="34" charset="0"/>
                <a:cs typeface="Times New Roman" panose="02020603050405020304" pitchFamily="18" charset="0"/>
              </a:rPr>
              <a:t>)^s into registration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T_j</a:t>
            </a:r>
            <a:r>
              <a:rPr lang="en-US" sz="1800" dirty="0">
                <a:effectLst/>
                <a:latin typeface="Calibri" panose="020F0502020204030204" pitchFamily="34" charset="0"/>
                <a:ea typeface="Calibri" panose="020F0502020204030204" pitchFamily="34" charset="0"/>
                <a:cs typeface="Times New Roman" panose="02020603050405020304" pitchFamily="18" charset="0"/>
              </a:rPr>
              <a:t>)^s in the rest pose theta</a:t>
            </a:r>
            <a:endParaRPr lang="en-US" dirty="0"/>
          </a:p>
        </p:txBody>
      </p:sp>
      <p:sp>
        <p:nvSpPr>
          <p:cNvPr id="4" name="Title 3">
            <a:extLst>
              <a:ext uri="{FF2B5EF4-FFF2-40B4-BE49-F238E27FC236}">
                <a16:creationId xmlns:a16="http://schemas.microsoft.com/office/drawing/2014/main" id="{DD24D904-3593-49DE-9792-37D44B44EF9F}"/>
              </a:ext>
            </a:extLst>
          </p:cNvPr>
          <p:cNvSpPr>
            <a:spLocks noGrp="1"/>
          </p:cNvSpPr>
          <p:nvPr>
            <p:ph type="title"/>
          </p:nvPr>
        </p:nvSpPr>
        <p:spPr/>
        <p:txBody>
          <a:bodyPr>
            <a:normAutofit fontScale="90000"/>
          </a:bodyPr>
          <a:lstStyle/>
          <a:p>
            <a:r>
              <a:rPr lang="en-US" sz="4000" b="1" i="0" dirty="0">
                <a:latin typeface="Calibri Light (Headings)"/>
              </a:rPr>
              <a:t>Shape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Parameter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Training</a:t>
            </a:r>
          </a:p>
        </p:txBody>
      </p:sp>
      <p:sp>
        <p:nvSpPr>
          <p:cNvPr id="6" name="Text Placeholder 5">
            <a:extLst>
              <a:ext uri="{FF2B5EF4-FFF2-40B4-BE49-F238E27FC236}">
                <a16:creationId xmlns:a16="http://schemas.microsoft.com/office/drawing/2014/main" id="{31C97978-0698-4D9E-B1AF-216C2FE897C5}"/>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B3332531-DD41-4E01-8211-51D66A69B6E3}"/>
              </a:ext>
            </a:extLst>
          </p:cNvPr>
          <p:cNvSpPr>
            <a:spLocks noGrp="1"/>
          </p:cNvSpPr>
          <p:nvPr>
            <p:ph type="sldNum" sz="quarter" idx="4"/>
          </p:nvPr>
        </p:nvSpPr>
        <p:spPr/>
        <p:txBody>
          <a:bodyPr/>
          <a:lstStyle/>
          <a:p>
            <a:fld id="{F777D48D-F22C-624F-9C01-7CDA9A361691}" type="slidenum">
              <a:rPr lang="de-DE" smtClean="0"/>
              <a:pPr/>
              <a:t>13</a:t>
            </a:fld>
            <a:endParaRPr lang="de-DE" dirty="0"/>
          </a:p>
        </p:txBody>
      </p:sp>
      <p:pic>
        <p:nvPicPr>
          <p:cNvPr id="9" name="Picture 8">
            <a:extLst>
              <a:ext uri="{FF2B5EF4-FFF2-40B4-BE49-F238E27FC236}">
                <a16:creationId xmlns:a16="http://schemas.microsoft.com/office/drawing/2014/main" id="{6708113C-769F-42D8-AB81-F0CB0C20F2D7}"/>
              </a:ext>
            </a:extLst>
          </p:cNvPr>
          <p:cNvPicPr>
            <a:picLocks noChangeAspect="1"/>
          </p:cNvPicPr>
          <p:nvPr/>
        </p:nvPicPr>
        <p:blipFill>
          <a:blip r:embed="rId2"/>
          <a:stretch>
            <a:fillRect/>
          </a:stretch>
        </p:blipFill>
        <p:spPr>
          <a:xfrm>
            <a:off x="5686120" y="1685458"/>
            <a:ext cx="2486372" cy="2295845"/>
          </a:xfrm>
          <a:prstGeom prst="rect">
            <a:avLst/>
          </a:prstGeom>
        </p:spPr>
      </p:pic>
      <p:pic>
        <p:nvPicPr>
          <p:cNvPr id="2" name="Picture 1">
            <a:extLst>
              <a:ext uri="{FF2B5EF4-FFF2-40B4-BE49-F238E27FC236}">
                <a16:creationId xmlns:a16="http://schemas.microsoft.com/office/drawing/2014/main" id="{F9AC11E2-DF7C-43FC-A10A-F7B3B3299060}"/>
              </a:ext>
            </a:extLst>
          </p:cNvPr>
          <p:cNvPicPr>
            <a:picLocks noChangeAspect="1"/>
          </p:cNvPicPr>
          <p:nvPr/>
        </p:nvPicPr>
        <p:blipFill>
          <a:blip r:embed="rId3"/>
          <a:stretch>
            <a:fillRect/>
          </a:stretch>
        </p:blipFill>
        <p:spPr>
          <a:xfrm>
            <a:off x="1380679" y="5203649"/>
            <a:ext cx="6382641" cy="676369"/>
          </a:xfrm>
          <a:prstGeom prst="rect">
            <a:avLst/>
          </a:prstGeom>
        </p:spPr>
      </p:pic>
    </p:spTree>
    <p:extLst>
      <p:ext uri="{BB962C8B-B14F-4D97-AF65-F5344CB8AC3E}">
        <p14:creationId xmlns:p14="http://schemas.microsoft.com/office/powerpoint/2010/main" val="345937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8B8C07-C337-4CE8-B759-C230E0B7D6F5}"/>
              </a:ext>
            </a:extLst>
          </p:cNvPr>
          <p:cNvSpPr>
            <a:spLocks noGrp="1"/>
          </p:cNvSpPr>
          <p:nvPr>
            <p:ph type="body" sz="quarter" idx="20"/>
          </p:nvPr>
        </p:nvSpPr>
        <p:spPr>
          <a:xfrm>
            <a:off x="474662" y="1771651"/>
            <a:ext cx="8518335" cy="4739759"/>
          </a:xfrm>
        </p:spPr>
        <p:txBody>
          <a:bodyPr/>
          <a:lstStyle/>
          <a:p>
            <a:r>
              <a:rPr lang="en-US" dirty="0"/>
              <a:t>Qualitative and Quantitative evaluation.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Model generalization: it is the ability of the model to fit to meshes of new people and poses; this test both shape and pose blend shapes</a:t>
            </a:r>
          </a:p>
          <a:p>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first fit each model to each registered mesh, optimizing over shape beta and pose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teta</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find the best fit in terms of squared vertex distances.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Pose generalization is the ability to generalize a shape of an individual to new poses of the same person.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take each individual mesh, select one of the estimated body shapes from the generalization task, and then optimize the pose, theta, for each of the other meshes of that subject, keeping the body shape fixed</a:t>
            </a:r>
          </a:p>
          <a:p>
            <a:endParaRPr lang="en-US" dirty="0"/>
          </a:p>
        </p:txBody>
      </p:sp>
      <p:sp>
        <p:nvSpPr>
          <p:cNvPr id="4" name="Title 3">
            <a:extLst>
              <a:ext uri="{FF2B5EF4-FFF2-40B4-BE49-F238E27FC236}">
                <a16:creationId xmlns:a16="http://schemas.microsoft.com/office/drawing/2014/main" id="{FACCE5FF-00FB-4237-8502-69A5503E272E}"/>
              </a:ext>
            </a:extLst>
          </p:cNvPr>
          <p:cNvSpPr>
            <a:spLocks noGrp="1"/>
          </p:cNvSpPr>
          <p:nvPr>
            <p:ph type="title"/>
          </p:nvPr>
        </p:nvSpPr>
        <p:spPr/>
        <p:txBody>
          <a:bodyPr>
            <a:normAutofit fontScale="90000"/>
          </a:bodyPr>
          <a:lstStyle/>
          <a:p>
            <a:r>
              <a:rPr lang="en-US" sz="4000" b="1" i="0" dirty="0">
                <a:latin typeface="Calibri Light (Headings)"/>
              </a:rPr>
              <a:t>SMPL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Evaluation</a:t>
            </a:r>
          </a:p>
        </p:txBody>
      </p:sp>
      <p:sp>
        <p:nvSpPr>
          <p:cNvPr id="6" name="Text Placeholder 5">
            <a:extLst>
              <a:ext uri="{FF2B5EF4-FFF2-40B4-BE49-F238E27FC236}">
                <a16:creationId xmlns:a16="http://schemas.microsoft.com/office/drawing/2014/main" id="{18AF103E-219A-4134-98BB-84630DA60B1C}"/>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6DC99C01-9250-4788-9F93-B4BDA8B21665}"/>
              </a:ext>
            </a:extLst>
          </p:cNvPr>
          <p:cNvSpPr>
            <a:spLocks noGrp="1"/>
          </p:cNvSpPr>
          <p:nvPr>
            <p:ph type="sldNum" sz="quarter" idx="4"/>
          </p:nvPr>
        </p:nvSpPr>
        <p:spPr/>
        <p:txBody>
          <a:bodyPr/>
          <a:lstStyle/>
          <a:p>
            <a:fld id="{F777D48D-F22C-624F-9C01-7CDA9A361691}" type="slidenum">
              <a:rPr lang="de-DE" smtClean="0"/>
              <a:pPr/>
              <a:t>14</a:t>
            </a:fld>
            <a:endParaRPr lang="de-DE" dirty="0"/>
          </a:p>
        </p:txBody>
      </p:sp>
    </p:spTree>
    <p:extLst>
      <p:ext uri="{BB962C8B-B14F-4D97-AF65-F5344CB8AC3E}">
        <p14:creationId xmlns:p14="http://schemas.microsoft.com/office/powerpoint/2010/main" val="127468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C212C-E39E-405E-ABC6-DD133A59E052}"/>
              </a:ext>
            </a:extLst>
          </p:cNvPr>
          <p:cNvSpPr>
            <a:spLocks noGrp="1"/>
          </p:cNvSpPr>
          <p:nvPr>
            <p:ph type="title"/>
          </p:nvPr>
        </p:nvSpPr>
        <p:spPr/>
        <p:txBody>
          <a:bodyPr>
            <a:normAutofit fontScale="90000"/>
          </a:bodyPr>
          <a:lstStyle/>
          <a:p>
            <a:r>
              <a:rPr lang="en-US" sz="4000" b="1" i="0" dirty="0">
                <a:latin typeface="Calibri Light (Headings)"/>
              </a:rPr>
              <a:t>SMPL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Evaluation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6" name="Text Placeholder 5">
            <a:extLst>
              <a:ext uri="{FF2B5EF4-FFF2-40B4-BE49-F238E27FC236}">
                <a16:creationId xmlns:a16="http://schemas.microsoft.com/office/drawing/2014/main" id="{83162C77-3444-4403-81C6-80B60B0B50F0}"/>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05B0CC0D-74C2-4272-84A1-8C73E27C4CF8}"/>
              </a:ext>
            </a:extLst>
          </p:cNvPr>
          <p:cNvSpPr>
            <a:spLocks noGrp="1"/>
          </p:cNvSpPr>
          <p:nvPr>
            <p:ph type="sldNum" sz="quarter" idx="4"/>
          </p:nvPr>
        </p:nvSpPr>
        <p:spPr/>
        <p:txBody>
          <a:bodyPr/>
          <a:lstStyle/>
          <a:p>
            <a:fld id="{F777D48D-F22C-624F-9C01-7CDA9A361691}" type="slidenum">
              <a:rPr lang="de-DE" smtClean="0"/>
              <a:pPr/>
              <a:t>15</a:t>
            </a:fld>
            <a:endParaRPr lang="de-DE" dirty="0"/>
          </a:p>
        </p:txBody>
      </p:sp>
      <p:pic>
        <p:nvPicPr>
          <p:cNvPr id="8" name="Picture 7">
            <a:extLst>
              <a:ext uri="{FF2B5EF4-FFF2-40B4-BE49-F238E27FC236}">
                <a16:creationId xmlns:a16="http://schemas.microsoft.com/office/drawing/2014/main" id="{3F1F7310-C509-4265-A6B2-2B4D756DD918}"/>
              </a:ext>
            </a:extLst>
          </p:cNvPr>
          <p:cNvPicPr/>
          <p:nvPr/>
        </p:nvPicPr>
        <p:blipFill>
          <a:blip r:embed="rId2"/>
          <a:stretch>
            <a:fillRect/>
          </a:stretch>
        </p:blipFill>
        <p:spPr>
          <a:xfrm>
            <a:off x="987675" y="2214694"/>
            <a:ext cx="7168650" cy="3285490"/>
          </a:xfrm>
          <a:prstGeom prst="rect">
            <a:avLst/>
          </a:prstGeom>
        </p:spPr>
      </p:pic>
    </p:spTree>
    <p:extLst>
      <p:ext uri="{BB962C8B-B14F-4D97-AF65-F5344CB8AC3E}">
        <p14:creationId xmlns:p14="http://schemas.microsoft.com/office/powerpoint/2010/main" val="33649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1E55A1-A712-4DBF-BFCF-413DB910135C}"/>
              </a:ext>
            </a:extLst>
          </p:cNvPr>
          <p:cNvSpPr>
            <a:spLocks noGrp="1"/>
          </p:cNvSpPr>
          <p:nvPr>
            <p:ph type="body" sz="quarter" idx="20"/>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SMPL models static soft-tissue deformations with pose it does not model dynamic deformations.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Displacements between SMPL and the observed meshes correspond to dynamic soft-tissue motions</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 displacements are correlated with velocities and accelerations of the body and limbs rather than with pose. </a:t>
            </a:r>
            <a:endParaRPr lang="en-US" dirty="0"/>
          </a:p>
        </p:txBody>
      </p:sp>
      <p:sp>
        <p:nvSpPr>
          <p:cNvPr id="4" name="Title 3">
            <a:extLst>
              <a:ext uri="{FF2B5EF4-FFF2-40B4-BE49-F238E27FC236}">
                <a16:creationId xmlns:a16="http://schemas.microsoft.com/office/drawing/2014/main" id="{58086D7F-DBCD-4B12-83BC-EFE5986C1406}"/>
              </a:ext>
            </a:extLst>
          </p:cNvPr>
          <p:cNvSpPr>
            <a:spLocks noGrp="1"/>
          </p:cNvSpPr>
          <p:nvPr>
            <p:ph type="title"/>
          </p:nvPr>
        </p:nvSpPr>
        <p:spPr/>
        <p:txBody>
          <a:bodyPr>
            <a:normAutofit fontScale="90000"/>
          </a:bodyPr>
          <a:lstStyle/>
          <a:p>
            <a:r>
              <a:rPr lang="en-US" sz="4000" b="1" i="0" dirty="0">
                <a:latin typeface="Calibri Light (Headings)"/>
              </a:rPr>
              <a:t>DMPL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4000" b="1" i="0" dirty="0">
                <a:latin typeface="Calibri Light (Headings)"/>
              </a:rPr>
              <a:t>Dynamic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i="0" dirty="0">
                <a:latin typeface="Calibri Light (Headings)"/>
              </a:rPr>
              <a:t>SMPL</a:t>
            </a:r>
          </a:p>
        </p:txBody>
      </p:sp>
      <p:sp>
        <p:nvSpPr>
          <p:cNvPr id="6" name="Text Placeholder 5">
            <a:extLst>
              <a:ext uri="{FF2B5EF4-FFF2-40B4-BE49-F238E27FC236}">
                <a16:creationId xmlns:a16="http://schemas.microsoft.com/office/drawing/2014/main" id="{902BBFEE-74B5-482F-A9A9-8C6C0136F16C}"/>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DE31525D-7C9B-4196-A24D-CCB601478CD5}"/>
              </a:ext>
            </a:extLst>
          </p:cNvPr>
          <p:cNvSpPr>
            <a:spLocks noGrp="1"/>
          </p:cNvSpPr>
          <p:nvPr>
            <p:ph type="sldNum" sz="quarter" idx="4"/>
          </p:nvPr>
        </p:nvSpPr>
        <p:spPr/>
        <p:txBody>
          <a:bodyPr/>
          <a:lstStyle/>
          <a:p>
            <a:fld id="{F777D48D-F22C-624F-9C01-7CDA9A361691}" type="slidenum">
              <a:rPr lang="de-DE" smtClean="0"/>
              <a:pPr/>
              <a:t>16</a:t>
            </a:fld>
            <a:endParaRPr lang="de-DE" dirty="0"/>
          </a:p>
        </p:txBody>
      </p:sp>
      <p:pic>
        <p:nvPicPr>
          <p:cNvPr id="8" name="Picture 7">
            <a:extLst>
              <a:ext uri="{FF2B5EF4-FFF2-40B4-BE49-F238E27FC236}">
                <a16:creationId xmlns:a16="http://schemas.microsoft.com/office/drawing/2014/main" id="{A149ACE6-1D2B-4E27-80B0-1C32F72341E5}"/>
              </a:ext>
            </a:extLst>
          </p:cNvPr>
          <p:cNvPicPr/>
          <p:nvPr/>
        </p:nvPicPr>
        <p:blipFill>
          <a:blip r:embed="rId2"/>
          <a:stretch>
            <a:fillRect/>
          </a:stretch>
        </p:blipFill>
        <p:spPr>
          <a:xfrm>
            <a:off x="4864750" y="5546108"/>
            <a:ext cx="3768725" cy="379730"/>
          </a:xfrm>
          <a:prstGeom prst="rect">
            <a:avLst/>
          </a:prstGeom>
        </p:spPr>
      </p:pic>
      <p:pic>
        <p:nvPicPr>
          <p:cNvPr id="9" name="Picture 8">
            <a:extLst>
              <a:ext uri="{FF2B5EF4-FFF2-40B4-BE49-F238E27FC236}">
                <a16:creationId xmlns:a16="http://schemas.microsoft.com/office/drawing/2014/main" id="{A1912985-8DD0-49B6-B574-78F53DB8FCB7}"/>
              </a:ext>
            </a:extLst>
          </p:cNvPr>
          <p:cNvPicPr>
            <a:picLocks noChangeAspect="1"/>
          </p:cNvPicPr>
          <p:nvPr/>
        </p:nvPicPr>
        <p:blipFill>
          <a:blip r:embed="rId3"/>
          <a:stretch>
            <a:fillRect/>
          </a:stretch>
        </p:blipFill>
        <p:spPr>
          <a:xfrm>
            <a:off x="4722060" y="1638050"/>
            <a:ext cx="4029637" cy="3581900"/>
          </a:xfrm>
          <a:prstGeom prst="rect">
            <a:avLst/>
          </a:prstGeom>
        </p:spPr>
      </p:pic>
    </p:spTree>
    <p:extLst>
      <p:ext uri="{BB962C8B-B14F-4D97-AF65-F5344CB8AC3E}">
        <p14:creationId xmlns:p14="http://schemas.microsoft.com/office/powerpoint/2010/main" val="317313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177D6E-FBD1-4F54-9232-82E37C15B0D9}"/>
              </a:ext>
            </a:extLst>
          </p:cNvPr>
          <p:cNvSpPr>
            <a:spLocks noGrp="1"/>
          </p:cNvSpPr>
          <p:nvPr>
            <p:ph type="body" sz="quarter" idx="20"/>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SMPL</a:t>
            </a:r>
            <a:r>
              <a:rPr lang="en-US" sz="1800" dirty="0">
                <a:effectLst/>
                <a:latin typeface="Calibri" panose="020F0502020204030204" pitchFamily="34" charset="0"/>
                <a:ea typeface="Calibri" panose="020F0502020204030204" pitchFamily="34" charset="0"/>
                <a:cs typeface="Times New Roman" panose="02020603050405020304" pitchFamily="18" charset="0"/>
              </a:rPr>
              <a:t> does not model breathing, facial motion, muscle tension and etc.</a:t>
            </a:r>
          </a:p>
          <a:p>
            <a:pPr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manually define the segmentation of the template into parts</a:t>
            </a:r>
            <a:r>
              <a:rPr lang="en-US" sz="1800" dirty="0">
                <a:latin typeface="Calibri" panose="020F0502020204030204" pitchFamily="34" charset="0"/>
                <a:ea typeface="Calibri" panose="020F0502020204030204" pitchFamily="34" charset="0"/>
                <a:cs typeface="Times New Roman" panose="02020603050405020304" pitchFamily="18" charset="0"/>
              </a:rPr>
              <a:t> and rest pose.</a:t>
            </a:r>
          </a:p>
          <a:p>
            <a:pPr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pose-dependent offsets of SMPL are not dependent on body shape.</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SMPL is not trained on all human form factors (ex : infants )</a:t>
            </a:r>
            <a:endParaRPr lang="en-US" dirty="0"/>
          </a:p>
        </p:txBody>
      </p:sp>
      <p:sp>
        <p:nvSpPr>
          <p:cNvPr id="4" name="Title 3">
            <a:extLst>
              <a:ext uri="{FF2B5EF4-FFF2-40B4-BE49-F238E27FC236}">
                <a16:creationId xmlns:a16="http://schemas.microsoft.com/office/drawing/2014/main" id="{E596F21F-F7B7-486B-9918-03AC4E4EE06F}"/>
              </a:ext>
            </a:extLst>
          </p:cNvPr>
          <p:cNvSpPr>
            <a:spLocks noGrp="1"/>
          </p:cNvSpPr>
          <p:nvPr>
            <p:ph type="title"/>
          </p:nvPr>
        </p:nvSpPr>
        <p:spPr/>
        <p:txBody>
          <a:bodyPr>
            <a:noAutofit/>
          </a:bodyPr>
          <a:lstStyle/>
          <a:p>
            <a:r>
              <a:rPr lang="en-US" sz="3600" b="1" i="0" dirty="0">
                <a:latin typeface="Calibri Light (Headings)"/>
              </a:rPr>
              <a:t>Limitations</a:t>
            </a:r>
          </a:p>
        </p:txBody>
      </p:sp>
      <p:sp>
        <p:nvSpPr>
          <p:cNvPr id="6" name="Text Placeholder 5">
            <a:extLst>
              <a:ext uri="{FF2B5EF4-FFF2-40B4-BE49-F238E27FC236}">
                <a16:creationId xmlns:a16="http://schemas.microsoft.com/office/drawing/2014/main" id="{52256EC8-1F37-4EEF-ADD1-9CF6BD8AA4C5}"/>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AD26E692-A51B-4D7E-8951-D076F71BA721}"/>
              </a:ext>
            </a:extLst>
          </p:cNvPr>
          <p:cNvSpPr>
            <a:spLocks noGrp="1"/>
          </p:cNvSpPr>
          <p:nvPr>
            <p:ph type="sldNum" sz="quarter" idx="4"/>
          </p:nvPr>
        </p:nvSpPr>
        <p:spPr/>
        <p:txBody>
          <a:bodyPr/>
          <a:lstStyle/>
          <a:p>
            <a:fld id="{F777D48D-F22C-624F-9C01-7CDA9A361691}" type="slidenum">
              <a:rPr lang="de-DE" smtClean="0"/>
              <a:pPr/>
              <a:t>17</a:t>
            </a:fld>
            <a:endParaRPr lang="de-DE" dirty="0"/>
          </a:p>
        </p:txBody>
      </p:sp>
      <p:pic>
        <p:nvPicPr>
          <p:cNvPr id="8" name="Picture 7">
            <a:extLst>
              <a:ext uri="{FF2B5EF4-FFF2-40B4-BE49-F238E27FC236}">
                <a16:creationId xmlns:a16="http://schemas.microsoft.com/office/drawing/2014/main" id="{0044D368-7E9D-490D-BEE1-5749356F9BA2}"/>
              </a:ext>
            </a:extLst>
          </p:cNvPr>
          <p:cNvPicPr>
            <a:picLocks noChangeAspect="1"/>
          </p:cNvPicPr>
          <p:nvPr/>
        </p:nvPicPr>
        <p:blipFill>
          <a:blip r:embed="rId2"/>
          <a:stretch>
            <a:fillRect/>
          </a:stretch>
        </p:blipFill>
        <p:spPr>
          <a:xfrm>
            <a:off x="4815204" y="2647727"/>
            <a:ext cx="4222546" cy="1837589"/>
          </a:xfrm>
          <a:prstGeom prst="rect">
            <a:avLst/>
          </a:prstGeom>
        </p:spPr>
      </p:pic>
    </p:spTree>
    <p:extLst>
      <p:ext uri="{BB962C8B-B14F-4D97-AF65-F5344CB8AC3E}">
        <p14:creationId xmlns:p14="http://schemas.microsoft.com/office/powerpoint/2010/main" val="30749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554C490-E3DF-4678-8610-AD8F4D6CF24E}"/>
              </a:ext>
            </a:extLst>
          </p:cNvPr>
          <p:cNvPicPr>
            <a:picLocks noGrp="1" noChangeAspect="1"/>
          </p:cNvPicPr>
          <p:nvPr>
            <p:ph type="pic" sz="quarter" idx="16"/>
          </p:nvPr>
        </p:nvPicPr>
        <p:blipFill rotWithShape="1">
          <a:blip r:embed="rId2"/>
          <a:srcRect l="6409" r="3782" b="1"/>
          <a:stretch/>
        </p:blipFill>
        <p:spPr>
          <a:xfrm>
            <a:off x="4731313" y="1771651"/>
            <a:ext cx="4035601" cy="4468502"/>
          </a:xfrm>
          <a:prstGeom prst="rect">
            <a:avLst/>
          </a:prstGeom>
          <a:noFill/>
        </p:spPr>
      </p:pic>
      <p:sp>
        <p:nvSpPr>
          <p:cNvPr id="3" name="Text Placeholder 2">
            <a:extLst>
              <a:ext uri="{FF2B5EF4-FFF2-40B4-BE49-F238E27FC236}">
                <a16:creationId xmlns:a16="http://schemas.microsoft.com/office/drawing/2014/main" id="{70C2E17B-8EA6-4481-BA2A-CE2F68CC526C}"/>
              </a:ext>
            </a:extLst>
          </p:cNvPr>
          <p:cNvSpPr>
            <a:spLocks noGrp="1"/>
          </p:cNvSpPr>
          <p:nvPr>
            <p:ph type="body" sz="quarter" idx="20"/>
          </p:nvPr>
        </p:nvSpPr>
        <p:spPr>
          <a:xfrm>
            <a:off x="474663" y="1771651"/>
            <a:ext cx="4050940" cy="4739759"/>
          </a:xfrm>
        </p:spPr>
        <p:txBody>
          <a:bodyPr>
            <a:normAutofit/>
          </a:bodyPr>
          <a:lstStyle/>
          <a:p>
            <a:pPr>
              <a:spcAft>
                <a:spcPts val="600"/>
              </a:spcAft>
            </a:pPr>
            <a:r>
              <a:rPr lang="en-US" dirty="0">
                <a:effectLst/>
              </a:rPr>
              <a:t>SMPL uses 207 pose blend shapes which can be reduced with PCA.</a:t>
            </a:r>
          </a:p>
          <a:p>
            <a:pPr>
              <a:spcAft>
                <a:spcPts val="600"/>
              </a:spcAft>
            </a:pPr>
            <a:endParaRPr lang="en-US" dirty="0"/>
          </a:p>
          <a:p>
            <a:pPr>
              <a:spcAft>
                <a:spcPts val="600"/>
              </a:spcAft>
            </a:pPr>
            <a:r>
              <a:rPr lang="en-US" dirty="0"/>
              <a:t>R</a:t>
            </a:r>
            <a:r>
              <a:rPr lang="en-US" dirty="0">
                <a:effectLst/>
              </a:rPr>
              <a:t>educe the number of multiplications and consequently increase rendering speed</a:t>
            </a:r>
            <a:endParaRPr lang="en-US" dirty="0"/>
          </a:p>
        </p:txBody>
      </p:sp>
      <p:sp>
        <p:nvSpPr>
          <p:cNvPr id="4" name="Title 3">
            <a:extLst>
              <a:ext uri="{FF2B5EF4-FFF2-40B4-BE49-F238E27FC236}">
                <a16:creationId xmlns:a16="http://schemas.microsoft.com/office/drawing/2014/main" id="{594410E1-4E92-4CFE-A53F-CB221BFBE54E}"/>
              </a:ext>
            </a:extLst>
          </p:cNvPr>
          <p:cNvSpPr>
            <a:spLocks noGrp="1"/>
          </p:cNvSpPr>
          <p:nvPr>
            <p:ph type="title"/>
          </p:nvPr>
        </p:nvSpPr>
        <p:spPr>
          <a:xfrm>
            <a:off x="295200" y="406800"/>
            <a:ext cx="7315200" cy="327600"/>
          </a:xfrm>
        </p:spPr>
        <p:txBody>
          <a:bodyPr anchor="ctr">
            <a:normAutofit fontScale="90000"/>
          </a:bodyPr>
          <a:lstStyle/>
          <a:p>
            <a:pPr>
              <a:lnSpc>
                <a:spcPct val="90000"/>
              </a:lnSpc>
            </a:pPr>
            <a:r>
              <a:rPr lang="en-US" sz="2900" b="1" i="0" dirty="0">
                <a:latin typeface="Calibri Light (Headings)"/>
              </a:rPr>
              <a:t>Future</a:t>
            </a:r>
            <a:r>
              <a:rPr lang="en-US" b="1" dirty="0">
                <a:effectLst/>
              </a:rPr>
              <a:t> </a:t>
            </a:r>
            <a:r>
              <a:rPr lang="en-US" sz="2900" b="1" i="0" dirty="0">
                <a:latin typeface="Calibri Light (Headings)"/>
              </a:rPr>
              <a:t>work</a:t>
            </a:r>
          </a:p>
        </p:txBody>
      </p:sp>
      <p:sp>
        <p:nvSpPr>
          <p:cNvPr id="15" name="Text Placeholder 5">
            <a:extLst>
              <a:ext uri="{FF2B5EF4-FFF2-40B4-BE49-F238E27FC236}">
                <a16:creationId xmlns:a16="http://schemas.microsoft.com/office/drawing/2014/main" id="{20768D1F-E5F2-4ACC-9C50-ED2B3E5E82E3}"/>
              </a:ext>
            </a:extLst>
          </p:cNvPr>
          <p:cNvSpPr>
            <a:spLocks noGrp="1"/>
          </p:cNvSpPr>
          <p:nvPr>
            <p:ph type="body" sz="quarter" idx="17"/>
          </p:nvPr>
        </p:nvSpPr>
        <p:spPr>
          <a:xfrm>
            <a:off x="4731314" y="6398644"/>
            <a:ext cx="4035601" cy="112766"/>
          </a:xfrm>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B5B19F1E-D17D-4FB2-A44F-D15B875623E9}"/>
              </a:ext>
            </a:extLst>
          </p:cNvPr>
          <p:cNvSpPr>
            <a:spLocks noGrp="1"/>
          </p:cNvSpPr>
          <p:nvPr>
            <p:ph type="sldNum" sz="quarter" idx="4"/>
          </p:nvPr>
        </p:nvSpPr>
        <p:spPr>
          <a:xfrm>
            <a:off x="295200" y="6627685"/>
            <a:ext cx="192196" cy="208726"/>
          </a:xfrm>
        </p:spPr>
        <p:txBody>
          <a:bodyPr anchor="t">
            <a:normAutofit/>
          </a:bodyPr>
          <a:lstStyle/>
          <a:p>
            <a:pPr>
              <a:spcAft>
                <a:spcPts val="600"/>
              </a:spcAft>
            </a:pPr>
            <a:fld id="{F777D48D-F22C-624F-9C01-7CDA9A361691}" type="slidenum">
              <a:rPr lang="de-DE" smtClean="0"/>
              <a:pPr>
                <a:spcAft>
                  <a:spcPts val="600"/>
                </a:spcAft>
              </a:pPr>
              <a:t>18</a:t>
            </a:fld>
            <a:endParaRPr lang="de-DE"/>
          </a:p>
        </p:txBody>
      </p:sp>
    </p:spTree>
    <p:extLst>
      <p:ext uri="{BB962C8B-B14F-4D97-AF65-F5344CB8AC3E}">
        <p14:creationId xmlns:p14="http://schemas.microsoft.com/office/powerpoint/2010/main" val="242827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C976-C532-4BAC-8B98-B1C44FED9463}"/>
              </a:ext>
            </a:extLst>
          </p:cNvPr>
          <p:cNvSpPr>
            <a:spLocks noGrp="1"/>
          </p:cNvSpPr>
          <p:nvPr>
            <p:ph type="title"/>
          </p:nvPr>
        </p:nvSpPr>
        <p:spPr>
          <a:xfrm>
            <a:off x="2513295" y="2768367"/>
            <a:ext cx="4117410" cy="988233"/>
          </a:xfrm>
        </p:spPr>
        <p:txBody>
          <a:bodyPr>
            <a:normAutofit/>
          </a:bodyPr>
          <a:lstStyle/>
          <a:p>
            <a:pPr algn="ctr"/>
            <a:r>
              <a:rPr lang="en-US" sz="4000" dirty="0">
                <a:latin typeface="Calibri Light (Headings)"/>
              </a:rPr>
              <a:t>Thank You </a:t>
            </a:r>
          </a:p>
        </p:txBody>
      </p:sp>
      <p:sp>
        <p:nvSpPr>
          <p:cNvPr id="4" name="Slide Number Placeholder 3">
            <a:extLst>
              <a:ext uri="{FF2B5EF4-FFF2-40B4-BE49-F238E27FC236}">
                <a16:creationId xmlns:a16="http://schemas.microsoft.com/office/drawing/2014/main" id="{C6921E3B-B8A7-4D8A-85DE-B1F9253B440A}"/>
              </a:ext>
            </a:extLst>
          </p:cNvPr>
          <p:cNvSpPr>
            <a:spLocks noGrp="1"/>
          </p:cNvSpPr>
          <p:nvPr>
            <p:ph type="sldNum" sz="quarter" idx="4"/>
          </p:nvPr>
        </p:nvSpPr>
        <p:spPr/>
        <p:txBody>
          <a:bodyPr/>
          <a:lstStyle/>
          <a:p>
            <a:fld id="{F777D48D-F22C-624F-9C01-7CDA9A361691}" type="slidenum">
              <a:rPr lang="de-DE" smtClean="0"/>
              <a:pPr/>
              <a:t>19</a:t>
            </a:fld>
            <a:endParaRPr lang="de-DE" dirty="0"/>
          </a:p>
        </p:txBody>
      </p:sp>
    </p:spTree>
    <p:extLst>
      <p:ext uri="{BB962C8B-B14F-4D97-AF65-F5344CB8AC3E}">
        <p14:creationId xmlns:p14="http://schemas.microsoft.com/office/powerpoint/2010/main" val="139283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683A52-C842-4985-B8DD-508D9213F0BC}"/>
              </a:ext>
            </a:extLst>
          </p:cNvPr>
          <p:cNvSpPr>
            <a:spLocks noGrp="1"/>
          </p:cNvSpPr>
          <p:nvPr>
            <p:ph type="body" sz="quarter" idx="19"/>
          </p:nvPr>
        </p:nvSpPr>
        <p:spPr>
          <a:xfrm>
            <a:off x="487396" y="1339050"/>
            <a:ext cx="8297862" cy="4994633"/>
          </a:xfrm>
        </p:spPr>
        <p:txBody>
          <a:bodyPr>
            <a:noAutofit/>
          </a:bodyPr>
          <a:lstStyle/>
          <a:p>
            <a:pPr>
              <a:buFont typeface="Arial" panose="020B0604020202020204" pitchFamily="34" charset="0"/>
              <a:buChar char="•"/>
            </a:pPr>
            <a:r>
              <a:rPr lang="en-US" dirty="0">
                <a:solidFill>
                  <a:schemeClr val="tx2"/>
                </a:solidFill>
              </a:rPr>
              <a:t>Motivation</a:t>
            </a:r>
          </a:p>
          <a:p>
            <a:pPr>
              <a:buFont typeface="Arial" panose="020B0604020202020204" pitchFamily="34" charset="0"/>
              <a:buChar char="•"/>
            </a:pPr>
            <a:r>
              <a:rPr lang="en-US" dirty="0">
                <a:solidFill>
                  <a:schemeClr val="tx2"/>
                </a:solidFill>
              </a:rPr>
              <a:t>Introduction</a:t>
            </a:r>
          </a:p>
          <a:p>
            <a:pPr>
              <a:buFont typeface="Arial" panose="020B0604020202020204" pitchFamily="34" charset="0"/>
              <a:buChar char="•"/>
            </a:pPr>
            <a:r>
              <a:rPr lang="en-US" dirty="0">
                <a:solidFill>
                  <a:schemeClr val="tx2"/>
                </a:solidFill>
              </a:rPr>
              <a:t>Related Works</a:t>
            </a:r>
          </a:p>
          <a:p>
            <a:pPr>
              <a:buFont typeface="Arial" panose="020B0604020202020204" pitchFamily="34" charset="0"/>
              <a:buChar char="•"/>
            </a:pPr>
            <a:r>
              <a:rPr lang="en-US" dirty="0">
                <a:solidFill>
                  <a:schemeClr val="tx2"/>
                </a:solidFill>
              </a:rPr>
              <a:t>SMPL Model </a:t>
            </a:r>
          </a:p>
          <a:p>
            <a:pPr>
              <a:buFont typeface="Arial" panose="020B0604020202020204" pitchFamily="34" charset="0"/>
              <a:buChar char="•"/>
            </a:pPr>
            <a:r>
              <a:rPr lang="en-US" dirty="0">
                <a:solidFill>
                  <a:schemeClr val="tx2"/>
                </a:solidFill>
              </a:rPr>
              <a:t>Training</a:t>
            </a:r>
          </a:p>
          <a:p>
            <a:pPr>
              <a:buFont typeface="Arial" panose="020B0604020202020204" pitchFamily="34" charset="0"/>
              <a:buChar char="•"/>
            </a:pPr>
            <a:r>
              <a:rPr lang="en-US" dirty="0">
                <a:solidFill>
                  <a:schemeClr val="tx2"/>
                </a:solidFill>
              </a:rPr>
              <a:t>Model Evaluation</a:t>
            </a:r>
          </a:p>
          <a:p>
            <a:pPr>
              <a:buFont typeface="Arial" panose="020B0604020202020204" pitchFamily="34" charset="0"/>
              <a:buChar char="•"/>
            </a:pPr>
            <a:r>
              <a:rPr lang="en-US" dirty="0">
                <a:solidFill>
                  <a:schemeClr val="tx2"/>
                </a:solidFill>
              </a:rPr>
              <a:t>DMPL</a:t>
            </a:r>
          </a:p>
          <a:p>
            <a:pPr>
              <a:buFont typeface="Arial" panose="020B0604020202020204" pitchFamily="34" charset="0"/>
              <a:buChar char="•"/>
            </a:pPr>
            <a:r>
              <a:rPr lang="en-US" dirty="0">
                <a:solidFill>
                  <a:schemeClr val="tx2"/>
                </a:solidFill>
              </a:rPr>
              <a:t>Limitations</a:t>
            </a:r>
          </a:p>
          <a:p>
            <a:pPr>
              <a:buFont typeface="Arial" panose="020B0604020202020204" pitchFamily="34" charset="0"/>
              <a:buChar char="•"/>
            </a:pPr>
            <a:r>
              <a:rPr lang="en-US" dirty="0">
                <a:solidFill>
                  <a:schemeClr val="tx2"/>
                </a:solidFill>
              </a:rPr>
              <a:t>Future Works</a:t>
            </a:r>
          </a:p>
          <a:p>
            <a:pPr>
              <a:buFont typeface="Arial" panose="020B0604020202020204" pitchFamily="34" charset="0"/>
              <a:buChar char="•"/>
            </a:pPr>
            <a:r>
              <a:rPr lang="en-US" dirty="0">
                <a:solidFill>
                  <a:schemeClr val="tx2"/>
                </a:solidFill>
              </a:rPr>
              <a:t>Conclusions</a:t>
            </a:r>
          </a:p>
          <a:p>
            <a:pPr>
              <a:buFont typeface="Arial" panose="020B0604020202020204" pitchFamily="34" charset="0"/>
              <a:buChar char="•"/>
            </a:pPr>
            <a:endParaRPr lang="en-US" dirty="0">
              <a:solidFill>
                <a:schemeClr val="tx2"/>
              </a:solidFill>
            </a:endParaRPr>
          </a:p>
          <a:p>
            <a:pPr>
              <a:buFont typeface="Arial" panose="020B0604020202020204" pitchFamily="34" charset="0"/>
              <a:buChar char="•"/>
            </a:pPr>
            <a:endParaRPr lang="en-US" dirty="0">
              <a:solidFill>
                <a:schemeClr val="tx2"/>
              </a:solidFill>
            </a:endParaRPr>
          </a:p>
        </p:txBody>
      </p:sp>
      <p:sp>
        <p:nvSpPr>
          <p:cNvPr id="4" name="Title 3">
            <a:extLst>
              <a:ext uri="{FF2B5EF4-FFF2-40B4-BE49-F238E27FC236}">
                <a16:creationId xmlns:a16="http://schemas.microsoft.com/office/drawing/2014/main" id="{28A7DC47-CECB-4314-A98A-2BFDEACC4C5D}"/>
              </a:ext>
            </a:extLst>
          </p:cNvPr>
          <p:cNvSpPr>
            <a:spLocks noGrp="1"/>
          </p:cNvSpPr>
          <p:nvPr>
            <p:ph type="title"/>
          </p:nvPr>
        </p:nvSpPr>
        <p:spPr>
          <a:xfrm>
            <a:off x="847288" y="445823"/>
            <a:ext cx="7315200" cy="327600"/>
          </a:xfrm>
        </p:spPr>
        <p:txBody>
          <a:bodyPr>
            <a:noAutofit/>
          </a:bodyPr>
          <a:lstStyle/>
          <a:p>
            <a:r>
              <a:rPr lang="en-US" sz="3600" b="1" i="0" dirty="0">
                <a:latin typeface="Calibri Light (Headings)"/>
              </a:rPr>
              <a:t>Content</a:t>
            </a:r>
          </a:p>
        </p:txBody>
      </p:sp>
      <p:sp>
        <p:nvSpPr>
          <p:cNvPr id="6" name="Slide Number Placeholder 5">
            <a:extLst>
              <a:ext uri="{FF2B5EF4-FFF2-40B4-BE49-F238E27FC236}">
                <a16:creationId xmlns:a16="http://schemas.microsoft.com/office/drawing/2014/main" id="{8E4D7066-8282-4533-8B35-1246F78E0202}"/>
              </a:ext>
            </a:extLst>
          </p:cNvPr>
          <p:cNvSpPr>
            <a:spLocks noGrp="1"/>
          </p:cNvSpPr>
          <p:nvPr>
            <p:ph type="sldNum" sz="quarter" idx="4"/>
          </p:nvPr>
        </p:nvSpPr>
        <p:spPr/>
        <p:txBody>
          <a:bodyPr/>
          <a:lstStyle/>
          <a:p>
            <a:fld id="{F777D48D-F22C-624F-9C01-7CDA9A361691}" type="slidenum">
              <a:rPr lang="de-DE" smtClean="0"/>
              <a:pPr/>
              <a:t>2</a:t>
            </a:fld>
            <a:endParaRPr lang="de-DE" dirty="0"/>
          </a:p>
        </p:txBody>
      </p:sp>
      <p:cxnSp>
        <p:nvCxnSpPr>
          <p:cNvPr id="8" name="Straight Connector 7">
            <a:extLst>
              <a:ext uri="{FF2B5EF4-FFF2-40B4-BE49-F238E27FC236}">
                <a16:creationId xmlns:a16="http://schemas.microsoft.com/office/drawing/2014/main" id="{500E7299-E9FD-47CC-9D2C-BED864B3340C}"/>
              </a:ext>
            </a:extLst>
          </p:cNvPr>
          <p:cNvCxnSpPr>
            <a:cxnSpLocks/>
          </p:cNvCxnSpPr>
          <p:nvPr/>
        </p:nvCxnSpPr>
        <p:spPr>
          <a:xfrm>
            <a:off x="627797" y="903242"/>
            <a:ext cx="7577653" cy="0"/>
          </a:xfrm>
          <a:prstGeom prst="line">
            <a:avLst/>
          </a:prstGeom>
          <a:ln w="25400">
            <a:solidFill>
              <a:srgbClr val="025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2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C77B9C-BD30-4E10-B519-EB3BF6388BFB}"/>
              </a:ext>
            </a:extLst>
          </p:cNvPr>
          <p:cNvSpPr>
            <a:spLocks noGrp="1"/>
          </p:cNvSpPr>
          <p:nvPr>
            <p:ph type="body" sz="quarter" idx="19"/>
          </p:nvPr>
        </p:nvSpPr>
        <p:spPr>
          <a:xfrm>
            <a:off x="391298" y="1853967"/>
            <a:ext cx="8297862" cy="5189869"/>
          </a:xfrm>
        </p:spPr>
        <p:txBody>
          <a:bodyPr/>
          <a:lstStyle/>
          <a:p>
            <a:pPr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reating a realistic human body models that can represent different body shapes, deform naturally with pose, and exhibit soft-tissue motions like those of real humans and making sure that these models are fast to render, easy to deploy, and compatible with existing rendering engines.</a:t>
            </a:r>
          </a:p>
          <a:p>
            <a:pPr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Ex : Fast and Furious synthetic scene creation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0BF85DB7-2FF3-4A33-A844-63BA327D204D}"/>
              </a:ext>
            </a:extLst>
          </p:cNvPr>
          <p:cNvSpPr>
            <a:spLocks noGrp="1"/>
          </p:cNvSpPr>
          <p:nvPr>
            <p:ph type="title"/>
          </p:nvPr>
        </p:nvSpPr>
        <p:spPr/>
        <p:txBody>
          <a:bodyPr>
            <a:noAutofit/>
          </a:bodyPr>
          <a:lstStyle/>
          <a:p>
            <a:r>
              <a:rPr lang="en-US" sz="3600" b="1" i="0" dirty="0">
                <a:latin typeface="Calibri Light (Headings)"/>
              </a:rPr>
              <a:t>Motivation</a:t>
            </a:r>
          </a:p>
        </p:txBody>
      </p:sp>
      <p:sp>
        <p:nvSpPr>
          <p:cNvPr id="6" name="Slide Number Placeholder 5">
            <a:extLst>
              <a:ext uri="{FF2B5EF4-FFF2-40B4-BE49-F238E27FC236}">
                <a16:creationId xmlns:a16="http://schemas.microsoft.com/office/drawing/2014/main" id="{D9FDC6D9-F90D-4B7A-928B-F651B7C7E719}"/>
              </a:ext>
            </a:extLst>
          </p:cNvPr>
          <p:cNvSpPr>
            <a:spLocks noGrp="1"/>
          </p:cNvSpPr>
          <p:nvPr>
            <p:ph type="sldNum" sz="quarter" idx="4"/>
          </p:nvPr>
        </p:nvSpPr>
        <p:spPr/>
        <p:txBody>
          <a:bodyPr/>
          <a:lstStyle/>
          <a:p>
            <a:fld id="{F777D48D-F22C-624F-9C01-7CDA9A361691}" type="slidenum">
              <a:rPr lang="de-DE" smtClean="0"/>
              <a:pPr/>
              <a:t>3</a:t>
            </a:fld>
            <a:endParaRPr lang="de-DE" dirty="0"/>
          </a:p>
        </p:txBody>
      </p:sp>
      <p:pic>
        <p:nvPicPr>
          <p:cNvPr id="2" name="Picture 1">
            <a:extLst>
              <a:ext uri="{FF2B5EF4-FFF2-40B4-BE49-F238E27FC236}">
                <a16:creationId xmlns:a16="http://schemas.microsoft.com/office/drawing/2014/main" id="{36A3ABCF-8856-4655-B79A-8A87C58F6442}"/>
              </a:ext>
            </a:extLst>
          </p:cNvPr>
          <p:cNvPicPr>
            <a:picLocks noChangeAspect="1"/>
          </p:cNvPicPr>
          <p:nvPr/>
        </p:nvPicPr>
        <p:blipFill>
          <a:blip r:embed="rId2"/>
          <a:stretch>
            <a:fillRect/>
          </a:stretch>
        </p:blipFill>
        <p:spPr>
          <a:xfrm>
            <a:off x="5173959" y="3842157"/>
            <a:ext cx="3515201" cy="1426129"/>
          </a:xfrm>
          <a:prstGeom prst="rect">
            <a:avLst/>
          </a:prstGeom>
        </p:spPr>
      </p:pic>
    </p:spTree>
    <p:extLst>
      <p:ext uri="{BB962C8B-B14F-4D97-AF65-F5344CB8AC3E}">
        <p14:creationId xmlns:p14="http://schemas.microsoft.com/office/powerpoint/2010/main" val="400142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608FBB-9195-454D-A1E6-D3738FCA6D63}"/>
              </a:ext>
            </a:extLst>
          </p:cNvPr>
          <p:cNvPicPr/>
          <p:nvPr/>
        </p:nvPicPr>
        <p:blipFill rotWithShape="1">
          <a:blip r:embed="rId2"/>
          <a:srcRect t="3255" r="-1" b="6414"/>
          <a:stretch/>
        </p:blipFill>
        <p:spPr>
          <a:xfrm>
            <a:off x="6654016" y="2009552"/>
            <a:ext cx="1912767" cy="2568205"/>
          </a:xfrm>
          <a:prstGeom prst="rect">
            <a:avLst/>
          </a:prstGeom>
          <a:noFill/>
        </p:spPr>
      </p:pic>
      <p:sp>
        <p:nvSpPr>
          <p:cNvPr id="3" name="Text Placeholder 2">
            <a:extLst>
              <a:ext uri="{FF2B5EF4-FFF2-40B4-BE49-F238E27FC236}">
                <a16:creationId xmlns:a16="http://schemas.microsoft.com/office/drawing/2014/main" id="{C9B506CE-AC45-406D-A0B4-841031C4A730}"/>
              </a:ext>
            </a:extLst>
          </p:cNvPr>
          <p:cNvSpPr>
            <a:spLocks noGrp="1"/>
          </p:cNvSpPr>
          <p:nvPr>
            <p:ph type="body" sz="quarter" idx="20"/>
          </p:nvPr>
        </p:nvSpPr>
        <p:spPr>
          <a:xfrm>
            <a:off x="474662" y="1771651"/>
            <a:ext cx="6144251" cy="4739759"/>
          </a:xfrm>
        </p:spPr>
        <p:txBody>
          <a:bodyPr>
            <a:normAutofit/>
          </a:bodyPr>
          <a:lstStyle/>
          <a:p>
            <a:pPr>
              <a:spcAft>
                <a:spcPts val="6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Blend Skinning</a:t>
            </a:r>
            <a:r>
              <a:rPr lang="en-US" dirty="0"/>
              <a:t> : </a:t>
            </a:r>
            <a:r>
              <a:rPr lang="en-US" sz="1800" dirty="0">
                <a:effectLst/>
                <a:latin typeface="Calibri" panose="020F0502020204030204" pitchFamily="34" charset="0"/>
                <a:ea typeface="Calibri" panose="020F0502020204030204" pitchFamily="34" charset="0"/>
                <a:cs typeface="Times New Roman" panose="02020603050405020304" pitchFamily="18" charset="0"/>
              </a:rPr>
              <a:t>each vertex in the mesh surface is transformed using a weighted influence of its neighboring bones</a:t>
            </a:r>
            <a:r>
              <a:rPr lang="en-US" dirty="0"/>
              <a:t>.</a:t>
            </a:r>
          </a:p>
          <a:p>
            <a:pPr>
              <a:spcAft>
                <a:spcPts val="600"/>
              </a:spcAft>
            </a:pPr>
            <a:r>
              <a:rPr lang="en-US" dirty="0"/>
              <a:t>Issue : Bowtie effects</a:t>
            </a:r>
          </a:p>
          <a:p>
            <a:pPr>
              <a:spcAft>
                <a:spcPts val="600"/>
              </a:spcAft>
            </a:pPr>
            <a:endParaRPr lang="en-US" dirty="0"/>
          </a:p>
          <a:p>
            <a:pPr>
              <a:spcAft>
                <a:spcPts val="6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Blend shapes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“Scattered data interpolation” </a:t>
            </a:r>
          </a:p>
          <a:p>
            <a:pPr>
              <a:spcAft>
                <a:spcPts val="600"/>
              </a:spcAft>
            </a:pPr>
            <a:r>
              <a:rPr lang="en-US" sz="1800" dirty="0">
                <a:latin typeface="Calibri" panose="020F0502020204030204" pitchFamily="34" charset="0"/>
                <a:cs typeface="Times New Roman" panose="02020603050405020304" pitchFamily="18" charset="0"/>
              </a:rPr>
              <a:t>Issue : Manual sculpting of meshes</a:t>
            </a:r>
          </a:p>
          <a:p>
            <a:pPr>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Allen 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a:t>
            </a:r>
            <a:r>
              <a:rPr lang="en-US" sz="1800" dirty="0" err="1">
                <a:latin typeface="Calibri" panose="020F0502020204030204" pitchFamily="34" charset="0"/>
                <a:ea typeface="Calibri" panose="020F0502020204030204" pitchFamily="34" charset="0"/>
                <a:cs typeface="Times New Roman" panose="02020603050405020304" pitchFamily="18" charset="0"/>
              </a:rPr>
              <a:t>’s</a:t>
            </a:r>
            <a:r>
              <a:rPr lang="en-US" sz="1800" dirty="0">
                <a:latin typeface="Calibri" panose="020F0502020204030204" pitchFamily="34" charset="0"/>
                <a:ea typeface="Calibri" panose="020F0502020204030204" pitchFamily="34" charset="0"/>
                <a:cs typeface="Times New Roman" panose="02020603050405020304" pitchFamily="18" charset="0"/>
              </a:rPr>
              <a:t> Approach : Only considered torso and arms and rest were interpolated.</a:t>
            </a:r>
          </a:p>
          <a:p>
            <a:pPr>
              <a:spcAft>
                <a:spcPts val="600"/>
              </a:spcAft>
            </a:pPr>
            <a:r>
              <a:rPr lang="en-US" sz="1800" dirty="0">
                <a:latin typeface="Calibri" panose="020F0502020204030204" pitchFamily="34" charset="0"/>
                <a:cs typeface="Times New Roman" panose="02020603050405020304" pitchFamily="18" charset="0"/>
              </a:rPr>
              <a:t>Issue : Cannot fully reproduce entire body deformation</a:t>
            </a:r>
            <a:endParaRPr lang="en-US" dirty="0"/>
          </a:p>
        </p:txBody>
      </p:sp>
      <p:sp>
        <p:nvSpPr>
          <p:cNvPr id="4" name="Title 3">
            <a:extLst>
              <a:ext uri="{FF2B5EF4-FFF2-40B4-BE49-F238E27FC236}">
                <a16:creationId xmlns:a16="http://schemas.microsoft.com/office/drawing/2014/main" id="{16FC9AEB-731F-4193-90F8-C53356D767F4}"/>
              </a:ext>
            </a:extLst>
          </p:cNvPr>
          <p:cNvSpPr>
            <a:spLocks noGrp="1"/>
          </p:cNvSpPr>
          <p:nvPr>
            <p:ph type="title"/>
          </p:nvPr>
        </p:nvSpPr>
        <p:spPr>
          <a:xfrm>
            <a:off x="295200" y="406800"/>
            <a:ext cx="7315200" cy="327600"/>
          </a:xfrm>
        </p:spPr>
        <p:txBody>
          <a:bodyPr anchor="ctr">
            <a:normAutofit fontScale="90000"/>
          </a:bodyPr>
          <a:lstStyle/>
          <a:p>
            <a:pPr>
              <a:lnSpc>
                <a:spcPct val="90000"/>
              </a:lnSpc>
            </a:pPr>
            <a:r>
              <a:rPr lang="en-US" sz="4000" b="1" i="0" dirty="0">
                <a:latin typeface="Calibri Light (Headings)"/>
              </a:rPr>
              <a:t>Related</a:t>
            </a:r>
            <a:r>
              <a:rPr lang="en-US" dirty="0"/>
              <a:t> </a:t>
            </a:r>
            <a:r>
              <a:rPr lang="en-US" sz="4000" b="1" i="0" dirty="0">
                <a:latin typeface="Calibri Light (Headings)"/>
              </a:rPr>
              <a:t>Works</a:t>
            </a:r>
          </a:p>
        </p:txBody>
      </p:sp>
      <p:sp>
        <p:nvSpPr>
          <p:cNvPr id="14" name="Text Placeholder 5">
            <a:extLst>
              <a:ext uri="{FF2B5EF4-FFF2-40B4-BE49-F238E27FC236}">
                <a16:creationId xmlns:a16="http://schemas.microsoft.com/office/drawing/2014/main" id="{18562D86-5A9B-4CA6-ADFE-8A64FC7CB110}"/>
              </a:ext>
            </a:extLst>
          </p:cNvPr>
          <p:cNvSpPr>
            <a:spLocks noGrp="1"/>
          </p:cNvSpPr>
          <p:nvPr>
            <p:ph type="body" sz="quarter" idx="17"/>
          </p:nvPr>
        </p:nvSpPr>
        <p:spPr>
          <a:xfrm>
            <a:off x="4731314" y="6398644"/>
            <a:ext cx="4035601" cy="112766"/>
          </a:xfrm>
        </p:spPr>
        <p:txBody>
          <a:bodyPr>
            <a:normAutofit fontScale="92500" lnSpcReduction="20000"/>
          </a:bodyPr>
          <a:lstStyle/>
          <a:p>
            <a:endParaRPr lang="en-US"/>
          </a:p>
        </p:txBody>
      </p:sp>
      <p:sp>
        <p:nvSpPr>
          <p:cNvPr id="6" name="Slide Number Placeholder 5">
            <a:extLst>
              <a:ext uri="{FF2B5EF4-FFF2-40B4-BE49-F238E27FC236}">
                <a16:creationId xmlns:a16="http://schemas.microsoft.com/office/drawing/2014/main" id="{B5A9298B-0BC6-46F5-9169-E5D0FAE01A4E}"/>
              </a:ext>
            </a:extLst>
          </p:cNvPr>
          <p:cNvSpPr>
            <a:spLocks noGrp="1"/>
          </p:cNvSpPr>
          <p:nvPr>
            <p:ph type="sldNum" sz="quarter" idx="4"/>
          </p:nvPr>
        </p:nvSpPr>
        <p:spPr>
          <a:xfrm>
            <a:off x="295200" y="6627685"/>
            <a:ext cx="192196" cy="208726"/>
          </a:xfrm>
        </p:spPr>
        <p:txBody>
          <a:bodyPr anchor="t">
            <a:normAutofit/>
          </a:bodyPr>
          <a:lstStyle/>
          <a:p>
            <a:pPr>
              <a:spcAft>
                <a:spcPts val="600"/>
              </a:spcAft>
            </a:pPr>
            <a:fld id="{F777D48D-F22C-624F-9C01-7CDA9A361691}" type="slidenum">
              <a:rPr lang="de-DE" smtClean="0"/>
              <a:pPr>
                <a:spcAft>
                  <a:spcPts val="600"/>
                </a:spcAft>
              </a:pPr>
              <a:t>4</a:t>
            </a:fld>
            <a:endParaRPr lang="de-DE"/>
          </a:p>
        </p:txBody>
      </p:sp>
    </p:spTree>
    <p:extLst>
      <p:ext uri="{BB962C8B-B14F-4D97-AF65-F5344CB8AC3E}">
        <p14:creationId xmlns:p14="http://schemas.microsoft.com/office/powerpoint/2010/main" val="415924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D9A756-B809-4838-866F-BC3D8E8852E7}"/>
              </a:ext>
            </a:extLst>
          </p:cNvPr>
          <p:cNvSpPr>
            <a:spLocks noGrp="1"/>
          </p:cNvSpPr>
          <p:nvPr>
            <p:ph type="body" sz="quarter" idx="20"/>
          </p:nvPr>
        </p:nvSpPr>
        <p:spPr>
          <a:xfrm>
            <a:off x="474662" y="3578684"/>
            <a:ext cx="8145011" cy="2932726"/>
          </a:xfrm>
        </p:spPr>
        <p:txBody>
          <a:bodyPr/>
          <a:lstStyle/>
          <a:p>
            <a:r>
              <a:rPr lang="en-US" dirty="0"/>
              <a:t>SCAPE models : Based on triangle deformation</a:t>
            </a:r>
          </a:p>
          <a:p>
            <a:endParaRPr lang="en-US" dirty="0"/>
          </a:p>
          <a:p>
            <a:r>
              <a:rPr lang="en-US" dirty="0"/>
              <a:t>Very powerful but not compatible with current rendering engines.</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final goal of this work is to derive a vertex-based learnt model which is as powerful as triangular deformation models which are efficient in representing wide range of body poses.</a:t>
            </a:r>
          </a:p>
          <a:p>
            <a:endParaRPr lang="en-US" dirty="0"/>
          </a:p>
        </p:txBody>
      </p:sp>
      <p:sp>
        <p:nvSpPr>
          <p:cNvPr id="4" name="Title 3">
            <a:extLst>
              <a:ext uri="{FF2B5EF4-FFF2-40B4-BE49-F238E27FC236}">
                <a16:creationId xmlns:a16="http://schemas.microsoft.com/office/drawing/2014/main" id="{1DA3C381-0894-4593-B2EB-D1A2E9833E59}"/>
              </a:ext>
            </a:extLst>
          </p:cNvPr>
          <p:cNvSpPr>
            <a:spLocks noGrp="1"/>
          </p:cNvSpPr>
          <p:nvPr>
            <p:ph type="title"/>
          </p:nvPr>
        </p:nvSpPr>
        <p:spPr/>
        <p:txBody>
          <a:bodyPr>
            <a:normAutofit fontScale="90000"/>
          </a:bodyPr>
          <a:lstStyle/>
          <a:p>
            <a:r>
              <a:rPr lang="en-US" sz="4000" b="1" i="0" dirty="0">
                <a:latin typeface="Calibri Light (Headings)"/>
              </a:rPr>
              <a:t>Related</a:t>
            </a:r>
            <a:r>
              <a:rPr lang="en-US" dirty="0"/>
              <a:t> </a:t>
            </a:r>
            <a:r>
              <a:rPr lang="en-US" sz="4000" b="1" i="0" dirty="0">
                <a:latin typeface="Calibri Light (Headings)"/>
              </a:rPr>
              <a:t>Work</a:t>
            </a:r>
            <a:r>
              <a:rPr lang="en-US" sz="3200" b="1" i="0" dirty="0">
                <a:latin typeface="Calibri Light (Headings)"/>
              </a:rPr>
              <a:t>[2]</a:t>
            </a:r>
          </a:p>
        </p:txBody>
      </p:sp>
      <p:sp>
        <p:nvSpPr>
          <p:cNvPr id="6" name="Text Placeholder 5">
            <a:extLst>
              <a:ext uri="{FF2B5EF4-FFF2-40B4-BE49-F238E27FC236}">
                <a16:creationId xmlns:a16="http://schemas.microsoft.com/office/drawing/2014/main" id="{0AE54E0F-442C-420C-8B87-3F7F91D46006}"/>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E70D5B45-238B-4D4E-A54F-E4DE524C50C5}"/>
              </a:ext>
            </a:extLst>
          </p:cNvPr>
          <p:cNvSpPr>
            <a:spLocks noGrp="1"/>
          </p:cNvSpPr>
          <p:nvPr>
            <p:ph type="sldNum" sz="quarter" idx="4"/>
          </p:nvPr>
        </p:nvSpPr>
        <p:spPr/>
        <p:txBody>
          <a:bodyPr/>
          <a:lstStyle/>
          <a:p>
            <a:fld id="{F777D48D-F22C-624F-9C01-7CDA9A361691}" type="slidenum">
              <a:rPr lang="de-DE" smtClean="0"/>
              <a:pPr/>
              <a:t>5</a:t>
            </a:fld>
            <a:endParaRPr lang="de-DE" dirty="0"/>
          </a:p>
        </p:txBody>
      </p:sp>
      <p:pic>
        <p:nvPicPr>
          <p:cNvPr id="9" name="Picture 8">
            <a:extLst>
              <a:ext uri="{FF2B5EF4-FFF2-40B4-BE49-F238E27FC236}">
                <a16:creationId xmlns:a16="http://schemas.microsoft.com/office/drawing/2014/main" id="{14B8DFC5-08FF-439F-A0B4-78B8B6FAFDC6}"/>
              </a:ext>
            </a:extLst>
          </p:cNvPr>
          <p:cNvPicPr>
            <a:picLocks noChangeAspect="1"/>
          </p:cNvPicPr>
          <p:nvPr/>
        </p:nvPicPr>
        <p:blipFill>
          <a:blip r:embed="rId2"/>
          <a:stretch>
            <a:fillRect/>
          </a:stretch>
        </p:blipFill>
        <p:spPr>
          <a:xfrm>
            <a:off x="684913" y="1417740"/>
            <a:ext cx="7142016" cy="1685409"/>
          </a:xfrm>
          <a:prstGeom prst="rect">
            <a:avLst/>
          </a:prstGeom>
        </p:spPr>
      </p:pic>
    </p:spTree>
    <p:extLst>
      <p:ext uri="{BB962C8B-B14F-4D97-AF65-F5344CB8AC3E}">
        <p14:creationId xmlns:p14="http://schemas.microsoft.com/office/powerpoint/2010/main" val="254147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835C31-D4E3-41E3-9D2B-71C9276AF75D}"/>
              </a:ext>
            </a:extLst>
          </p:cNvPr>
          <p:cNvSpPr>
            <a:spLocks noGrp="1"/>
          </p:cNvSpPr>
          <p:nvPr>
            <p:ph type="body" sz="quarter" idx="20"/>
          </p:nvPr>
        </p:nvSpPr>
        <p:spPr>
          <a:xfrm>
            <a:off x="474663" y="1087121"/>
            <a:ext cx="4050940" cy="5424289"/>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contrast to all the previous works, SMPL model learns blend shapes to correct for the limitations of standard skinning methods.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Different blend shapes for identity, pose, and soft-tissue dynamics are additively combined with a rest template mesh before being transformed by blend skinning.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objective function that penalizes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pervertex</a:t>
            </a:r>
            <a:r>
              <a:rPr lang="en-US" sz="1800" dirty="0">
                <a:effectLst/>
                <a:latin typeface="Calibri" panose="020F0502020204030204" pitchFamily="34" charset="0"/>
                <a:ea typeface="Calibri" panose="020F0502020204030204" pitchFamily="34" charset="0"/>
                <a:cs typeface="Times New Roman" panose="02020603050405020304" pitchFamily="18" charset="0"/>
              </a:rPr>
              <a:t> disparities between registered meshes and our model.</a:t>
            </a:r>
          </a:p>
          <a:p>
            <a:pPr indent="0">
              <a:buNone/>
            </a:pPr>
            <a:endParaRPr lang="en-US" dirty="0"/>
          </a:p>
        </p:txBody>
      </p:sp>
      <p:sp>
        <p:nvSpPr>
          <p:cNvPr id="4" name="Title 3">
            <a:extLst>
              <a:ext uri="{FF2B5EF4-FFF2-40B4-BE49-F238E27FC236}">
                <a16:creationId xmlns:a16="http://schemas.microsoft.com/office/drawing/2014/main" id="{C2BCD4F2-09C7-4C16-8AAB-5A3183CCDBD6}"/>
              </a:ext>
            </a:extLst>
          </p:cNvPr>
          <p:cNvSpPr>
            <a:spLocks noGrp="1"/>
          </p:cNvSpPr>
          <p:nvPr>
            <p:ph type="title"/>
          </p:nvPr>
        </p:nvSpPr>
        <p:spPr/>
        <p:txBody>
          <a:bodyPr>
            <a:noAutofit/>
          </a:bodyPr>
          <a:lstStyle/>
          <a:p>
            <a:r>
              <a:rPr lang="en-US" sz="3600" b="1" i="0" dirty="0">
                <a:latin typeface="Calibri Light (Headings)"/>
              </a:rPr>
              <a:t>SMPL</a:t>
            </a:r>
          </a:p>
        </p:txBody>
      </p:sp>
      <p:sp>
        <p:nvSpPr>
          <p:cNvPr id="6" name="Text Placeholder 5">
            <a:extLst>
              <a:ext uri="{FF2B5EF4-FFF2-40B4-BE49-F238E27FC236}">
                <a16:creationId xmlns:a16="http://schemas.microsoft.com/office/drawing/2014/main" id="{6606A78F-C635-41C0-8AE4-15F8693ACED5}"/>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9111FA8D-BE26-40DF-A346-4E66BAF85AD4}"/>
              </a:ext>
            </a:extLst>
          </p:cNvPr>
          <p:cNvSpPr>
            <a:spLocks noGrp="1"/>
          </p:cNvSpPr>
          <p:nvPr>
            <p:ph type="sldNum" sz="quarter" idx="4"/>
          </p:nvPr>
        </p:nvSpPr>
        <p:spPr/>
        <p:txBody>
          <a:bodyPr/>
          <a:lstStyle/>
          <a:p>
            <a:fld id="{F777D48D-F22C-624F-9C01-7CDA9A361691}" type="slidenum">
              <a:rPr lang="de-DE" smtClean="0"/>
              <a:pPr/>
              <a:t>6</a:t>
            </a:fld>
            <a:endParaRPr lang="de-DE" dirty="0"/>
          </a:p>
        </p:txBody>
      </p:sp>
      <p:pic>
        <p:nvPicPr>
          <p:cNvPr id="8" name="Picture 7">
            <a:extLst>
              <a:ext uri="{FF2B5EF4-FFF2-40B4-BE49-F238E27FC236}">
                <a16:creationId xmlns:a16="http://schemas.microsoft.com/office/drawing/2014/main" id="{F9354293-35AA-4D20-B335-8D3E9811A4D2}"/>
              </a:ext>
            </a:extLst>
          </p:cNvPr>
          <p:cNvPicPr/>
          <p:nvPr/>
        </p:nvPicPr>
        <p:blipFill>
          <a:blip r:embed="rId2"/>
          <a:stretch>
            <a:fillRect/>
          </a:stretch>
        </p:blipFill>
        <p:spPr>
          <a:xfrm>
            <a:off x="4182324" y="2190727"/>
            <a:ext cx="4961676" cy="1950803"/>
          </a:xfrm>
          <a:prstGeom prst="rect">
            <a:avLst/>
          </a:prstGeom>
        </p:spPr>
      </p:pic>
    </p:spTree>
    <p:extLst>
      <p:ext uri="{BB962C8B-B14F-4D97-AF65-F5344CB8AC3E}">
        <p14:creationId xmlns:p14="http://schemas.microsoft.com/office/powerpoint/2010/main" val="218744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5EF201-FD4B-41B1-BCC1-5441195BD233}"/>
              </a:ext>
            </a:extLst>
          </p:cNvPr>
          <p:cNvSpPr>
            <a:spLocks noGrp="1"/>
          </p:cNvSpPr>
          <p:nvPr>
            <p:ph type="body" sz="quarter" idx="20"/>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single blend shape is represented as  N = 6890 vertices with K = 23 joints.</a:t>
            </a:r>
          </a:p>
          <a:p>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emplate shape T , Rest pose theta(*),</a:t>
            </a:r>
          </a:p>
          <a:p>
            <a:r>
              <a:rPr lang="en-US" sz="1800"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lend weights( w )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blend shape function B_s(beta)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J(beta)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B_p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teta</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 functions are added to rest pose mesh.</a:t>
            </a:r>
          </a:p>
          <a:p>
            <a:pPr indent="0">
              <a:buNone/>
            </a:pPr>
            <a:endParaRPr lang="en-US" dirty="0"/>
          </a:p>
          <a:p>
            <a:pPr indent="0">
              <a:buNone/>
            </a:pPr>
            <a:endParaRPr lang="en-US" dirty="0"/>
          </a:p>
        </p:txBody>
      </p:sp>
      <p:sp>
        <p:nvSpPr>
          <p:cNvPr id="4" name="Title 3">
            <a:extLst>
              <a:ext uri="{FF2B5EF4-FFF2-40B4-BE49-F238E27FC236}">
                <a16:creationId xmlns:a16="http://schemas.microsoft.com/office/drawing/2014/main" id="{30F818DE-8B12-4939-9E50-C819012FF642}"/>
              </a:ext>
            </a:extLst>
          </p:cNvPr>
          <p:cNvSpPr>
            <a:spLocks noGrp="1"/>
          </p:cNvSpPr>
          <p:nvPr>
            <p:ph type="title"/>
          </p:nvPr>
        </p:nvSpPr>
        <p:spPr/>
        <p:txBody>
          <a:bodyPr>
            <a:normAutofit fontScale="90000"/>
          </a:bodyPr>
          <a:lstStyle/>
          <a:p>
            <a:r>
              <a:rPr lang="en-US" sz="4000" b="1" i="0" dirty="0">
                <a:latin typeface="Calibri Light (Headings)"/>
              </a:rPr>
              <a:t>SMPL</a:t>
            </a:r>
            <a:r>
              <a:rPr lang="en-US" sz="2900" b="1" i="0" dirty="0">
                <a:latin typeface="Calibri Light (Headings)"/>
              </a:rPr>
              <a:t>[2]</a:t>
            </a:r>
            <a:endParaRPr lang="en-US" dirty="0"/>
          </a:p>
        </p:txBody>
      </p:sp>
      <p:sp>
        <p:nvSpPr>
          <p:cNvPr id="6" name="Text Placeholder 5">
            <a:extLst>
              <a:ext uri="{FF2B5EF4-FFF2-40B4-BE49-F238E27FC236}">
                <a16:creationId xmlns:a16="http://schemas.microsoft.com/office/drawing/2014/main" id="{A38EF84E-1188-4C01-83BF-C7019845FC3B}"/>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C7CEBE95-5F60-4F4B-8FED-86E16BF08854}"/>
              </a:ext>
            </a:extLst>
          </p:cNvPr>
          <p:cNvSpPr>
            <a:spLocks noGrp="1"/>
          </p:cNvSpPr>
          <p:nvPr>
            <p:ph type="sldNum" sz="quarter" idx="4"/>
          </p:nvPr>
        </p:nvSpPr>
        <p:spPr/>
        <p:txBody>
          <a:bodyPr/>
          <a:lstStyle/>
          <a:p>
            <a:fld id="{F777D48D-F22C-624F-9C01-7CDA9A361691}" type="slidenum">
              <a:rPr lang="de-DE" smtClean="0"/>
              <a:pPr/>
              <a:t>7</a:t>
            </a:fld>
            <a:endParaRPr lang="de-DE" dirty="0"/>
          </a:p>
        </p:txBody>
      </p:sp>
      <p:pic>
        <p:nvPicPr>
          <p:cNvPr id="10" name="Picture 9">
            <a:extLst>
              <a:ext uri="{FF2B5EF4-FFF2-40B4-BE49-F238E27FC236}">
                <a16:creationId xmlns:a16="http://schemas.microsoft.com/office/drawing/2014/main" id="{23FC119B-91AF-4074-8FD7-1284DD5300F1}"/>
              </a:ext>
            </a:extLst>
          </p:cNvPr>
          <p:cNvPicPr>
            <a:picLocks noChangeAspect="1"/>
          </p:cNvPicPr>
          <p:nvPr/>
        </p:nvPicPr>
        <p:blipFill>
          <a:blip r:embed="rId2"/>
          <a:stretch>
            <a:fillRect/>
          </a:stretch>
        </p:blipFill>
        <p:spPr>
          <a:xfrm>
            <a:off x="5245801" y="1650034"/>
            <a:ext cx="3339646" cy="3709295"/>
          </a:xfrm>
          <a:prstGeom prst="rect">
            <a:avLst/>
          </a:prstGeom>
        </p:spPr>
      </p:pic>
      <p:pic>
        <p:nvPicPr>
          <p:cNvPr id="11" name="Picture 10">
            <a:extLst>
              <a:ext uri="{FF2B5EF4-FFF2-40B4-BE49-F238E27FC236}">
                <a16:creationId xmlns:a16="http://schemas.microsoft.com/office/drawing/2014/main" id="{9F3D46BB-596D-4467-926A-5DDC5AC4723E}"/>
              </a:ext>
            </a:extLst>
          </p:cNvPr>
          <p:cNvPicPr/>
          <p:nvPr/>
        </p:nvPicPr>
        <p:blipFill>
          <a:blip r:embed="rId3"/>
          <a:stretch>
            <a:fillRect/>
          </a:stretch>
        </p:blipFill>
        <p:spPr>
          <a:xfrm>
            <a:off x="5580482" y="5359329"/>
            <a:ext cx="2670283" cy="328407"/>
          </a:xfrm>
          <a:prstGeom prst="rect">
            <a:avLst/>
          </a:prstGeom>
        </p:spPr>
      </p:pic>
    </p:spTree>
    <p:extLst>
      <p:ext uri="{BB962C8B-B14F-4D97-AF65-F5344CB8AC3E}">
        <p14:creationId xmlns:p14="http://schemas.microsoft.com/office/powerpoint/2010/main" val="351557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67AB46-DE2A-4541-915E-AB3624CE4F98}"/>
              </a:ext>
            </a:extLst>
          </p:cNvPr>
          <p:cNvSpPr>
            <a:spLocks noGrp="1"/>
          </p:cNvSpPr>
          <p:nvPr>
            <p:ph type="body" sz="quarter" idx="20"/>
          </p:nvPr>
        </p:nvSpPr>
        <p:spPr/>
        <p:txBody>
          <a:bodyPr/>
          <a:lstStyle/>
          <a:p>
            <a:r>
              <a:rPr lang="en-US" dirty="0"/>
              <a:t>Each joint K is represented by axis angle representation </a:t>
            </a:r>
          </a:p>
          <a:p>
            <a:r>
              <a:rPr lang="en-US" dirty="0"/>
              <a:t>Shape parameters = 72 (3 + 23*3)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3 parameters for Global co-ordinate transformation,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23*3 parameters for each individual join in [x, y, z] direction</a:t>
            </a:r>
          </a:p>
          <a:p>
            <a:endParaRPr lang="en-US" dirty="0"/>
          </a:p>
          <a:p>
            <a:endParaRPr lang="en-US" dirty="0"/>
          </a:p>
          <a:p>
            <a:pPr indent="0">
              <a:buNone/>
            </a:pPr>
            <a:endParaRPr lang="en-US" dirty="0"/>
          </a:p>
        </p:txBody>
      </p:sp>
      <p:sp>
        <p:nvSpPr>
          <p:cNvPr id="4" name="Title 3">
            <a:extLst>
              <a:ext uri="{FF2B5EF4-FFF2-40B4-BE49-F238E27FC236}">
                <a16:creationId xmlns:a16="http://schemas.microsoft.com/office/drawing/2014/main" id="{766EE0A6-C8FE-4E26-828C-61C467B96724}"/>
              </a:ext>
            </a:extLst>
          </p:cNvPr>
          <p:cNvSpPr>
            <a:spLocks noGrp="1"/>
          </p:cNvSpPr>
          <p:nvPr>
            <p:ph type="title"/>
          </p:nvPr>
        </p:nvSpPr>
        <p:spPr/>
        <p:txBody>
          <a:bodyPr>
            <a:normAutofit fontScale="90000"/>
          </a:bodyPr>
          <a:lstStyle/>
          <a:p>
            <a:r>
              <a:rPr lang="en-US" sz="4000" b="1" i="0" dirty="0">
                <a:latin typeface="Calibri Light (Headings)"/>
              </a:rPr>
              <a:t>Blend</a:t>
            </a:r>
            <a:r>
              <a:rPr lang="en-US" dirty="0"/>
              <a:t> </a:t>
            </a:r>
            <a:r>
              <a:rPr lang="en-US" sz="4000" b="1" i="0" dirty="0">
                <a:latin typeface="Calibri Light (Headings)"/>
              </a:rPr>
              <a:t>Skinning</a:t>
            </a:r>
            <a:r>
              <a:rPr lang="en-US" dirty="0"/>
              <a:t> </a:t>
            </a:r>
            <a:r>
              <a:rPr lang="en-US" sz="4000" b="1" i="0" dirty="0">
                <a:latin typeface="Calibri Light (Headings)"/>
              </a:rPr>
              <a:t>SMPL</a:t>
            </a:r>
          </a:p>
        </p:txBody>
      </p:sp>
      <p:sp>
        <p:nvSpPr>
          <p:cNvPr id="6" name="Text Placeholder 5">
            <a:extLst>
              <a:ext uri="{FF2B5EF4-FFF2-40B4-BE49-F238E27FC236}">
                <a16:creationId xmlns:a16="http://schemas.microsoft.com/office/drawing/2014/main" id="{F19D09C4-F6EA-41EC-AAFD-097C33F287E2}"/>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5FB24A52-906B-4E98-A670-A6AD22235553}"/>
              </a:ext>
            </a:extLst>
          </p:cNvPr>
          <p:cNvSpPr>
            <a:spLocks noGrp="1"/>
          </p:cNvSpPr>
          <p:nvPr>
            <p:ph type="sldNum" sz="quarter" idx="4"/>
          </p:nvPr>
        </p:nvSpPr>
        <p:spPr/>
        <p:txBody>
          <a:bodyPr/>
          <a:lstStyle/>
          <a:p>
            <a:fld id="{F777D48D-F22C-624F-9C01-7CDA9A361691}" type="slidenum">
              <a:rPr lang="de-DE" smtClean="0"/>
              <a:pPr/>
              <a:t>8</a:t>
            </a:fld>
            <a:endParaRPr lang="de-DE" dirty="0"/>
          </a:p>
        </p:txBody>
      </p:sp>
      <p:pic>
        <p:nvPicPr>
          <p:cNvPr id="8" name="Picture 7">
            <a:extLst>
              <a:ext uri="{FF2B5EF4-FFF2-40B4-BE49-F238E27FC236}">
                <a16:creationId xmlns:a16="http://schemas.microsoft.com/office/drawing/2014/main" id="{446DFA11-933A-47BE-9CDB-D25A9770729D}"/>
              </a:ext>
            </a:extLst>
          </p:cNvPr>
          <p:cNvPicPr/>
          <p:nvPr/>
        </p:nvPicPr>
        <p:blipFill>
          <a:blip r:embed="rId2"/>
          <a:stretch>
            <a:fillRect/>
          </a:stretch>
        </p:blipFill>
        <p:spPr>
          <a:xfrm>
            <a:off x="2500133" y="2236147"/>
            <a:ext cx="779145" cy="238125"/>
          </a:xfrm>
          <a:prstGeom prst="rect">
            <a:avLst/>
          </a:prstGeom>
        </p:spPr>
      </p:pic>
      <p:pic>
        <p:nvPicPr>
          <p:cNvPr id="9" name="Picture 8">
            <a:extLst>
              <a:ext uri="{FF2B5EF4-FFF2-40B4-BE49-F238E27FC236}">
                <a16:creationId xmlns:a16="http://schemas.microsoft.com/office/drawing/2014/main" id="{4BFD0DB3-2E0B-4168-8EC3-7357B975AC88}"/>
              </a:ext>
            </a:extLst>
          </p:cNvPr>
          <p:cNvPicPr>
            <a:picLocks noChangeAspect="1"/>
          </p:cNvPicPr>
          <p:nvPr/>
        </p:nvPicPr>
        <p:blipFill>
          <a:blip r:embed="rId3"/>
          <a:stretch>
            <a:fillRect/>
          </a:stretch>
        </p:blipFill>
        <p:spPr>
          <a:xfrm>
            <a:off x="4731314" y="1340239"/>
            <a:ext cx="4173925" cy="4452566"/>
          </a:xfrm>
          <a:prstGeom prst="rect">
            <a:avLst/>
          </a:prstGeom>
        </p:spPr>
      </p:pic>
    </p:spTree>
    <p:extLst>
      <p:ext uri="{BB962C8B-B14F-4D97-AF65-F5344CB8AC3E}">
        <p14:creationId xmlns:p14="http://schemas.microsoft.com/office/powerpoint/2010/main" val="31815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0B811C-BD74-40BA-8CBB-223C36D59ACC}"/>
              </a:ext>
            </a:extLst>
          </p:cNvPr>
          <p:cNvPicPr>
            <a:picLocks noChangeAspect="1"/>
          </p:cNvPicPr>
          <p:nvPr/>
        </p:nvPicPr>
        <p:blipFill>
          <a:blip r:embed="rId2"/>
          <a:stretch>
            <a:fillRect/>
          </a:stretch>
        </p:blipFill>
        <p:spPr>
          <a:xfrm>
            <a:off x="5293532" y="1918671"/>
            <a:ext cx="3105583" cy="1762371"/>
          </a:xfrm>
          <a:prstGeom prst="rect">
            <a:avLst/>
          </a:prstGeom>
        </p:spPr>
      </p:pic>
      <p:sp>
        <p:nvSpPr>
          <p:cNvPr id="3" name="Text Placeholder 2">
            <a:extLst>
              <a:ext uri="{FF2B5EF4-FFF2-40B4-BE49-F238E27FC236}">
                <a16:creationId xmlns:a16="http://schemas.microsoft.com/office/drawing/2014/main" id="{1DF45E8B-4643-4CFE-B9E1-F9CF1CEA599B}"/>
              </a:ext>
            </a:extLst>
          </p:cNvPr>
          <p:cNvSpPr>
            <a:spLocks noGrp="1"/>
          </p:cNvSpPr>
          <p:nvPr>
            <p:ph type="body" sz="quarter" idx="20"/>
          </p:nvPr>
        </p:nvSpPr>
        <p:spPr/>
        <p:txBody>
          <a:bodyPr/>
          <a:lstStyle/>
          <a:p>
            <a:r>
              <a:rPr lang="en-US" dirty="0"/>
              <a:t>Efficient algorithm for rotating a vector in space, given an axis and angle of rotation</a:t>
            </a:r>
          </a:p>
          <a:p>
            <a:r>
              <a:rPr lang="en-US" dirty="0"/>
              <a:t>Can be used to transform all three basis vectors to compute a rotation matrix.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joint’s corresponding axis-angle is transformed into a rotation matrix using Rodrigues formula </a:t>
            </a:r>
            <a:endParaRPr lang="en-US" dirty="0"/>
          </a:p>
        </p:txBody>
      </p:sp>
      <p:sp>
        <p:nvSpPr>
          <p:cNvPr id="4" name="Title 3">
            <a:extLst>
              <a:ext uri="{FF2B5EF4-FFF2-40B4-BE49-F238E27FC236}">
                <a16:creationId xmlns:a16="http://schemas.microsoft.com/office/drawing/2014/main" id="{3DAA39CD-EDCD-4542-A371-04DA769419F7}"/>
              </a:ext>
            </a:extLst>
          </p:cNvPr>
          <p:cNvSpPr>
            <a:spLocks noGrp="1"/>
          </p:cNvSpPr>
          <p:nvPr>
            <p:ph type="title"/>
          </p:nvPr>
        </p:nvSpPr>
        <p:spPr/>
        <p:txBody>
          <a:bodyPr>
            <a:normAutofit fontScale="90000"/>
          </a:bodyPr>
          <a:lstStyle/>
          <a:p>
            <a:r>
              <a:rPr lang="en-US" sz="4000" b="1" i="0" dirty="0">
                <a:latin typeface="Calibri Light (Headings)"/>
              </a:rPr>
              <a:t>Rodrigues</a:t>
            </a:r>
            <a:r>
              <a:rPr lang="en-US" sz="2000" dirty="0"/>
              <a:t> </a:t>
            </a:r>
            <a:r>
              <a:rPr lang="en-US" sz="4000" b="1" i="0" dirty="0">
                <a:latin typeface="Calibri Light (Headings)"/>
              </a:rPr>
              <a:t>Transformation</a:t>
            </a:r>
          </a:p>
        </p:txBody>
      </p:sp>
      <p:sp>
        <p:nvSpPr>
          <p:cNvPr id="6" name="Text Placeholder 5">
            <a:extLst>
              <a:ext uri="{FF2B5EF4-FFF2-40B4-BE49-F238E27FC236}">
                <a16:creationId xmlns:a16="http://schemas.microsoft.com/office/drawing/2014/main" id="{66D44AB3-BA15-4D78-9908-7E9CC24614A1}"/>
              </a:ext>
            </a:extLst>
          </p:cNvPr>
          <p:cNvSpPr>
            <a:spLocks noGrp="1"/>
          </p:cNvSpPr>
          <p:nvPr>
            <p:ph type="body" sz="quarter" idx="17"/>
          </p:nvPr>
        </p:nvSpPr>
        <p:spPr/>
        <p:txBody>
          <a:bodyPr>
            <a:normAutofit fontScale="92500" lnSpcReduction="20000"/>
          </a:bodyPr>
          <a:lstStyle/>
          <a:p>
            <a:endParaRPr lang="en-US"/>
          </a:p>
        </p:txBody>
      </p:sp>
      <p:sp>
        <p:nvSpPr>
          <p:cNvPr id="7" name="Slide Number Placeholder 6">
            <a:extLst>
              <a:ext uri="{FF2B5EF4-FFF2-40B4-BE49-F238E27FC236}">
                <a16:creationId xmlns:a16="http://schemas.microsoft.com/office/drawing/2014/main" id="{9143856C-6636-486B-831D-C3B70F4A05A0}"/>
              </a:ext>
            </a:extLst>
          </p:cNvPr>
          <p:cNvSpPr>
            <a:spLocks noGrp="1"/>
          </p:cNvSpPr>
          <p:nvPr>
            <p:ph type="sldNum" sz="quarter" idx="4"/>
          </p:nvPr>
        </p:nvSpPr>
        <p:spPr/>
        <p:txBody>
          <a:bodyPr/>
          <a:lstStyle/>
          <a:p>
            <a:fld id="{F777D48D-F22C-624F-9C01-7CDA9A361691}" type="slidenum">
              <a:rPr lang="de-DE" smtClean="0"/>
              <a:pPr/>
              <a:t>9</a:t>
            </a:fld>
            <a:endParaRPr lang="de-DE" dirty="0"/>
          </a:p>
        </p:txBody>
      </p:sp>
      <p:pic>
        <p:nvPicPr>
          <p:cNvPr id="9" name="Picture 8">
            <a:extLst>
              <a:ext uri="{FF2B5EF4-FFF2-40B4-BE49-F238E27FC236}">
                <a16:creationId xmlns:a16="http://schemas.microsoft.com/office/drawing/2014/main" id="{CEBF8979-5E11-4B58-9F46-86502D7E8176}"/>
              </a:ext>
            </a:extLst>
          </p:cNvPr>
          <p:cNvPicPr/>
          <p:nvPr/>
        </p:nvPicPr>
        <p:blipFill>
          <a:blip r:embed="rId3"/>
          <a:stretch>
            <a:fillRect/>
          </a:stretch>
        </p:blipFill>
        <p:spPr>
          <a:xfrm>
            <a:off x="5108963" y="4141530"/>
            <a:ext cx="3474720" cy="311150"/>
          </a:xfrm>
          <a:prstGeom prst="rect">
            <a:avLst/>
          </a:prstGeom>
        </p:spPr>
      </p:pic>
    </p:spTree>
    <p:extLst>
      <p:ext uri="{BB962C8B-B14F-4D97-AF65-F5344CB8AC3E}">
        <p14:creationId xmlns:p14="http://schemas.microsoft.com/office/powerpoint/2010/main" val="2644116382"/>
      </p:ext>
    </p:extLst>
  </p:cSld>
  <p:clrMapOvr>
    <a:masterClrMapping/>
  </p:clrMapOvr>
</p:sld>
</file>

<file path=ppt/theme/theme1.xml><?xml version="1.0" encoding="utf-8"?>
<a:theme xmlns:a="http://schemas.openxmlformats.org/drawingml/2006/main" name="Bildschirm">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Hörsaal">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TotalTime>
  <Words>901</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vt:lpstr>
      <vt:lpstr>Calibri Light (Headings)</vt:lpstr>
      <vt:lpstr>Bildschirm</vt:lpstr>
      <vt:lpstr>Hörsaal</vt:lpstr>
      <vt:lpstr>PowerPoint Presentation</vt:lpstr>
      <vt:lpstr>Content</vt:lpstr>
      <vt:lpstr>Motivation</vt:lpstr>
      <vt:lpstr>Related Works</vt:lpstr>
      <vt:lpstr>Related Work[2]</vt:lpstr>
      <vt:lpstr>SMPL</vt:lpstr>
      <vt:lpstr>SMPL[2]</vt:lpstr>
      <vt:lpstr>Blend Skinning SMPL</vt:lpstr>
      <vt:lpstr>Rodrigues Transformation</vt:lpstr>
      <vt:lpstr>Rodrigues Transformation[2]</vt:lpstr>
      <vt:lpstr>Training SMPL</vt:lpstr>
      <vt:lpstr>Pose Training</vt:lpstr>
      <vt:lpstr>Shape Parameter Training</vt:lpstr>
      <vt:lpstr>SMPL Evaluation</vt:lpstr>
      <vt:lpstr>SMPL Evaluation[2]</vt:lpstr>
      <vt:lpstr>DMPL – Dynamic SMPL</vt:lpstr>
      <vt:lpstr>Limitations</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deshkulkarni</dc:creator>
  <cp:lastModifiedBy>krishna deshkulkarni</cp:lastModifiedBy>
  <cp:revision>9</cp:revision>
  <dcterms:created xsi:type="dcterms:W3CDTF">2020-11-08T19:27:24Z</dcterms:created>
  <dcterms:modified xsi:type="dcterms:W3CDTF">2020-11-12T22:40:11Z</dcterms:modified>
</cp:coreProperties>
</file>