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8"/>
  </p:notesMasterIdLst>
  <p:sldIdLst>
    <p:sldId id="404" r:id="rId3"/>
    <p:sldId id="405" r:id="rId4"/>
    <p:sldId id="406" r:id="rId5"/>
    <p:sldId id="408" r:id="rId6"/>
    <p:sldId id="4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BDD7EE"/>
    <a:srgbClr val="17519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F24A-0F7A-4786-87DD-EB9EF87C6FA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95EE-630B-4653-B2A4-70395684C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3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95EE-630B-4653-B2A4-70395684C8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4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95EE-630B-4653-B2A4-70395684C83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03A-F384-45F8-8F54-371D1B90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D0764-DC1C-4C58-A1F1-9F4E6C68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C237-D8E3-4541-8438-F37A3AA2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6E9C-B1A8-49EF-91E2-B003CCF6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6E83-485B-471D-AA0B-DB04A62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0120-A80D-424C-9C2E-92F374E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96E0-3415-4438-8194-E33F141E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0407-E801-4E75-A256-2D6FFAB4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0971-6FD3-4AF0-B215-29318567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B16C-F93C-4522-ACAE-3461009C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16A6-1419-4631-812C-181D3914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B741-71C2-4806-872C-6DF4210A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9888-C411-403F-8BE4-71A300AE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E751-FB1E-486F-9BF7-F0492EA3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C1B2-343C-43AD-A8CD-6565EA4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4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1">
    <p:bg>
      <p:bgPr>
        <a:gradFill flip="none" rotWithShape="1">
          <a:gsLst>
            <a:gs pos="6000">
              <a:schemeClr val="bg1">
                <a:lumMod val="50000"/>
              </a:schemeClr>
            </a:gs>
            <a:gs pos="95000">
              <a:srgbClr val="49B19D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outdoor, fence, building&#10;&#10;Description automatically generated">
            <a:extLst>
              <a:ext uri="{FF2B5EF4-FFF2-40B4-BE49-F238E27FC236}">
                <a16:creationId xmlns:a16="http://schemas.microsoft.com/office/drawing/2014/main" id="{B64C04F7-6C77-CF47-8812-DDBC0B00B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</a:blip>
          <a:srcRect l="1026" t="8677" r="1026" b="867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5831698"/>
            <a:ext cx="9982200" cy="4691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4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3DE5D3-660C-EE47-971E-ED630698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20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441049-3E58-544E-85DA-4A2E7CDF4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47CD46A-6DB4-A241-A63D-3E0B44ACE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2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2" orient="horz" pos="7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CD5EE1B-8C08-EC49-81C8-8BDCD90D7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00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9AF170-AC0F-AE4E-855A-7E3CC573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9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B77A-2929-1645-ADF2-F0636D78F6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/>
          <a:p>
            <a:pPr algn="l"/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423F-24C0-1342-83EB-58BD4D794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/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5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946-1736-401E-82FE-5339820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6906-A91D-46C1-919C-EFFC6646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D796-8048-4573-BD3C-28D62F2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C7DD-A905-418D-9BD9-6F8147AF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90F6-F9CC-43DF-AD2C-9AB427E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4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FD099-2E1C-9F45-88F0-45D72CD34F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/>
          <a:p>
            <a:pPr algn="l"/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6B269-C337-EE40-99EF-80E4629EF1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/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EF952-C24A-5446-AE21-5757976B7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algn="l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F8E7-F1A9-7340-B58E-75CF14B94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5E73A-0AA5-5E4A-8C3E-5E4AE820D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097" y="6398977"/>
            <a:ext cx="1823412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algn="l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A2D4-BEEA-5C46-AD98-EB54A88C2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8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2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 descr="DellTech_Logo_Hz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75" y="6452777"/>
            <a:ext cx="1433160" cy="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9784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 descr="DellTech_Logo_Hz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75" y="6452777"/>
            <a:ext cx="1433160" cy="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103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974-C641-45D1-8F9E-94B77CC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B986-9B6C-4741-A787-AABAAD66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FC80-5EC4-4E0F-BD7A-3BC623EA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1DF7-8F48-422E-9116-D6F462A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2409-FFFD-41BA-800E-2FC149AC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04B-DB1D-4648-BC90-05C080A3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1D29-E5AE-468C-8BB3-297D03F4F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15A4-61BD-4306-940E-2D9178E2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B06B-0FA7-461B-80BF-6D6AA08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8927-066B-49ED-AC81-EB1C2A80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DC601-79E1-4AFF-B2F9-814DAD86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0F36-B49B-4E9C-9132-3E628E43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6266-D7C4-4B37-8DC3-D0AF8C50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F059D-2667-41EE-BD3F-7ED3D861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A103D-8800-4237-AAA5-F121D3E7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B19D4-95EF-4EA1-AD98-C58E1743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22A9-050D-4F83-B26D-AB3AD055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1AA1D-E735-4FE7-8B5A-0B13B7A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17BC-23B9-4D72-9059-C4755E9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A67-3311-431A-A638-41CCC9AD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A7488-B2DA-46CF-AEDF-8C9EF56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63D2C-2FEC-4C20-90CB-8C9A2802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4C90E-A36E-490C-B065-AD408B7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133E6-8D62-400D-8052-F59D4B64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3F074-E399-46ED-BA01-4CDFCF70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CD8DE-884D-411E-9AA4-B4CD67F7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472A-F816-4F1C-AEBC-D10F4454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2FFD-2FB8-4A2A-83BF-D20862D4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77E8-2FA1-478C-AE00-0150CB69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5686-7F16-4BF5-BF4E-D155384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AF1F-705E-4117-AFFE-F5EC1A5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CD2B-3B4A-4B45-B2C0-E528CED4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AF39-B6E3-4D9F-98E9-21D67971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21304-32E2-4285-94CD-C2D7DDB8F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27453-57CF-43FB-9863-D021CC24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6618-5CDD-40AC-9476-73D0F7A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4AA1-9F94-44A2-830D-5B8EFFE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5705-4CCA-4613-8FBD-5F300D9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8FAF-8FD1-4AC0-8836-3ACD7AD9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99B3-464F-4CBB-94E4-7B13430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0A28-F795-45DB-9B04-9407A6D3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7FD5-3BF4-45F2-9CCA-C1C3D7A9BDC2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FF3E-93E0-44EB-9D07-25003BE69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D9B-EFED-4393-BED1-56EE9989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EA77-9FAE-402C-990F-7280F636E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4FB75EE-CEAB-D248-9E4A-D54C2131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60" y="6398977"/>
            <a:ext cx="381769" cy="36618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fld id="{83F276E4-F611-7148-BB0F-886F5D5E2D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11D31-1C9F-5E4F-96D5-23931E03E608}"/>
              </a:ext>
            </a:extLst>
          </p:cNvPr>
          <p:cNvSpPr/>
          <p:nvPr userDrawn="1"/>
        </p:nvSpPr>
        <p:spPr>
          <a:xfrm>
            <a:off x="431029" y="6462799"/>
            <a:ext cx="17876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b="1" dirty="0">
                <a:solidFill>
                  <a:srgbClr val="808080"/>
                </a:solidFill>
              </a:rPr>
              <a:t>Dell </a:t>
            </a:r>
            <a:r>
              <a:rPr lang="en-US" sz="800" b="1" dirty="0">
                <a:solidFill>
                  <a:srgbClr val="808080"/>
                </a:solidFill>
                <a:cs typeface="Arial" panose="020B0604020202020204" pitchFamily="34" charset="0"/>
              </a:rPr>
              <a:t>–</a:t>
            </a:r>
            <a:r>
              <a:rPr lang="en-US" sz="800" b="1" dirty="0">
                <a:solidFill>
                  <a:srgbClr val="808080"/>
                </a:solidFill>
              </a:rPr>
              <a:t> Internal Use </a:t>
            </a:r>
            <a:r>
              <a:rPr lang="en-US" sz="800" b="1" dirty="0">
                <a:solidFill>
                  <a:srgbClr val="808080"/>
                </a:solidFill>
                <a:cs typeface="Arial" panose="020B0604020202020204" pitchFamily="34" charset="0"/>
              </a:rPr>
              <a:t>–</a:t>
            </a:r>
            <a:r>
              <a:rPr lang="en-US" sz="800" b="1" dirty="0">
                <a:solidFill>
                  <a:srgbClr val="808080"/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37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edureka logo">
            <a:extLst>
              <a:ext uri="{FF2B5EF4-FFF2-40B4-BE49-F238E27FC236}">
                <a16:creationId xmlns:a16="http://schemas.microsoft.com/office/drawing/2014/main" id="{31B380A9-9643-4244-99CF-D10BA8B0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72" y="179095"/>
            <a:ext cx="1369255" cy="2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1081774-2F53-4D73-BA49-1C43C62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09" y="114374"/>
            <a:ext cx="10515600" cy="471121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Random Variable</a:t>
            </a:r>
          </a:p>
        </p:txBody>
      </p:sp>
      <p:pic>
        <p:nvPicPr>
          <p:cNvPr id="31" name="Picture 30" descr="IMG_0778.JPG">
            <a:extLst>
              <a:ext uri="{FF2B5EF4-FFF2-40B4-BE49-F238E27FC236}">
                <a16:creationId xmlns:a16="http://schemas.microsoft.com/office/drawing/2014/main" id="{3B41605D-D150-4280-A22B-E983A82979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0" r="10936" b="19120"/>
          <a:stretch/>
        </p:blipFill>
        <p:spPr>
          <a:xfrm>
            <a:off x="6520402" y="1329535"/>
            <a:ext cx="1827536" cy="1569039"/>
          </a:xfrm>
          <a:prstGeom prst="rect">
            <a:avLst/>
          </a:prstGeom>
        </p:spPr>
      </p:pic>
      <p:pic>
        <p:nvPicPr>
          <p:cNvPr id="58" name="Picture 57" descr="IMG_0776.JPG">
            <a:extLst>
              <a:ext uri="{FF2B5EF4-FFF2-40B4-BE49-F238E27FC236}">
                <a16:creationId xmlns:a16="http://schemas.microsoft.com/office/drawing/2014/main" id="{7DEDB382-42C5-43AC-B87E-B262A8A4FE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r="18330"/>
          <a:stretch/>
        </p:blipFill>
        <p:spPr>
          <a:xfrm rot="5400000">
            <a:off x="6649650" y="2929572"/>
            <a:ext cx="1569039" cy="1827536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2514725-5D8B-45BA-BAF9-FC7627348329}"/>
              </a:ext>
            </a:extLst>
          </p:cNvPr>
          <p:cNvSpPr txBox="1">
            <a:spLocks/>
          </p:cNvSpPr>
          <p:nvPr/>
        </p:nvSpPr>
        <p:spPr>
          <a:xfrm>
            <a:off x="1168009" y="1169289"/>
            <a:ext cx="8229600" cy="43162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Discrete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Finite number of outcomes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chocolates in a box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possible values in some range</a:t>
            </a:r>
          </a:p>
          <a:p>
            <a:pPr lvl="1"/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amount of dessert I will eat today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number of outcomes -&gt; continuous distribution</a:t>
            </a:r>
            <a:endParaRPr lang="en-US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edureka logo">
            <a:extLst>
              <a:ext uri="{FF2B5EF4-FFF2-40B4-BE49-F238E27FC236}">
                <a16:creationId xmlns:a16="http://schemas.microsoft.com/office/drawing/2014/main" id="{31B380A9-9643-4244-99CF-D10BA8B0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72" y="179095"/>
            <a:ext cx="1369255" cy="2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1081774-2F53-4D73-BA49-1C43C62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09" y="114374"/>
            <a:ext cx="10515600" cy="471121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Random Variable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9A4440-A24E-42AD-8A88-A47D4EEF09B4}"/>
              </a:ext>
            </a:extLst>
          </p:cNvPr>
          <p:cNvSpPr>
            <a:spLocks noGrp="1"/>
          </p:cNvSpPr>
          <p:nvPr/>
        </p:nvSpPr>
        <p:spPr>
          <a:xfrm>
            <a:off x="1289929" y="899160"/>
            <a:ext cx="86817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 they discrete or continuous?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weather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</a:t>
            </a:r>
          </a:p>
          <a:p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color of a car chosen at random</a:t>
            </a:r>
          </a:p>
          <a:p>
            <a:pPr lvl="1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Discrete</a:t>
            </a:r>
          </a:p>
          <a:p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 of a student in class</a:t>
            </a:r>
          </a:p>
          <a:p>
            <a:pPr lvl="1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</a:t>
            </a:r>
          </a:p>
          <a:p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insurance policies issued by a company on a day</a:t>
            </a:r>
          </a:p>
          <a:p>
            <a:pPr lvl="1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Discrete</a:t>
            </a: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Sometimes, it is good to approximate discrete as continuous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1081774-2F53-4D73-BA49-1C43C62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Bernoulli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1AEC54-99EA-4881-AE26-41A9A6977F92}"/>
              </a:ext>
            </a:extLst>
          </p:cNvPr>
          <p:cNvSpPr>
            <a:spLocks noGrp="1"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Let us flip a coin.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X is a RV with Bernoulli distribution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Example: In Delhi, every person has 60% having a vehicle.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1 if they have vehicle, 0 otherwise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X~Bernoulli</a:t>
            </a:r>
            <a:r>
              <a:rPr lang="en-US" sz="1700" dirty="0">
                <a:solidFill>
                  <a:schemeClr val="tx1"/>
                </a:solidFill>
              </a:rPr>
              <a:t>(.60)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E0E894D7-E719-4008-98DE-965AD9FF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10739"/>
            <a:ext cx="6250769" cy="2875655"/>
          </a:xfrm>
          <a:prstGeom prst="rect">
            <a:avLst/>
          </a:prstGeom>
        </p:spPr>
      </p:pic>
      <p:pic>
        <p:nvPicPr>
          <p:cNvPr id="5" name="Picture 2" descr="Image result for edureka logo">
            <a:extLst>
              <a:ext uri="{FF2B5EF4-FFF2-40B4-BE49-F238E27FC236}">
                <a16:creationId xmlns:a16="http://schemas.microsoft.com/office/drawing/2014/main" id="{31B380A9-9643-4244-99CF-D10BA8B0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72" y="179095"/>
            <a:ext cx="1369255" cy="2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4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edureka logo">
            <a:extLst>
              <a:ext uri="{FF2B5EF4-FFF2-40B4-BE49-F238E27FC236}">
                <a16:creationId xmlns:a16="http://schemas.microsoft.com/office/drawing/2014/main" id="{31B380A9-9643-4244-99CF-D10BA8B0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72" y="179095"/>
            <a:ext cx="1369255" cy="2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AE060A-B070-4125-80FB-96BCF391CFEF}"/>
              </a:ext>
            </a:extLst>
          </p:cNvPr>
          <p:cNvSpPr>
            <a:spLocks noGrp="1"/>
          </p:cNvSpPr>
          <p:nvPr/>
        </p:nvSpPr>
        <p:spPr>
          <a:xfrm>
            <a:off x="355600" y="1230884"/>
            <a:ext cx="11192932" cy="4599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10 people in Delhi at random. 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X = number of them having a vehicle 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10 randomly chosen people, what is the probability that first 8 will have vehicle and the next 2 not?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P(YYYYYYYYNN) = (.60)</a:t>
            </a:r>
            <a:r>
              <a:rPr lang="en-US" sz="1800" baseline="30000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1800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*(.40)</a:t>
            </a:r>
            <a:r>
              <a:rPr lang="en-US" sz="1800" baseline="30000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74320" lvl="1" indent="0">
              <a:buNone/>
            </a:pPr>
            <a:endParaRPr lang="en-US" sz="1800" baseline="30000" dirty="0">
              <a:solidFill>
                <a:schemeClr val="bg1"/>
              </a:soli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Imagine 10 Edureka students sitting in front row. If I have to pick three of them, in how many ways can I do it?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How many ways to arrange 10?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10! = 10*9*8*7*6*5*4*3*2*1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Let us say I pick 3 people. In how many ways I can arrange them?  3! For the seven I did not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pick, how many ways? 7!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IN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1800" baseline="30000" dirty="0">
              <a:solidFill>
                <a:schemeClr val="bg1"/>
              </a:soli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  <a:p>
            <a:pPr lvl="1"/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A6B78-4376-4123-8D98-D01977771BBC}"/>
              </a:ext>
            </a:extLst>
          </p:cNvPr>
          <p:cNvSpPr>
            <a:spLocks noGrp="1"/>
          </p:cNvSpPr>
          <p:nvPr/>
        </p:nvSpPr>
        <p:spPr>
          <a:xfrm>
            <a:off x="6096000" y="5030589"/>
            <a:ext cx="5568176" cy="1534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Therefore, number of ways to pick are</a:t>
            </a:r>
          </a:p>
          <a:p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FF7D6C-CD42-47F4-8F86-063E87ECB5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13766" y="5128490"/>
            <a:ext cx="1638300" cy="94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08D81-3156-49E5-BE97-27332A9943D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31338" y="5377695"/>
            <a:ext cx="2578894" cy="118705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883934D-445C-448A-82C1-C78A6E3DDE18}"/>
              </a:ext>
            </a:extLst>
          </p:cNvPr>
          <p:cNvSpPr txBox="1">
            <a:spLocks/>
          </p:cNvSpPr>
          <p:nvPr/>
        </p:nvSpPr>
        <p:spPr>
          <a:xfrm>
            <a:off x="437564" y="404135"/>
            <a:ext cx="10515600" cy="471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Binomial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07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edureka logo">
            <a:extLst>
              <a:ext uri="{FF2B5EF4-FFF2-40B4-BE49-F238E27FC236}">
                <a16:creationId xmlns:a16="http://schemas.microsoft.com/office/drawing/2014/main" id="{31B380A9-9643-4244-99CF-D10BA8B0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72" y="179095"/>
            <a:ext cx="1369255" cy="2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883934D-445C-448A-82C1-C78A6E3DDE18}"/>
              </a:ext>
            </a:extLst>
          </p:cNvPr>
          <p:cNvSpPr txBox="1">
            <a:spLocks/>
          </p:cNvSpPr>
          <p:nvPr/>
        </p:nvSpPr>
        <p:spPr>
          <a:xfrm>
            <a:off x="437564" y="404135"/>
            <a:ext cx="10515600" cy="471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0E8860-66DA-4448-AD1B-E228D37DA70A}"/>
              </a:ext>
            </a:extLst>
          </p:cNvPr>
          <p:cNvSpPr>
            <a:spLocks noGrp="1"/>
          </p:cNvSpPr>
          <p:nvPr/>
        </p:nvSpPr>
        <p:spPr>
          <a:xfrm>
            <a:off x="437564" y="1100296"/>
            <a:ext cx="8209819" cy="42305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us do a coin toss 20 times. 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P(H) = P(1-H) = 0.5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= number of tosses with heads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P(X=10)?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C2C6E2-92E7-44FF-BF4B-8DF1ED5F71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2419" y="3215587"/>
            <a:ext cx="4762499" cy="920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51704D-8490-47A2-B0A3-DE695A4B66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0520" y="4538792"/>
            <a:ext cx="6490494" cy="8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l Tech 2018 internal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CFDE075-3270-4B81-926B-5ABD2536125B}" vid="{96A420AC-D6FB-4230-95A3-B51DF1DFB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301</Words>
  <Application>Microsoft Office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Times New Roman</vt:lpstr>
      <vt:lpstr>Wingdings</vt:lpstr>
      <vt:lpstr>Wingdings 2</vt:lpstr>
      <vt:lpstr>Office Theme</vt:lpstr>
      <vt:lpstr>Dell Tech 2018 internal</vt:lpstr>
      <vt:lpstr>What is Random Variable</vt:lpstr>
      <vt:lpstr>What is Random Variable</vt:lpstr>
      <vt:lpstr>Bernoulli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Out Horizontally</dc:title>
  <dc:creator>Hemant Garg</dc:creator>
  <cp:lastModifiedBy>Hemant Garg</cp:lastModifiedBy>
  <cp:revision>9</cp:revision>
  <dcterms:created xsi:type="dcterms:W3CDTF">2020-01-14T10:32:46Z</dcterms:created>
  <dcterms:modified xsi:type="dcterms:W3CDTF">2020-03-28T06:54:18Z</dcterms:modified>
</cp:coreProperties>
</file>