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423" r:id="rId3"/>
    <p:sldId id="424" r:id="rId4"/>
    <p:sldId id="432" r:id="rId5"/>
    <p:sldId id="434" r:id="rId6"/>
    <p:sldId id="416" r:id="rId7"/>
    <p:sldId id="419" r:id="rId8"/>
    <p:sldId id="4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BDD7EE"/>
    <a:srgbClr val="17519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3F24A-0F7A-4786-87DD-EB9EF87C6FA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95EE-630B-4653-B2A4-70395684C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3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03A-F384-45F8-8F54-371D1B90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D0764-DC1C-4C58-A1F1-9F4E6C68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C237-D8E3-4541-8438-F37A3AA2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6E9C-B1A8-49EF-91E2-B003CCF6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6E83-485B-471D-AA0B-DB04A622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0120-A80D-424C-9C2E-92F374E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296E0-3415-4438-8194-E33F141E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0407-E801-4E75-A256-2D6FFAB4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0971-6FD3-4AF0-B215-29318567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B16C-F93C-4522-ACAE-3461009C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E16A6-1419-4631-812C-181D3914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B741-71C2-4806-872C-6DF4210A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9888-C411-403F-8BE4-71A300AE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E751-FB1E-486F-9BF7-F0492EA3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C1B2-343C-43AD-A8CD-6565EA4C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4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1">
    <p:bg>
      <p:bgPr>
        <a:gradFill flip="none" rotWithShape="1">
          <a:gsLst>
            <a:gs pos="6000">
              <a:schemeClr val="bg1">
                <a:lumMod val="50000"/>
              </a:schemeClr>
            </a:gs>
            <a:gs pos="95000">
              <a:srgbClr val="49B19D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outdoor, fence, building&#10;&#10;Description automatically generated">
            <a:extLst>
              <a:ext uri="{FF2B5EF4-FFF2-40B4-BE49-F238E27FC236}">
                <a16:creationId xmlns:a16="http://schemas.microsoft.com/office/drawing/2014/main" id="{B64C04F7-6C77-CF47-8812-DDBC0B00B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</a:blip>
          <a:srcRect l="1026" t="8677" r="1026" b="867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5831698"/>
            <a:ext cx="9982200" cy="4691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9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3DE5D3-660C-EE47-971E-ED6306981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20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441049-3E58-544E-85DA-4A2E7CDF4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0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47CD46A-6DB4-A241-A63D-3E0B44ACE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2" orient="horz" pos="7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CD5EE1B-8C08-EC49-81C8-8BDCD90D7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00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9AF170-AC0F-AE4E-855A-7E3CC573D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95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B77A-2929-1645-ADF2-F0636D78F6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/>
          <a:p>
            <a:pPr algn="l"/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423F-24C0-1342-83EB-58BD4D794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/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5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C946-1736-401E-82FE-5339820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6906-A91D-46C1-919C-EFFC6646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D796-8048-4573-BD3C-28D62F21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C7DD-A905-418D-9BD9-6F8147AF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90F6-F9CC-43DF-AD2C-9AB427E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4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FD099-2E1C-9F45-88F0-45D72CD34F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/>
          <a:p>
            <a:pPr algn="l"/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6B269-C337-EE40-99EF-80E4629EF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/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EF952-C24A-5446-AE21-5757976B7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algn="l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F8E7-F1A9-7340-B58E-75CF14B94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9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5E73A-0AA5-5E4A-8C3E-5E4AE820D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algn="l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A2D4-BEEA-5C46-AD98-EB54A88C2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88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2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 descr="DellTech_Logo_Hz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75" y="6452777"/>
            <a:ext cx="1433160" cy="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9784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 descr="DellTech_Logo_Hz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75" y="6452777"/>
            <a:ext cx="1433160" cy="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103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974-C641-45D1-8F9E-94B77CC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B986-9B6C-4741-A787-AABAAD66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FC80-5EC4-4E0F-BD7A-3BC623EA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1DF7-8F48-422E-9116-D6F462A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2409-FFFD-41BA-800E-2FC149AC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04B-DB1D-4648-BC90-05C080A3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1D29-E5AE-468C-8BB3-297D03F4F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15A4-61BD-4306-940E-2D9178E2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5B06B-0FA7-461B-80BF-6D6AA08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8927-066B-49ED-AC81-EB1C2A80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DC601-79E1-4AFF-B2F9-814DAD86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0F36-B49B-4E9C-9132-3E628E43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6266-D7C4-4B37-8DC3-D0AF8C50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F059D-2667-41EE-BD3F-7ED3D861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A103D-8800-4237-AAA5-F121D3E7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B19D4-95EF-4EA1-AD98-C58E1743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B22A9-050D-4F83-B26D-AB3AD055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1AA1D-E735-4FE7-8B5A-0B13B7A1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B17BC-23B9-4D72-9059-C4755E9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A67-3311-431A-A638-41CCC9AD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A7488-B2DA-46CF-AEDF-8C9EF56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63D2C-2FEC-4C20-90CB-8C9A2802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4C90E-A36E-490C-B065-AD408B7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133E6-8D62-400D-8052-F59D4B64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3F074-E399-46ED-BA01-4CDFCF70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CD8DE-884D-411E-9AA4-B4CD67F7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472A-F816-4F1C-AEBC-D10F4454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2FFD-2FB8-4A2A-83BF-D20862D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77E8-2FA1-478C-AE00-0150CB69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D5686-7F16-4BF5-BF4E-D155384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AF1F-705E-4117-AFFE-F5EC1A5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CD2B-3B4A-4B45-B2C0-E528CED4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AF39-B6E3-4D9F-98E9-21D67971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21304-32E2-4285-94CD-C2D7DDB8F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27453-57CF-43FB-9863-D021CC24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6618-5CDD-40AC-9476-73D0F7A1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4AA1-9F94-44A2-830D-5B8EFFED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5705-4CCA-4613-8FBD-5F300D9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8FAF-8FD1-4AC0-8836-3ACD7AD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99B3-464F-4CBB-94E4-7B13430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0A28-F795-45DB-9B04-9407A6D3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7FD5-3BF4-45F2-9CCA-C1C3D7A9BDC2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FF3E-93E0-44EB-9D07-25003BE6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5D9B-EFED-4393-BED1-56EE9989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4FB75EE-CEAB-D248-9E4A-D54C2131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11D31-1C9F-5E4F-96D5-23931E03E608}"/>
              </a:ext>
            </a:extLst>
          </p:cNvPr>
          <p:cNvSpPr/>
          <p:nvPr userDrawn="1"/>
        </p:nvSpPr>
        <p:spPr>
          <a:xfrm>
            <a:off x="431029" y="6462799"/>
            <a:ext cx="17876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808080"/>
                </a:solidFill>
              </a:rPr>
              <a:t>Dell </a:t>
            </a:r>
            <a:r>
              <a:rPr lang="en-US" sz="800" b="1" dirty="0">
                <a:solidFill>
                  <a:srgbClr val="808080"/>
                </a:solidFill>
                <a:cs typeface="Arial" panose="020B0604020202020204" pitchFamily="34" charset="0"/>
              </a:rPr>
              <a:t>–</a:t>
            </a:r>
            <a:r>
              <a:rPr lang="en-US" sz="800" b="1" dirty="0">
                <a:solidFill>
                  <a:srgbClr val="808080"/>
                </a:solidFill>
              </a:rPr>
              <a:t> Internal Use </a:t>
            </a:r>
            <a:r>
              <a:rPr lang="en-US" sz="800" b="1" dirty="0">
                <a:solidFill>
                  <a:srgbClr val="808080"/>
                </a:solidFill>
                <a:cs typeface="Arial" panose="020B0604020202020204" pitchFamily="34" charset="0"/>
              </a:rPr>
              <a:t>–</a:t>
            </a:r>
            <a:r>
              <a:rPr lang="en-US" sz="800" b="1" dirty="0">
                <a:solidFill>
                  <a:srgbClr val="808080"/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37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84D08-4109-4358-9105-994F3F57197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Estimates in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8430-626C-42AB-B03E-361FE4A136E8}"/>
              </a:ext>
            </a:extLst>
          </p:cNvPr>
          <p:cNvSpPr txBox="1"/>
          <p:nvPr/>
        </p:nvSpPr>
        <p:spPr>
          <a:xfrm>
            <a:off x="2657475" y="295275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MAPE – Mean Absolute Percent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F2FCB-B0FB-4C09-B57F-D2D999BAE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9" t="17421" r="18863" b="26018"/>
          <a:stretch/>
        </p:blipFill>
        <p:spPr>
          <a:xfrm>
            <a:off x="3590925" y="1990724"/>
            <a:ext cx="4276726" cy="3011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4CF2E-FDDB-4A4C-9EE5-9A64DA19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42" y="2971799"/>
            <a:ext cx="337185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DAABB-A89B-43A7-BA07-63B75698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888" y="714374"/>
            <a:ext cx="35718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84D08-4109-4358-9105-994F3F57197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Estimates in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8430-626C-42AB-B03E-361FE4A136E8}"/>
              </a:ext>
            </a:extLst>
          </p:cNvPr>
          <p:cNvSpPr txBox="1"/>
          <p:nvPr/>
        </p:nvSpPr>
        <p:spPr>
          <a:xfrm>
            <a:off x="2657475" y="295275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RMSE/MAE – Root Mean Squared Error/Mean Absolute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BFC51-895D-4B41-BF67-148C62CA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20" y="2416940"/>
            <a:ext cx="2619927" cy="814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E784A-B1EC-43CD-B1DB-E2A30D5C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1919287"/>
            <a:ext cx="5194356" cy="4585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3E823E-9371-4BBC-B566-C739AFEF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568" y="352900"/>
            <a:ext cx="319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84D08-4109-4358-9105-994F3F57197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for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8430-626C-42AB-B03E-361FE4A136E8}"/>
              </a:ext>
            </a:extLst>
          </p:cNvPr>
          <p:cNvSpPr txBox="1"/>
          <p:nvPr/>
        </p:nvSpPr>
        <p:spPr>
          <a:xfrm>
            <a:off x="2657475" y="295275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Forecasting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EC895-DEDF-46D4-B9EF-0A2EA1917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6"/>
          <a:stretch/>
        </p:blipFill>
        <p:spPr>
          <a:xfrm>
            <a:off x="3645638" y="1438275"/>
            <a:ext cx="75652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84D08-4109-4358-9105-994F3F57197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Smoothing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8430-626C-42AB-B03E-361FE4A136E8}"/>
              </a:ext>
            </a:extLst>
          </p:cNvPr>
          <p:cNvSpPr txBox="1"/>
          <p:nvPr/>
        </p:nvSpPr>
        <p:spPr>
          <a:xfrm>
            <a:off x="2657475" y="295275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Smoothing Methods – Moving Averages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93B181-375B-4497-A9AF-265162BC948F}"/>
              </a:ext>
            </a:extLst>
          </p:cNvPr>
          <p:cNvSpPr txBox="1">
            <a:spLocks noChangeArrowheads="1"/>
          </p:cNvSpPr>
          <p:nvPr/>
        </p:nvSpPr>
        <p:spPr>
          <a:xfrm>
            <a:off x="3590924" y="1114425"/>
            <a:ext cx="8105776" cy="206692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5763" indent="-1655763">
              <a:buFont typeface="Arial" panose="020B0604020202020204" pitchFamily="34" charset="0"/>
              <a:buNone/>
              <a:defRPr/>
            </a:pPr>
            <a:r>
              <a:rPr lang="en-US" sz="3200" dirty="0"/>
              <a:t>The Idea: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200" dirty="0"/>
              <a:t>Forecast future points by using an average of several past points</a:t>
            </a:r>
            <a:endParaRPr 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3200" dirty="0"/>
              <a:t>Advantages: </a:t>
            </a:r>
            <a:r>
              <a:rPr lang="en-US" sz="2400" dirty="0"/>
              <a:t>Simple, popular</a:t>
            </a:r>
          </a:p>
        </p:txBody>
      </p:sp>
      <p:sp>
        <p:nvSpPr>
          <p:cNvPr id="8" name="TPAnswers">
            <a:extLst>
              <a:ext uri="{FF2B5EF4-FFF2-40B4-BE49-F238E27FC236}">
                <a16:creationId xmlns:a16="http://schemas.microsoft.com/office/drawing/2014/main" id="{94F235C9-EDD6-4313-9F3A-A403CE35783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54450" y="3411538"/>
            <a:ext cx="8229600" cy="2058988"/>
          </a:xfrm>
          <a:prstGeom prst="rect">
            <a:avLst/>
          </a:prstGeom>
        </p:spPr>
        <p:txBody>
          <a:bodyPr tIns="190500" bIns="1905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a long time series </a:t>
            </a:r>
          </a:p>
          <a:p>
            <a:pPr marL="609600" indent="-609600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a series with no trend</a:t>
            </a:r>
          </a:p>
          <a:p>
            <a:pPr marL="609600" indent="-609600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a series with no seasonality</a:t>
            </a:r>
            <a:endParaRPr lang="en-US" altLang="en-US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E5C24BCF-2A8F-4AE0-A8F8-998A6A151190}"/>
              </a:ext>
            </a:extLst>
          </p:cNvPr>
          <p:cNvSpPr/>
          <p:nvPr/>
        </p:nvSpPr>
        <p:spPr>
          <a:xfrm>
            <a:off x="3295650" y="4087813"/>
            <a:ext cx="6553200" cy="979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84D08-4109-4358-9105-994F3F57197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exponential smoothing only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0AAB84-255A-4E23-8F68-2AFA55969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9" r="34726" b="6559"/>
          <a:stretch/>
        </p:blipFill>
        <p:spPr>
          <a:xfrm>
            <a:off x="7817122" y="3374470"/>
            <a:ext cx="4374878" cy="3483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E8430-626C-42AB-B03E-361FE4A136E8}"/>
              </a:ext>
            </a:extLst>
          </p:cNvPr>
          <p:cNvSpPr txBox="1"/>
          <p:nvPr/>
        </p:nvSpPr>
        <p:spPr>
          <a:xfrm>
            <a:off x="2657475" y="295275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exponential smoothing – No trend and no seasonality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197431-B7B9-4BC5-BBE4-EDC842E8E5FA}"/>
              </a:ext>
            </a:extLst>
          </p:cNvPr>
          <p:cNvSpPr txBox="1">
            <a:spLocks noChangeArrowheads="1"/>
          </p:cNvSpPr>
          <p:nvPr/>
        </p:nvSpPr>
        <p:spPr>
          <a:xfrm>
            <a:off x="3371850" y="886301"/>
            <a:ext cx="8229600" cy="22664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sz="1800" dirty="0"/>
              <a:t>Assumption: Series has only </a:t>
            </a:r>
            <a:r>
              <a:rPr lang="en-US" sz="1800" i="1" dirty="0"/>
              <a:t>level </a:t>
            </a:r>
            <a:r>
              <a:rPr lang="en-US" sz="1800" dirty="0"/>
              <a:t>(L</a:t>
            </a:r>
            <a:r>
              <a:rPr lang="en-US" sz="1800" baseline="-25000" dirty="0"/>
              <a:t>t</a:t>
            </a:r>
            <a:r>
              <a:rPr lang="en-US" sz="1800" dirty="0"/>
              <a:t>) and </a:t>
            </a:r>
            <a:r>
              <a:rPr lang="en-US" sz="1800" i="1" dirty="0"/>
              <a:t>noise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1800" dirty="0"/>
              <a:t>Noise is unpredictable ; Level will </a:t>
            </a:r>
            <a:r>
              <a:rPr lang="en-US" sz="1800" dirty="0">
                <a:latin typeface="Times New Roman"/>
              </a:rPr>
              <a:t>“</a:t>
            </a:r>
            <a:r>
              <a:rPr lang="en-US" sz="1800" dirty="0"/>
              <a:t>stay put</a:t>
            </a:r>
            <a:r>
              <a:rPr lang="en-US" sz="1800" dirty="0">
                <a:latin typeface="Times New Roman"/>
              </a:rPr>
              <a:t>”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1800" dirty="0"/>
              <a:t>Forecasts = </a:t>
            </a:r>
            <a:r>
              <a:rPr lang="en-US" sz="1800" i="1" dirty="0"/>
              <a:t>estimated level</a:t>
            </a:r>
            <a:r>
              <a:rPr lang="en-US" sz="1800" dirty="0"/>
              <a:t> at most recent time point: </a:t>
            </a:r>
            <a:r>
              <a:rPr lang="en-US" sz="2000" b="1" dirty="0" err="1"/>
              <a:t>F</a:t>
            </a:r>
            <a:r>
              <a:rPr lang="en-US" sz="2000" b="1" baseline="-25000" dirty="0" err="1"/>
              <a:t>t+k</a:t>
            </a:r>
            <a:r>
              <a:rPr lang="en-US" sz="2000" b="1" dirty="0"/>
              <a:t> = L</a:t>
            </a:r>
            <a:r>
              <a:rPr lang="en-US" sz="2000" b="1" baseline="-25000" dirty="0"/>
              <a:t>t</a:t>
            </a: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1800" dirty="0"/>
              <a:t>Adaptive algorithm: adjusts most recent forecast (or level) based on the actual data: </a:t>
            </a:r>
            <a:r>
              <a:rPr lang="en-US" sz="1800" b="1" dirty="0"/>
              <a:t>F</a:t>
            </a:r>
            <a:r>
              <a:rPr lang="en-US" sz="1800" b="1" baseline="-30000" dirty="0"/>
              <a:t>t</a:t>
            </a:r>
            <a:r>
              <a:rPr lang="en-US" sz="1800" b="1" dirty="0"/>
              <a:t> =  </a:t>
            </a:r>
            <a:r>
              <a:rPr lang="en-US" sz="1800" b="1" dirty="0" err="1">
                <a:latin typeface="Symbol" pitchFamily="18" charset="2"/>
              </a:rPr>
              <a:t>a</a:t>
            </a:r>
            <a:r>
              <a:rPr lang="en-US" sz="1800" b="1" dirty="0" err="1"/>
              <a:t>Y</a:t>
            </a:r>
            <a:r>
              <a:rPr lang="en-US" sz="1800" b="1" baseline="-30000" dirty="0" err="1"/>
              <a:t>t</a:t>
            </a:r>
            <a:r>
              <a:rPr lang="en-US" sz="1800" b="1" dirty="0"/>
              <a:t> + (1-</a:t>
            </a:r>
            <a:r>
              <a:rPr lang="en-US" sz="1800" b="1" dirty="0">
                <a:latin typeface="Symbol" pitchFamily="18" charset="2"/>
              </a:rPr>
              <a:t>a</a:t>
            </a:r>
            <a:r>
              <a:rPr lang="en-US" sz="1800" b="1" dirty="0"/>
              <a:t>) F</a:t>
            </a:r>
            <a:r>
              <a:rPr lang="en-US" sz="1800" b="1" baseline="-30000" dirty="0"/>
              <a:t>t-1 , 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1800" dirty="0"/>
              <a:t> = the </a:t>
            </a:r>
            <a:r>
              <a:rPr lang="en-US" sz="1800" i="1" dirty="0"/>
              <a:t>smoothing constant</a:t>
            </a:r>
            <a:r>
              <a:rPr lang="en-US" sz="1800" dirty="0"/>
              <a:t> (0&lt;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</a:t>
            </a:r>
            <a:r>
              <a:rPr lang="en-US" sz="2000" dirty="0">
                <a:latin typeface="Symbol" pitchFamily="18" charset="2"/>
              </a:rPr>
              <a:t> </a:t>
            </a:r>
            <a:r>
              <a:rPr lang="en-US" sz="1800" dirty="0"/>
              <a:t>1)</a:t>
            </a:r>
          </a:p>
          <a:p>
            <a:pPr>
              <a:buNone/>
              <a:defRPr/>
            </a:pPr>
            <a:r>
              <a:rPr lang="en-US" sz="1800" dirty="0"/>
              <a:t>The formula: </a:t>
            </a:r>
            <a:r>
              <a:rPr lang="en-US" sz="1800" b="1" dirty="0"/>
              <a:t>L</a:t>
            </a:r>
            <a:r>
              <a:rPr lang="en-US" sz="1800" b="1" baseline="-30000" dirty="0"/>
              <a:t>t</a:t>
            </a:r>
            <a:r>
              <a:rPr lang="en-US" sz="1800" b="1" dirty="0"/>
              <a:t> =  </a:t>
            </a:r>
            <a:r>
              <a:rPr lang="en-US" sz="1800" b="1" dirty="0" err="1">
                <a:latin typeface="Symbol" pitchFamily="18" charset="2"/>
              </a:rPr>
              <a:t>a</a:t>
            </a:r>
            <a:r>
              <a:rPr lang="en-US" sz="1800" b="1" dirty="0" err="1"/>
              <a:t>Y</a:t>
            </a:r>
            <a:r>
              <a:rPr lang="en-US" sz="1800" b="1" baseline="-30000" dirty="0" err="1"/>
              <a:t>t</a:t>
            </a:r>
            <a:r>
              <a:rPr lang="en-US" sz="1800" b="1" dirty="0"/>
              <a:t> + (1-</a:t>
            </a:r>
            <a:r>
              <a:rPr lang="en-US" sz="1800" b="1" dirty="0">
                <a:latin typeface="Symbol" pitchFamily="18" charset="2"/>
              </a:rPr>
              <a:t>a</a:t>
            </a:r>
            <a:r>
              <a:rPr lang="en-US" sz="1800" b="1" dirty="0"/>
              <a:t>) L</a:t>
            </a:r>
            <a:r>
              <a:rPr lang="en-US" sz="1800" b="1" baseline="-30000" dirty="0"/>
              <a:t>t-1 , 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lvl="1">
              <a:buFontTx/>
              <a:buNone/>
              <a:defRPr/>
            </a:pPr>
            <a:endParaRPr lang="en-US" sz="16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EA28E9C-B812-476F-B460-5B5D93E7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575" y="3224568"/>
            <a:ext cx="34606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cs typeface="Times New Roman" panose="02020603050405020304" pitchFamily="18" charset="0"/>
              </a:rPr>
              <a:t>F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t+1</a:t>
            </a:r>
            <a:r>
              <a:rPr lang="en-US" altLang="en-US" b="1" dirty="0">
                <a:cs typeface="Times New Roman" panose="02020603050405020304" pitchFamily="18" charset="0"/>
              </a:rPr>
              <a:t> = L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</a:t>
            </a:r>
            <a:r>
              <a:rPr lang="en-US" altLang="en-US" b="1" dirty="0">
                <a:cs typeface="Times New Roman" panose="02020603050405020304" pitchFamily="18" charset="0"/>
              </a:rPr>
              <a:t> = L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t-1</a:t>
            </a:r>
            <a:r>
              <a:rPr lang="en-US" altLang="en-US" b="1" dirty="0">
                <a:cs typeface="Times New Roman" panose="02020603050405020304" pitchFamily="18" charset="0"/>
              </a:rPr>
              <a:t> +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cs typeface="Times New Roman" panose="02020603050405020304" pitchFamily="18" charset="0"/>
              </a:rPr>
              <a:t>Y</a:t>
            </a:r>
            <a:r>
              <a:rPr lang="en-US" altLang="en-US" b="1" baseline="-30000" dirty="0" err="1">
                <a:cs typeface="Times New Roman" panose="02020603050405020304" pitchFamily="18" charset="0"/>
              </a:rPr>
              <a:t>t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- L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t-1 </a:t>
            </a:r>
            <a:r>
              <a:rPr lang="en-US" altLang="en-US" b="1" dirty="0"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b="1" dirty="0">
                <a:cs typeface="Times New Roman" panose="02020603050405020304" pitchFamily="18" charset="0"/>
              </a:rPr>
              <a:t>	     = F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</a:t>
            </a:r>
            <a:r>
              <a:rPr lang="en-US" altLang="en-US" b="1" dirty="0">
                <a:cs typeface="Times New Roman" panose="02020603050405020304" pitchFamily="18" charset="0"/>
              </a:rPr>
              <a:t>   +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cs typeface="Times New Roman" panose="02020603050405020304" pitchFamily="18" charset="0"/>
              </a:rPr>
              <a:t>Y</a:t>
            </a:r>
            <a:r>
              <a:rPr lang="en-US" altLang="en-US" b="1" baseline="-30000" dirty="0" err="1">
                <a:cs typeface="Times New Roman" panose="02020603050405020304" pitchFamily="18" charset="0"/>
              </a:rPr>
              <a:t>t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- F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 </a:t>
            </a:r>
            <a:r>
              <a:rPr lang="en-US" altLang="en-US" b="1" dirty="0"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b="1" dirty="0">
                <a:cs typeface="Times New Roman" panose="02020603050405020304" pitchFamily="18" charset="0"/>
              </a:rPr>
              <a:t>	     = F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</a:t>
            </a:r>
            <a:r>
              <a:rPr lang="en-US" altLang="en-US" b="1" dirty="0">
                <a:cs typeface="Times New Roman" panose="02020603050405020304" pitchFamily="18" charset="0"/>
              </a:rPr>
              <a:t> + </a:t>
            </a:r>
            <a:r>
              <a:rPr lang="en-US" altLang="en-US" b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cs typeface="Times New Roman" panose="02020603050405020304" pitchFamily="18" charset="0"/>
              </a:rPr>
              <a:t> E</a:t>
            </a:r>
            <a:r>
              <a:rPr lang="en-US" altLang="en-US" b="1" baseline="-30000" dirty="0">
                <a:cs typeface="Times New Roman" panose="02020603050405020304" pitchFamily="18" charset="0"/>
              </a:rPr>
              <a:t>t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09811-EC4C-4E12-978B-83D396439E88}"/>
              </a:ext>
            </a:extLst>
          </p:cNvPr>
          <p:cNvSpPr/>
          <p:nvPr/>
        </p:nvSpPr>
        <p:spPr>
          <a:xfrm>
            <a:off x="3327457" y="4462925"/>
            <a:ext cx="1925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cs typeface="+mn-cs"/>
              </a:rPr>
              <a:t>update </a:t>
            </a:r>
            <a:r>
              <a:rPr lang="en-US" sz="1600" dirty="0">
                <a:latin typeface="+mj-lt"/>
                <a:cs typeface="+mn-cs"/>
              </a:rPr>
              <a:t>previous</a:t>
            </a:r>
            <a:r>
              <a:rPr lang="en-US" sz="1200" dirty="0">
                <a:latin typeface="+mj-lt"/>
                <a:cs typeface="+mn-cs"/>
              </a:rPr>
              <a:t> forecast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BBADA-0939-4F6A-95E6-81FBCB47F227}"/>
              </a:ext>
            </a:extLst>
          </p:cNvPr>
          <p:cNvSpPr/>
          <p:nvPr/>
        </p:nvSpPr>
        <p:spPr>
          <a:xfrm>
            <a:off x="6095999" y="4412838"/>
            <a:ext cx="212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cs typeface="+mn-cs"/>
              </a:rPr>
              <a:t>By an amount that depends on the </a:t>
            </a:r>
            <a:r>
              <a:rPr lang="en-US" sz="1600" dirty="0">
                <a:latin typeface="+mj-lt"/>
                <a:cs typeface="+mn-cs"/>
              </a:rPr>
              <a:t>error </a:t>
            </a:r>
            <a:r>
              <a:rPr lang="en-US" sz="1200" dirty="0">
                <a:latin typeface="+mj-lt"/>
                <a:cs typeface="+mn-cs"/>
              </a:rPr>
              <a:t>in the previous forecast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2F532E-FCF6-4540-BBF7-F88AC41F85A5}"/>
              </a:ext>
            </a:extLst>
          </p:cNvPr>
          <p:cNvCxnSpPr>
            <a:cxnSpLocks/>
          </p:cNvCxnSpPr>
          <p:nvPr/>
        </p:nvCxnSpPr>
        <p:spPr>
          <a:xfrm flipV="1">
            <a:off x="4563940" y="4057111"/>
            <a:ext cx="680959" cy="414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8EB350-840F-4B39-9763-2D1DDD587CB9}"/>
              </a:ext>
            </a:extLst>
          </p:cNvPr>
          <p:cNvCxnSpPr/>
          <p:nvPr/>
        </p:nvCxnSpPr>
        <p:spPr>
          <a:xfrm rot="10800000">
            <a:off x="6096000" y="402919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B49ECB-33CF-4563-B995-5D4F099F05AF}"/>
              </a:ext>
            </a:extLst>
          </p:cNvPr>
          <p:cNvCxnSpPr/>
          <p:nvPr/>
        </p:nvCxnSpPr>
        <p:spPr>
          <a:xfrm rot="5400000" flipH="1" flipV="1">
            <a:off x="4852102" y="4962504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7E6AA-98FB-43DC-9268-B0567D0A940E}"/>
              </a:ext>
            </a:extLst>
          </p:cNvPr>
          <p:cNvSpPr/>
          <p:nvPr/>
        </p:nvSpPr>
        <p:spPr>
          <a:xfrm>
            <a:off x="4533676" y="5828583"/>
            <a:ext cx="2709267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400" dirty="0">
                <a:latin typeface="Symbol" pitchFamily="18" charset="2"/>
                <a:cs typeface="+mn-cs"/>
              </a:rPr>
              <a:t>a</a:t>
            </a:r>
            <a:r>
              <a:rPr lang="en-US" sz="1400" b="1" dirty="0">
                <a:latin typeface="+mj-lt"/>
                <a:cs typeface="+mn-cs"/>
              </a:rPr>
              <a:t> </a:t>
            </a:r>
            <a:r>
              <a:rPr lang="en-US" sz="1400" dirty="0">
                <a:latin typeface="+mj-lt"/>
                <a:cs typeface="+mn-cs"/>
              </a:rPr>
              <a:t>controls the degree of “learning”</a:t>
            </a:r>
          </a:p>
        </p:txBody>
      </p:sp>
    </p:spTree>
    <p:extLst>
      <p:ext uri="{BB962C8B-B14F-4D97-AF65-F5344CB8AC3E}">
        <p14:creationId xmlns:p14="http://schemas.microsoft.com/office/powerpoint/2010/main" val="36448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84D08-4109-4358-9105-994F3F57197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</a:rPr>
              <a:t>Holt’s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exponential smoothing</a:t>
            </a:r>
          </a:p>
          <a:p>
            <a:pPr algn="ctr"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</a:rPr>
              <a:t>Alpha &amp; beta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8430-626C-42AB-B03E-361FE4A136E8}"/>
              </a:ext>
            </a:extLst>
          </p:cNvPr>
          <p:cNvSpPr txBox="1"/>
          <p:nvPr/>
        </p:nvSpPr>
        <p:spPr>
          <a:xfrm>
            <a:off x="2657475" y="295275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Holt’s exponential smoothing/Double – Have trend but no seasonality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253C3-048C-427D-B184-4CA27CED5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5" b="-1751"/>
          <a:stretch/>
        </p:blipFill>
        <p:spPr>
          <a:xfrm>
            <a:off x="8105775" y="3803891"/>
            <a:ext cx="3943350" cy="305410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BD72C15-2B0D-4DEC-AA68-584885AC1645}"/>
              </a:ext>
            </a:extLst>
          </p:cNvPr>
          <p:cNvSpPr txBox="1">
            <a:spLocks noChangeArrowheads="1"/>
          </p:cNvSpPr>
          <p:nvPr/>
        </p:nvSpPr>
        <p:spPr>
          <a:xfrm>
            <a:off x="3248792" y="2187562"/>
            <a:ext cx="5000625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1600" dirty="0"/>
              <a:t>Adjust the previous level by adding trend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203DA34-B69C-4FC4-93C9-56F8B88B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60" y="955089"/>
            <a:ext cx="2823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cs typeface="Times New Roman" pitchFamily="18" charset="0"/>
              </a:rPr>
              <a:t>L</a:t>
            </a:r>
            <a:r>
              <a:rPr lang="en-US" sz="2000" b="1" baseline="-30000" dirty="0">
                <a:cs typeface="Times New Roman" pitchFamily="18" charset="0"/>
              </a:rPr>
              <a:t>t</a:t>
            </a:r>
            <a:r>
              <a:rPr lang="en-US" sz="2000" b="1" dirty="0">
                <a:cs typeface="Times New Roman" pitchFamily="18" charset="0"/>
              </a:rPr>
              <a:t> =  </a:t>
            </a:r>
            <a:r>
              <a:rPr lang="en-US" sz="2000" b="1" dirty="0" err="1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000" b="1" dirty="0" err="1">
                <a:cs typeface="Times New Roman" pitchFamily="18" charset="0"/>
              </a:rPr>
              <a:t>Y</a:t>
            </a:r>
            <a:r>
              <a:rPr lang="en-US" sz="2000" b="1" baseline="-30000" dirty="0" err="1">
                <a:cs typeface="Times New Roman" pitchFamily="18" charset="0"/>
              </a:rPr>
              <a:t>t</a:t>
            </a:r>
            <a:r>
              <a:rPr lang="en-US" sz="2000" b="1" dirty="0">
                <a:cs typeface="Times New Roman" pitchFamily="18" charset="0"/>
              </a:rPr>
              <a:t> + (1-</a:t>
            </a:r>
            <a:r>
              <a:rPr lang="en-US" sz="2000" b="1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000" b="1" dirty="0">
                <a:cs typeface="Times New Roman" pitchFamily="18" charset="0"/>
              </a:rPr>
              <a:t>)( L</a:t>
            </a:r>
            <a:r>
              <a:rPr lang="en-US" sz="2000" b="1" baseline="-30000" dirty="0">
                <a:cs typeface="Times New Roman" pitchFamily="18" charset="0"/>
              </a:rPr>
              <a:t>t-1 </a:t>
            </a:r>
            <a:r>
              <a:rPr lang="en-US" sz="2000" b="1" dirty="0">
                <a:cs typeface="Times New Roman" pitchFamily="18" charset="0"/>
              </a:rPr>
              <a:t>+</a:t>
            </a:r>
            <a:r>
              <a:rPr lang="en-US" sz="2000" b="1" baseline="-30000" dirty="0"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T</a:t>
            </a:r>
            <a:r>
              <a:rPr lang="en-US" sz="2000" b="1" baseline="-30000" dirty="0">
                <a:cs typeface="Times New Roman" pitchFamily="18" charset="0"/>
              </a:rPr>
              <a:t>t-1</a:t>
            </a:r>
            <a:r>
              <a:rPr lang="en-US" sz="2000" b="1" dirty="0">
                <a:cs typeface="Times New Roman" pitchFamily="18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4A695-7521-4DD4-89CA-D9B3F240E5B2}"/>
              </a:ext>
            </a:extLst>
          </p:cNvPr>
          <p:cNvCxnSpPr>
            <a:cxnSpLocks/>
          </p:cNvCxnSpPr>
          <p:nvPr/>
        </p:nvCxnSpPr>
        <p:spPr>
          <a:xfrm flipV="1">
            <a:off x="4762500" y="1355199"/>
            <a:ext cx="663864" cy="826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2A4FD0-B2C9-43BD-B006-0A5E95017C7F}"/>
              </a:ext>
            </a:extLst>
          </p:cNvPr>
          <p:cNvCxnSpPr>
            <a:cxnSpLocks/>
          </p:cNvCxnSpPr>
          <p:nvPr/>
        </p:nvCxnSpPr>
        <p:spPr>
          <a:xfrm flipH="1" flipV="1">
            <a:off x="5975153" y="1355199"/>
            <a:ext cx="329416" cy="71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1F1B31CA-B576-49C0-BFAE-7643C2EF68AF}"/>
              </a:ext>
            </a:extLst>
          </p:cNvPr>
          <p:cNvSpPr txBox="1">
            <a:spLocks noChangeArrowheads="1"/>
          </p:cNvSpPr>
          <p:nvPr/>
        </p:nvSpPr>
        <p:spPr>
          <a:xfrm>
            <a:off x="3481360" y="2878154"/>
            <a:ext cx="4848226" cy="4432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1600" b="1" dirty="0"/>
              <a:t>T</a:t>
            </a:r>
            <a:r>
              <a:rPr lang="en-US" sz="1600" b="1" baseline="-25000" dirty="0"/>
              <a:t>t</a:t>
            </a:r>
            <a:r>
              <a:rPr lang="en-US" sz="1600" b="1" dirty="0"/>
              <a:t> = </a:t>
            </a:r>
            <a:r>
              <a:rPr lang="en-US" sz="1600" b="1" dirty="0">
                <a:latin typeface="Symbol" pitchFamily="18" charset="2"/>
              </a:rPr>
              <a:t>b (</a:t>
            </a:r>
            <a:r>
              <a:rPr lang="en-US" sz="1600" b="1" dirty="0"/>
              <a:t>L</a:t>
            </a:r>
            <a:r>
              <a:rPr lang="en-US" sz="1600" b="1" baseline="-25000" dirty="0"/>
              <a:t>t</a:t>
            </a:r>
            <a:r>
              <a:rPr lang="en-US" sz="1600" b="1" dirty="0">
                <a:latin typeface="Symbol" pitchFamily="18" charset="2"/>
              </a:rPr>
              <a:t> </a:t>
            </a:r>
            <a:r>
              <a:rPr lang="en-US" sz="1600" b="1" dirty="0"/>
              <a:t>-L</a:t>
            </a:r>
            <a:r>
              <a:rPr lang="en-US" sz="1600" b="1" baseline="-25000" dirty="0"/>
              <a:t>t-1</a:t>
            </a:r>
            <a:r>
              <a:rPr lang="en-US" sz="1600" b="1" dirty="0"/>
              <a:t>) + (1- </a:t>
            </a:r>
            <a:r>
              <a:rPr lang="en-US" sz="1600" b="1" dirty="0">
                <a:latin typeface="Symbol" pitchFamily="18" charset="2"/>
              </a:rPr>
              <a:t>b</a:t>
            </a:r>
            <a:r>
              <a:rPr lang="en-US" sz="1600" b="1" dirty="0"/>
              <a:t>) T</a:t>
            </a:r>
            <a:r>
              <a:rPr lang="en-US" sz="1600" b="1" baseline="-25000" dirty="0"/>
              <a:t>t-1</a:t>
            </a:r>
          </a:p>
          <a:p>
            <a:pPr>
              <a:buFont typeface="Wingdings" pitchFamily="2" charset="2"/>
              <a:buNone/>
            </a:pPr>
            <a:endParaRPr lang="en-US" sz="1200" b="1" baseline="-25000" dirty="0"/>
          </a:p>
          <a:p>
            <a:pPr>
              <a:buFont typeface="Wingdings" pitchFamily="2" charset="2"/>
              <a:buNone/>
            </a:pPr>
            <a:endParaRPr lang="en-US" sz="1100" b="1" baseline="-25000" dirty="0"/>
          </a:p>
          <a:p>
            <a:pPr>
              <a:buFont typeface="Arial" panose="020B0604020202020204" pitchFamily="34" charset="0"/>
              <a:buNone/>
            </a:pPr>
            <a:endParaRPr lang="en-US" sz="1100" b="1" dirty="0"/>
          </a:p>
          <a:p>
            <a:pPr>
              <a:buFont typeface="Arial" panose="020B0604020202020204" pitchFamily="34" charset="0"/>
              <a:buNone/>
            </a:pPr>
            <a:endParaRPr lang="en-US" sz="1100" b="1" dirty="0"/>
          </a:p>
          <a:p>
            <a:pPr>
              <a:buFont typeface="Arial" panose="020B0604020202020204" pitchFamily="34" charset="0"/>
              <a:buNone/>
            </a:pPr>
            <a:endParaRPr lang="en-US" sz="11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4163E1-FD06-4763-B05E-35B74E013662}"/>
              </a:ext>
            </a:extLst>
          </p:cNvPr>
          <p:cNvSpPr/>
          <p:nvPr/>
        </p:nvSpPr>
        <p:spPr>
          <a:xfrm>
            <a:off x="4813907" y="3247088"/>
            <a:ext cx="723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Update previous trend using the difference between the most recent level values.</a:t>
            </a:r>
          </a:p>
        </p:txBody>
      </p:sp>
    </p:spTree>
    <p:extLst>
      <p:ext uri="{BB962C8B-B14F-4D97-AF65-F5344CB8AC3E}">
        <p14:creationId xmlns:p14="http://schemas.microsoft.com/office/powerpoint/2010/main" val="70062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84D08-4109-4358-9105-994F3F57197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</a:rPr>
              <a:t>Winter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exponential smoothing</a:t>
            </a:r>
          </a:p>
          <a:p>
            <a:pPr algn="ctr"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</a:rPr>
              <a:t>Alpha, beta &amp; gamma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8430-626C-42AB-B03E-361FE4A136E8}"/>
              </a:ext>
            </a:extLst>
          </p:cNvPr>
          <p:cNvSpPr txBox="1"/>
          <p:nvPr/>
        </p:nvSpPr>
        <p:spPr>
          <a:xfrm>
            <a:off x="2657475" y="295275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Winter’s Exponential smoothing/Holt’s Winter method – Have trend and seasonality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54D11-7771-4132-8D26-693E9AE73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3"/>
          <a:stretch/>
        </p:blipFill>
        <p:spPr>
          <a:xfrm>
            <a:off x="8783827" y="4148725"/>
            <a:ext cx="3284532" cy="270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D7F14-6C37-4F63-B5F5-97D5D849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27" y="5265265"/>
            <a:ext cx="4152900" cy="154305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B2E6684-E063-49AB-A888-BC121DB7CA18}"/>
              </a:ext>
            </a:extLst>
          </p:cNvPr>
          <p:cNvSpPr txBox="1">
            <a:spLocks noChangeArrowheads="1"/>
          </p:cNvSpPr>
          <p:nvPr/>
        </p:nvSpPr>
        <p:spPr>
          <a:xfrm>
            <a:off x="3093720" y="959412"/>
            <a:ext cx="8458200" cy="12107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00" dirty="0"/>
              <a:t>Forecasts take into account level, trend, and seasonality:</a:t>
            </a:r>
          </a:p>
          <a:p>
            <a:pPr>
              <a:buFont typeface="Arial" panose="020B0604020202020204" pitchFamily="34" charset="0"/>
              <a:buNone/>
            </a:pPr>
            <a:endParaRPr lang="en-US" sz="1800" dirty="0"/>
          </a:p>
          <a:p>
            <a:pPr algn="ctr">
              <a:buFont typeface="Wingdings" pitchFamily="2" charset="2"/>
              <a:buNone/>
            </a:pPr>
            <a:r>
              <a:rPr lang="en-US" sz="2000" b="1" dirty="0" err="1"/>
              <a:t>F</a:t>
            </a:r>
            <a:r>
              <a:rPr lang="en-US" sz="2000" b="1" baseline="-25000" dirty="0" err="1"/>
              <a:t>t+k</a:t>
            </a:r>
            <a:r>
              <a:rPr lang="en-US" sz="2000" b="1" dirty="0"/>
              <a:t> = (L</a:t>
            </a:r>
            <a:r>
              <a:rPr lang="en-US" sz="2000" b="1" baseline="-25000" dirty="0"/>
              <a:t>t  </a:t>
            </a:r>
            <a:r>
              <a:rPr lang="en-US" sz="2000" b="1" dirty="0"/>
              <a:t>+ k T</a:t>
            </a:r>
            <a:r>
              <a:rPr lang="en-US" sz="2000" b="1" baseline="-25000" dirty="0"/>
              <a:t>t </a:t>
            </a:r>
            <a:r>
              <a:rPr lang="en-US" sz="2000" b="1" dirty="0"/>
              <a:t>)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t+k-M</a:t>
            </a:r>
            <a:r>
              <a:rPr lang="en-US" sz="2000" b="1" dirty="0"/>
              <a:t> </a:t>
            </a:r>
          </a:p>
          <a:p>
            <a:pPr lvl="1"/>
            <a:endParaRPr lang="en-US" sz="1600" dirty="0"/>
          </a:p>
          <a:p>
            <a:pPr lvl="1">
              <a:buFont typeface="Arial" panose="020B0604020202020204" pitchFamily="34" charset="0"/>
              <a:buNone/>
            </a:pPr>
            <a:endParaRPr lang="en-US" sz="1600" dirty="0"/>
          </a:p>
          <a:p>
            <a:pPr lvl="1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05C83-937E-4E14-B2CE-B420DE0B7B41}"/>
              </a:ext>
            </a:extLst>
          </p:cNvPr>
          <p:cNvSpPr/>
          <p:nvPr/>
        </p:nvSpPr>
        <p:spPr>
          <a:xfrm>
            <a:off x="9099439" y="230296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seasons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5C590B-1F5B-40CB-B96F-EC0596CFF05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59359" y="2007947"/>
            <a:ext cx="1713451" cy="29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93EE1-5168-4F89-AE61-7357C29C29D8}"/>
              </a:ext>
            </a:extLst>
          </p:cNvPr>
          <p:cNvSpPr/>
          <p:nvPr/>
        </p:nvSpPr>
        <p:spPr>
          <a:xfrm>
            <a:off x="6127639" y="2836363"/>
            <a:ext cx="34099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S</a:t>
            </a:r>
            <a:r>
              <a:rPr lang="en-US" b="1" i="1" baseline="-25000" dirty="0"/>
              <a:t>t</a:t>
            </a:r>
            <a:r>
              <a:rPr lang="en-US" dirty="0"/>
              <a:t> = seasonal index of period </a:t>
            </a:r>
            <a:r>
              <a:rPr lang="en-US" i="1" dirty="0"/>
              <a:t>t</a:t>
            </a:r>
            <a:r>
              <a:rPr lang="en-US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73A603-6340-4889-B0F5-E07DD3A425C5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7405787" y="2409557"/>
            <a:ext cx="838201" cy="15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43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TEXTLENGTH" val="73"/>
  <p:tag name="FONTSIZE" val="28"/>
  <p:tag name="BULLETTYPE" val="ppBulletArabicPeriod"/>
  <p:tag name="ANSWERTEXT" val="A long time series &#10;A series without trend&#10;A series without seasonality"/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l Tech 2018 internal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CFDE075-3270-4B81-926B-5ABD2536125B}" vid="{96A420AC-D6FB-4230-95A3-B51DF1DFB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311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Dell Tech 2018 internal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Garg</dc:creator>
  <cp:lastModifiedBy>Hemant Garg</cp:lastModifiedBy>
  <cp:revision>97</cp:revision>
  <dcterms:created xsi:type="dcterms:W3CDTF">2020-01-18T07:14:36Z</dcterms:created>
  <dcterms:modified xsi:type="dcterms:W3CDTF">2020-03-29T06:17:33Z</dcterms:modified>
</cp:coreProperties>
</file>