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71" r:id="rId11"/>
    <p:sldId id="272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3"/>
    <p:restoredTop sz="95046"/>
  </p:normalViewPr>
  <p:slideViewPr>
    <p:cSldViewPr snapToGrid="0" snapToObjects="1">
      <p:cViewPr varScale="1">
        <p:scale>
          <a:sx n="117" d="100"/>
          <a:sy n="117" d="100"/>
        </p:scale>
        <p:origin x="4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1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0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2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3/31/22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7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FF2-7C67-FD4B-8345-8EA5C734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71600"/>
            <a:ext cx="9966960" cy="2964426"/>
          </a:xfrm>
        </p:spPr>
        <p:txBody>
          <a:bodyPr/>
          <a:lstStyle/>
          <a:p>
            <a:r>
              <a:rPr lang="en-US" dirty="0"/>
              <a:t>Benchmarking:</a:t>
            </a:r>
            <a:br>
              <a:rPr lang="en-US" dirty="0"/>
            </a:br>
            <a:r>
              <a:rPr lang="en-US" dirty="0"/>
              <a:t>Kafka vs RabbitMQ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E0C8-2FB9-8B4C-B8D6-00824EA9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77610"/>
            <a:ext cx="7891272" cy="106984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600" dirty="0"/>
              <a:t>Dipen Kumar (2018CS50098)</a:t>
            </a:r>
          </a:p>
        </p:txBody>
      </p:sp>
    </p:spTree>
    <p:extLst>
      <p:ext uri="{BB962C8B-B14F-4D97-AF65-F5344CB8AC3E}">
        <p14:creationId xmlns:p14="http://schemas.microsoft.com/office/powerpoint/2010/main" val="138717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ACFA72-20F8-054B-B93E-89A54ABE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206248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25B87C-6EC5-8949-9F2C-02385429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257136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Queues are single threaded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Complex with more brokers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No event replay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No native support for streaming application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Duplicate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Refreshing Queue Count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Storage overheads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APIs for specific Languages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Lack of Pace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Ordering per partition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Producer and consumer need coordination for routing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Behaves Clumsy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6920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FF2-7C67-FD4B-8345-8EA5C734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71600"/>
            <a:ext cx="9966960" cy="296442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E0C8-2FB9-8B4C-B8D6-00824EA9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77610"/>
            <a:ext cx="7891272" cy="106984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816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Publisher-Subscriber like model for point to point communication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Broker Model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Synchronous/Asynchronous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Push based approach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Prioritize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Decoupled Consumer Queues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Publisher-Subscriber like model for streaming platform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Consumer Model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Durable Streaming Log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Pull based approach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Order/Retain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Coupled Consumer Groups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22237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70BF4-1E6F-7A4B-8240-A1DA8D77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RabbitMQ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D72F88-9AAD-5F46-AB23-C5C905E9395A}"/>
              </a:ext>
            </a:extLst>
          </p:cNvPr>
          <p:cNvSpPr/>
          <p:nvPr/>
        </p:nvSpPr>
        <p:spPr>
          <a:xfrm>
            <a:off x="937118" y="3303565"/>
            <a:ext cx="2020529" cy="8406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D9AD73-8936-5340-818E-142ACFE3C5AF}"/>
              </a:ext>
            </a:extLst>
          </p:cNvPr>
          <p:cNvSpPr/>
          <p:nvPr/>
        </p:nvSpPr>
        <p:spPr>
          <a:xfrm>
            <a:off x="8347587" y="2211963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Consumer1</a:t>
            </a:r>
            <a:br>
              <a:rPr lang="en-US" sz="2400" dirty="0"/>
            </a:br>
            <a:r>
              <a:rPr lang="en-US" sz="2400" dirty="0"/>
              <a:t>(Event1 + Event2)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DC3BE3-1307-B249-A70C-DF6AAE8E9769}"/>
              </a:ext>
            </a:extLst>
          </p:cNvPr>
          <p:cNvSpPr/>
          <p:nvPr/>
        </p:nvSpPr>
        <p:spPr>
          <a:xfrm>
            <a:off x="8347587" y="4321277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Consumer2</a:t>
            </a:r>
            <a:br>
              <a:rPr lang="en-US" sz="2400" dirty="0"/>
            </a:br>
            <a:r>
              <a:rPr lang="en-US" sz="2400" dirty="0"/>
              <a:t>(Event2)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03C38840-B2A4-1045-A836-47B3058A668C}"/>
              </a:ext>
            </a:extLst>
          </p:cNvPr>
          <p:cNvSpPr/>
          <p:nvPr/>
        </p:nvSpPr>
        <p:spPr>
          <a:xfrm rot="5400000">
            <a:off x="6615239" y="1695844"/>
            <a:ext cx="560438" cy="194678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BA517453-FC1C-0C47-B868-7D5EE657D2DA}"/>
              </a:ext>
            </a:extLst>
          </p:cNvPr>
          <p:cNvSpPr/>
          <p:nvPr/>
        </p:nvSpPr>
        <p:spPr>
          <a:xfrm rot="5400000">
            <a:off x="6615238" y="3805158"/>
            <a:ext cx="560438" cy="194678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71E85A9C-0D7A-5A44-8455-40A5290B9C10}"/>
              </a:ext>
            </a:extLst>
          </p:cNvPr>
          <p:cNvSpPr/>
          <p:nvPr/>
        </p:nvSpPr>
        <p:spPr>
          <a:xfrm>
            <a:off x="3436379" y="2831592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Event1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1973795D-57DA-FE40-94EF-9E4917DF6798}"/>
              </a:ext>
            </a:extLst>
          </p:cNvPr>
          <p:cNvSpPr/>
          <p:nvPr/>
        </p:nvSpPr>
        <p:spPr>
          <a:xfrm>
            <a:off x="3436380" y="3989243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944ADB-568B-0344-A014-4BAE7A882848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 flipV="1">
            <a:off x="7868852" y="2669237"/>
            <a:ext cx="478735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B9F05-789B-084D-B90D-9EDC2DAC0CEF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flipV="1">
            <a:off x="7868851" y="4778551"/>
            <a:ext cx="47873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42D9F8-3CE1-5347-B853-319429CEE14F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 flipV="1">
            <a:off x="5294676" y="2669238"/>
            <a:ext cx="627389" cy="47583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C25ECD-F388-EB44-9FF0-F4066500BF2C}"/>
              </a:ext>
            </a:extLst>
          </p:cNvPr>
          <p:cNvCxnSpPr>
            <a:cxnSpLocks/>
            <a:stCxn id="16" idx="3"/>
            <a:endCxn id="13" idx="3"/>
          </p:cNvCxnSpPr>
          <p:nvPr/>
        </p:nvCxnSpPr>
        <p:spPr>
          <a:xfrm flipV="1">
            <a:off x="5294677" y="2669238"/>
            <a:ext cx="627388" cy="163348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5D10C6-30B9-8D44-A7E8-2B924804D128}"/>
              </a:ext>
            </a:extLst>
          </p:cNvPr>
          <p:cNvCxnSpPr>
            <a:cxnSpLocks/>
            <a:stCxn id="16" idx="3"/>
            <a:endCxn id="14" idx="3"/>
          </p:cNvCxnSpPr>
          <p:nvPr/>
        </p:nvCxnSpPr>
        <p:spPr>
          <a:xfrm>
            <a:off x="5294677" y="4302720"/>
            <a:ext cx="627387" cy="4758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92D3A45B-67B2-7544-B4EA-E76883658EBB}"/>
              </a:ext>
            </a:extLst>
          </p:cNvPr>
          <p:cNvSpPr/>
          <p:nvPr/>
        </p:nvSpPr>
        <p:spPr>
          <a:xfrm>
            <a:off x="2975883" y="3126511"/>
            <a:ext cx="460496" cy="119476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F53AB3-CF71-8E4A-8E95-74FB8AC7CCBD}"/>
              </a:ext>
            </a:extLst>
          </p:cNvPr>
          <p:cNvSpPr txBox="1"/>
          <p:nvPr/>
        </p:nvSpPr>
        <p:spPr>
          <a:xfrm>
            <a:off x="6158857" y="4543119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Queue2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1475E5-069B-AA47-BF66-98BCF96805B9}"/>
              </a:ext>
            </a:extLst>
          </p:cNvPr>
          <p:cNvSpPr txBox="1"/>
          <p:nvPr/>
        </p:nvSpPr>
        <p:spPr>
          <a:xfrm>
            <a:off x="6158857" y="2433976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Queue1</a:t>
            </a:r>
          </a:p>
        </p:txBody>
      </p:sp>
    </p:spTree>
    <p:extLst>
      <p:ext uri="{BB962C8B-B14F-4D97-AF65-F5344CB8AC3E}">
        <p14:creationId xmlns:p14="http://schemas.microsoft.com/office/powerpoint/2010/main" val="326481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70BF4-1E6F-7A4B-8240-A1DA8D77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D72F88-9AAD-5F46-AB23-C5C905E9395A}"/>
              </a:ext>
            </a:extLst>
          </p:cNvPr>
          <p:cNvSpPr/>
          <p:nvPr/>
        </p:nvSpPr>
        <p:spPr>
          <a:xfrm>
            <a:off x="937118" y="3303565"/>
            <a:ext cx="2020529" cy="8406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D9AD73-8936-5340-818E-142ACFE3C5AF}"/>
              </a:ext>
            </a:extLst>
          </p:cNvPr>
          <p:cNvSpPr/>
          <p:nvPr/>
        </p:nvSpPr>
        <p:spPr>
          <a:xfrm>
            <a:off x="8347587" y="2211963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Consumer1</a:t>
            </a:r>
            <a:br>
              <a:rPr lang="en-US" sz="2400" dirty="0"/>
            </a:br>
            <a:r>
              <a:rPr lang="en-US" sz="2400" dirty="0"/>
              <a:t>(Event1 + Event2)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DC3BE3-1307-B249-A70C-DF6AAE8E9769}"/>
              </a:ext>
            </a:extLst>
          </p:cNvPr>
          <p:cNvSpPr/>
          <p:nvPr/>
        </p:nvSpPr>
        <p:spPr>
          <a:xfrm>
            <a:off x="8347587" y="4321277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Consumer2</a:t>
            </a:r>
            <a:br>
              <a:rPr lang="en-US" sz="2400" dirty="0"/>
            </a:br>
            <a:r>
              <a:rPr lang="en-US" sz="2400" dirty="0"/>
              <a:t>(Event2)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71E85A9C-0D7A-5A44-8455-40A5290B9C10}"/>
              </a:ext>
            </a:extLst>
          </p:cNvPr>
          <p:cNvSpPr/>
          <p:nvPr/>
        </p:nvSpPr>
        <p:spPr>
          <a:xfrm>
            <a:off x="4306099" y="4294667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Event1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1973795D-57DA-FE40-94EF-9E4917DF6798}"/>
              </a:ext>
            </a:extLst>
          </p:cNvPr>
          <p:cNvSpPr/>
          <p:nvPr/>
        </p:nvSpPr>
        <p:spPr>
          <a:xfrm>
            <a:off x="4306099" y="2526167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42D9F8-3CE1-5347-B853-319429CEE14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568102" y="2669237"/>
            <a:ext cx="1779485" cy="1704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C25ECD-F388-EB44-9FF0-F4066500BF2C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6568102" y="2669237"/>
            <a:ext cx="1779485" cy="19389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5D10C6-30B9-8D44-A7E8-2B924804D128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6568102" y="4608144"/>
            <a:ext cx="1779485" cy="1704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92D3A45B-67B2-7544-B4EA-E76883658EBB}"/>
              </a:ext>
            </a:extLst>
          </p:cNvPr>
          <p:cNvSpPr/>
          <p:nvPr/>
        </p:nvSpPr>
        <p:spPr>
          <a:xfrm>
            <a:off x="2989235" y="2830442"/>
            <a:ext cx="909227" cy="178690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3265CE6-AF66-6941-AADB-BED855560789}"/>
              </a:ext>
            </a:extLst>
          </p:cNvPr>
          <p:cNvSpPr/>
          <p:nvPr/>
        </p:nvSpPr>
        <p:spPr>
          <a:xfrm>
            <a:off x="3902394" y="2211963"/>
            <a:ext cx="2665708" cy="1255362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  <a:ln w="12700" cap="rnd" cmpd="sng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028F4521-4BD0-2A43-9B8F-BD99D1E8D081}"/>
              </a:ext>
            </a:extLst>
          </p:cNvPr>
          <p:cNvSpPr/>
          <p:nvPr/>
        </p:nvSpPr>
        <p:spPr>
          <a:xfrm>
            <a:off x="3902394" y="3980463"/>
            <a:ext cx="2665708" cy="1255362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  <a:ln cap="rnd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E5C55-7B15-F647-A926-90D77B090D9E}"/>
              </a:ext>
            </a:extLst>
          </p:cNvPr>
          <p:cNvSpPr txBox="1"/>
          <p:nvPr/>
        </p:nvSpPr>
        <p:spPr>
          <a:xfrm>
            <a:off x="3898462" y="1566396"/>
            <a:ext cx="266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Partition1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5225E3-2153-204C-BE7A-BCD5A1FE718A}"/>
              </a:ext>
            </a:extLst>
          </p:cNvPr>
          <p:cNvSpPr txBox="1"/>
          <p:nvPr/>
        </p:nvSpPr>
        <p:spPr>
          <a:xfrm>
            <a:off x="3898462" y="5453393"/>
            <a:ext cx="266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391455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No Event Replay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Unclear Picture of Architecture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Language Agnostic Microservices Architecture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Broker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Dumb Consumer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Complex Routing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Replay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Process Streaming Data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Majority of the APIs for Specific Languages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Dumb Broker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Consumer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Maximum Throughput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8275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5CB500-C370-A24B-9C67-F40CEEB5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16948"/>
          </a:xfrm>
        </p:spPr>
        <p:txBody>
          <a:bodyPr/>
          <a:lstStyle/>
          <a:p>
            <a:r>
              <a:rPr lang="en-US" dirty="0"/>
              <a:t>Example Architecture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18C0CD-480C-F344-84A2-7FDB5EC23B4E}"/>
              </a:ext>
            </a:extLst>
          </p:cNvPr>
          <p:cNvSpPr/>
          <p:nvPr/>
        </p:nvSpPr>
        <p:spPr>
          <a:xfrm>
            <a:off x="1260348" y="1890014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Sales &amp; Inventory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9FA7B4-87B6-0046-BEE0-AA6E30CA7064}"/>
              </a:ext>
            </a:extLst>
          </p:cNvPr>
          <p:cNvSpPr/>
          <p:nvPr/>
        </p:nvSpPr>
        <p:spPr>
          <a:xfrm>
            <a:off x="8702548" y="1892300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Billing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A65FD4-EC34-0046-B7C2-36656FB61452}"/>
              </a:ext>
            </a:extLst>
          </p:cNvPr>
          <p:cNvSpPr/>
          <p:nvPr/>
        </p:nvSpPr>
        <p:spPr>
          <a:xfrm>
            <a:off x="4981448" y="5179314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Notifications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3ADB876-F6E6-464D-8A35-9C3D733C80AF}"/>
              </a:ext>
            </a:extLst>
          </p:cNvPr>
          <p:cNvSpPr/>
          <p:nvPr/>
        </p:nvSpPr>
        <p:spPr>
          <a:xfrm>
            <a:off x="4981448" y="3147314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Fulfillment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156FE-3944-F348-92CE-81B851CCB533}"/>
              </a:ext>
            </a:extLst>
          </p:cNvPr>
          <p:cNvSpPr txBox="1"/>
          <p:nvPr/>
        </p:nvSpPr>
        <p:spPr>
          <a:xfrm>
            <a:off x="5478399" y="1895046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6B17E-A2DC-494F-AE82-2642537A8687}"/>
              </a:ext>
            </a:extLst>
          </p:cNvPr>
          <p:cNvSpPr txBox="1"/>
          <p:nvPr/>
        </p:nvSpPr>
        <p:spPr>
          <a:xfrm>
            <a:off x="5360097" y="2215864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order.modified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7AB48-592E-D84C-AE9B-1496ADB248BD}"/>
              </a:ext>
            </a:extLst>
          </p:cNvPr>
          <p:cNvSpPr txBox="1"/>
          <p:nvPr/>
        </p:nvSpPr>
        <p:spPr>
          <a:xfrm>
            <a:off x="5360098" y="2534165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order.cancelled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9A7512-C138-A248-8F40-A159E2928CCC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876548" y="2398014"/>
            <a:ext cx="1483549" cy="25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418D55-88FA-8A49-93AD-0CB02534E560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7218996" y="2400300"/>
            <a:ext cx="1483552" cy="23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8E94F9-F220-8345-B653-DDE5C641784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876548" y="2718831"/>
            <a:ext cx="1483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C1B86C-9660-CA44-8DA7-0323255250D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218997" y="2718831"/>
            <a:ext cx="148355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46E7FB-8724-FD44-9670-1F5BFC7E40C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876548" y="2079712"/>
            <a:ext cx="16018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57B120-D3F7-634D-868A-63CB5A78AA8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00697" y="2079712"/>
            <a:ext cx="160185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82FA00E-BEB8-8D43-ABAE-EB8AAB666D19}"/>
              </a:ext>
            </a:extLst>
          </p:cNvPr>
          <p:cNvSpPr txBox="1"/>
          <p:nvPr/>
        </p:nvSpPr>
        <p:spPr>
          <a:xfrm>
            <a:off x="2568447" y="3147314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531999-344A-CD40-88E2-03767A49A30E}"/>
              </a:ext>
            </a:extLst>
          </p:cNvPr>
          <p:cNvSpPr txBox="1"/>
          <p:nvPr/>
        </p:nvSpPr>
        <p:spPr>
          <a:xfrm>
            <a:off x="1638998" y="3470648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order.modified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ABD298-EF2E-D54C-B751-6FB4FBFD7B76}"/>
              </a:ext>
            </a:extLst>
          </p:cNvPr>
          <p:cNvSpPr txBox="1"/>
          <p:nvPr/>
        </p:nvSpPr>
        <p:spPr>
          <a:xfrm>
            <a:off x="709548" y="3793982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order.cancelled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5C6B90-A1FF-664D-BA26-A2C80151F641}"/>
              </a:ext>
            </a:extLst>
          </p:cNvPr>
          <p:cNvCxnSpPr>
            <a:cxnSpLocks/>
            <a:stCxn id="7" idx="2"/>
            <a:endCxn id="58" idx="0"/>
          </p:cNvCxnSpPr>
          <p:nvPr/>
        </p:nvCxnSpPr>
        <p:spPr>
          <a:xfrm>
            <a:off x="2568448" y="2906014"/>
            <a:ext cx="0" cy="5646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4E217B-9E77-D448-BFD9-1EBD559DFF3D}"/>
              </a:ext>
            </a:extLst>
          </p:cNvPr>
          <p:cNvCxnSpPr>
            <a:stCxn id="58" idx="3"/>
            <a:endCxn id="11" idx="1"/>
          </p:cNvCxnSpPr>
          <p:nvPr/>
        </p:nvCxnSpPr>
        <p:spPr>
          <a:xfrm>
            <a:off x="3497897" y="3655314"/>
            <a:ext cx="148355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0CA5A3-495A-8E43-B4AC-293D1EE7CE7B}"/>
              </a:ext>
            </a:extLst>
          </p:cNvPr>
          <p:cNvCxnSpPr>
            <a:stCxn id="56" idx="0"/>
          </p:cNvCxnSpPr>
          <p:nvPr/>
        </p:nvCxnSpPr>
        <p:spPr>
          <a:xfrm flipV="1">
            <a:off x="3379596" y="2903497"/>
            <a:ext cx="0" cy="243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1912A5-3CF1-984C-91C5-A285DB292C55}"/>
              </a:ext>
            </a:extLst>
          </p:cNvPr>
          <p:cNvCxnSpPr>
            <a:stCxn id="59" idx="0"/>
          </p:cNvCxnSpPr>
          <p:nvPr/>
        </p:nvCxnSpPr>
        <p:spPr>
          <a:xfrm flipH="1" flipV="1">
            <a:off x="1638997" y="2903497"/>
            <a:ext cx="1" cy="890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48315E-FE05-8243-A149-A755DABF4384}"/>
              </a:ext>
            </a:extLst>
          </p:cNvPr>
          <p:cNvCxnSpPr>
            <a:stCxn id="59" idx="3"/>
          </p:cNvCxnSpPr>
          <p:nvPr/>
        </p:nvCxnSpPr>
        <p:spPr>
          <a:xfrm>
            <a:off x="2568447" y="3978648"/>
            <a:ext cx="241300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962C05-5EA9-BE44-8F90-C7CF2C62A6F0}"/>
              </a:ext>
            </a:extLst>
          </p:cNvPr>
          <p:cNvCxnSpPr>
            <a:stCxn id="56" idx="3"/>
          </p:cNvCxnSpPr>
          <p:nvPr/>
        </p:nvCxnSpPr>
        <p:spPr>
          <a:xfrm>
            <a:off x="4190745" y="3331980"/>
            <a:ext cx="79070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9EF74F9-7137-1D48-BDA6-156F284D7B02}"/>
              </a:ext>
            </a:extLst>
          </p:cNvPr>
          <p:cNvSpPr txBox="1"/>
          <p:nvPr/>
        </p:nvSpPr>
        <p:spPr>
          <a:xfrm>
            <a:off x="8388351" y="3147314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order.billed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5D26C4-1852-5042-8336-6A60383EB763}"/>
              </a:ext>
            </a:extLst>
          </p:cNvPr>
          <p:cNvSpPr txBox="1"/>
          <p:nvPr/>
        </p:nvSpPr>
        <p:spPr>
          <a:xfrm>
            <a:off x="9236574" y="3470648"/>
            <a:ext cx="15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bill.modified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E26AFD-9037-EC40-83C0-000D9DCDF937}"/>
              </a:ext>
            </a:extLst>
          </p:cNvPr>
          <p:cNvSpPr txBox="1"/>
          <p:nvPr/>
        </p:nvSpPr>
        <p:spPr>
          <a:xfrm>
            <a:off x="10010647" y="5502648"/>
            <a:ext cx="17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order.refunded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FCC671-7D79-9E49-8355-EB569FF5B9B0}"/>
              </a:ext>
            </a:extLst>
          </p:cNvPr>
          <p:cNvCxnSpPr>
            <a:cxnSpLocks/>
            <a:stCxn id="74" idx="0"/>
            <a:endCxn id="9" idx="2"/>
          </p:cNvCxnSpPr>
          <p:nvPr/>
        </p:nvCxnSpPr>
        <p:spPr>
          <a:xfrm flipV="1">
            <a:off x="10010647" y="2908300"/>
            <a:ext cx="1" cy="562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B1B501F-BBA8-0546-BB39-8B4BCED834C4}"/>
              </a:ext>
            </a:extLst>
          </p:cNvPr>
          <p:cNvCxnSpPr>
            <a:cxnSpLocks/>
            <a:stCxn id="74" idx="1"/>
            <a:endCxn id="11" idx="3"/>
          </p:cNvCxnSpPr>
          <p:nvPr/>
        </p:nvCxnSpPr>
        <p:spPr>
          <a:xfrm flipH="1">
            <a:off x="7597648" y="3655314"/>
            <a:ext cx="163892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18DABAB-E20E-DE43-A1DC-B57EEC6808AB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9199500" y="2903497"/>
            <a:ext cx="0" cy="243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D32414D-A264-9A44-B9B4-D7C62E182157}"/>
              </a:ext>
            </a:extLst>
          </p:cNvPr>
          <p:cNvCxnSpPr>
            <a:stCxn id="73" idx="1"/>
          </p:cNvCxnSpPr>
          <p:nvPr/>
        </p:nvCxnSpPr>
        <p:spPr>
          <a:xfrm flipH="1">
            <a:off x="7597648" y="3331980"/>
            <a:ext cx="790703" cy="1675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A8F538E-5DC9-D947-8977-C05CFBD1C99C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10903980" y="2903497"/>
            <a:ext cx="1" cy="2599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9FE9FD-EB82-5248-B5EE-C2D02A8F3CC5}"/>
              </a:ext>
            </a:extLst>
          </p:cNvPr>
          <p:cNvCxnSpPr>
            <a:cxnSpLocks/>
            <a:stCxn id="75" idx="1"/>
            <a:endCxn id="10" idx="3"/>
          </p:cNvCxnSpPr>
          <p:nvPr/>
        </p:nvCxnSpPr>
        <p:spPr>
          <a:xfrm flipH="1">
            <a:off x="7597648" y="5687314"/>
            <a:ext cx="241299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3E89EE4-3CF1-4944-8EA6-A7D6194BF732}"/>
              </a:ext>
            </a:extLst>
          </p:cNvPr>
          <p:cNvSpPr txBox="1"/>
          <p:nvPr/>
        </p:nvSpPr>
        <p:spPr>
          <a:xfrm>
            <a:off x="5440015" y="4486648"/>
            <a:ext cx="169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order.shipped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3409689-8F9F-D54C-AF21-B9D17C9CA86E}"/>
              </a:ext>
            </a:extLst>
          </p:cNvPr>
          <p:cNvCxnSpPr>
            <a:stCxn id="11" idx="2"/>
            <a:endCxn id="108" idx="0"/>
          </p:cNvCxnSpPr>
          <p:nvPr/>
        </p:nvCxnSpPr>
        <p:spPr>
          <a:xfrm>
            <a:off x="6289548" y="4163314"/>
            <a:ext cx="0" cy="3233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5B29175-5F6B-5446-A262-7C1A0BA7EBAA}"/>
              </a:ext>
            </a:extLst>
          </p:cNvPr>
          <p:cNvCxnSpPr>
            <a:stCxn id="108" idx="2"/>
            <a:endCxn id="10" idx="0"/>
          </p:cNvCxnSpPr>
          <p:nvPr/>
        </p:nvCxnSpPr>
        <p:spPr>
          <a:xfrm>
            <a:off x="6289548" y="4855980"/>
            <a:ext cx="0" cy="32333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1F7CAF8-80ED-5440-B613-AA96DCB51D3E}"/>
              </a:ext>
            </a:extLst>
          </p:cNvPr>
          <p:cNvSpPr txBox="1"/>
          <p:nvPr/>
        </p:nvSpPr>
        <p:spPr>
          <a:xfrm>
            <a:off x="1863084" y="5502648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88B4AC7-3BBB-3E41-A588-6E3B2DBCE258}"/>
              </a:ext>
            </a:extLst>
          </p:cNvPr>
          <p:cNvCxnSpPr>
            <a:cxnSpLocks/>
            <a:stCxn id="7" idx="1"/>
            <a:endCxn id="132" idx="0"/>
          </p:cNvCxnSpPr>
          <p:nvPr/>
        </p:nvCxnSpPr>
        <p:spPr>
          <a:xfrm flipH="1">
            <a:off x="922158" y="2398014"/>
            <a:ext cx="338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6ECEEB0-AD39-B041-B642-ECF2F366EFC0}"/>
              </a:ext>
            </a:extLst>
          </p:cNvPr>
          <p:cNvCxnSpPr>
            <a:cxnSpLocks/>
            <a:stCxn id="126" idx="1"/>
          </p:cNvCxnSpPr>
          <p:nvPr/>
        </p:nvCxnSpPr>
        <p:spPr>
          <a:xfrm flipH="1" flipV="1">
            <a:off x="922158" y="5683316"/>
            <a:ext cx="940926" cy="3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089A8210-CE48-4444-9F57-E10C6A868D60}"/>
              </a:ext>
            </a:extLst>
          </p:cNvPr>
          <p:cNvSpPr/>
          <p:nvPr/>
        </p:nvSpPr>
        <p:spPr>
          <a:xfrm flipH="1">
            <a:off x="670158" y="2398014"/>
            <a:ext cx="504000" cy="505483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BB61940-685E-A641-A0EB-DECFA2E05BCA}"/>
              </a:ext>
            </a:extLst>
          </p:cNvPr>
          <p:cNvCxnSpPr>
            <a:cxnSpLocks/>
          </p:cNvCxnSpPr>
          <p:nvPr/>
        </p:nvCxnSpPr>
        <p:spPr>
          <a:xfrm>
            <a:off x="670158" y="2650756"/>
            <a:ext cx="0" cy="27805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rc 135">
            <a:extLst>
              <a:ext uri="{FF2B5EF4-FFF2-40B4-BE49-F238E27FC236}">
                <a16:creationId xmlns:a16="http://schemas.microsoft.com/office/drawing/2014/main" id="{AC1815E2-6CA7-3A43-8C2E-FB2FC1C21E5E}"/>
              </a:ext>
            </a:extLst>
          </p:cNvPr>
          <p:cNvSpPr/>
          <p:nvPr/>
        </p:nvSpPr>
        <p:spPr>
          <a:xfrm flipH="1" flipV="1">
            <a:off x="670158" y="5179315"/>
            <a:ext cx="504000" cy="504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88656A9-3E5B-D04F-8E1C-2DEB204A2EE5}"/>
              </a:ext>
            </a:extLst>
          </p:cNvPr>
          <p:cNvCxnSpPr>
            <a:stCxn id="126" idx="3"/>
            <a:endCxn id="10" idx="1"/>
          </p:cNvCxnSpPr>
          <p:nvPr/>
        </p:nvCxnSpPr>
        <p:spPr>
          <a:xfrm>
            <a:off x="3485382" y="5687314"/>
            <a:ext cx="149606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5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525C-6ADE-264E-8BF3-8F9B4EF2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RabbitMQ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1A553F6-43E3-C741-8E7C-52CE1514CECB}"/>
              </a:ext>
            </a:extLst>
          </p:cNvPr>
          <p:cNvSpPr/>
          <p:nvPr/>
        </p:nvSpPr>
        <p:spPr>
          <a:xfrm>
            <a:off x="499301" y="3690000"/>
            <a:ext cx="20701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&amp; Inventory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E8FC74-F9A8-8243-AE4A-A3444963936F}"/>
              </a:ext>
            </a:extLst>
          </p:cNvPr>
          <p:cNvSpPr/>
          <p:nvPr/>
        </p:nvSpPr>
        <p:spPr>
          <a:xfrm>
            <a:off x="7277100" y="5143836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C2ADEE-9F56-A04A-8B06-641AE622AF3D}"/>
              </a:ext>
            </a:extLst>
          </p:cNvPr>
          <p:cNvSpPr/>
          <p:nvPr/>
        </p:nvSpPr>
        <p:spPr>
          <a:xfrm>
            <a:off x="7277100" y="3690000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4CCFBE-A18B-384C-9153-2E4441656625}"/>
              </a:ext>
            </a:extLst>
          </p:cNvPr>
          <p:cNvSpPr/>
          <p:nvPr/>
        </p:nvSpPr>
        <p:spPr>
          <a:xfrm>
            <a:off x="7277100" y="2236164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EA058EFE-366A-AD4D-B419-CCAC1D3333AB}"/>
              </a:ext>
            </a:extLst>
          </p:cNvPr>
          <p:cNvSpPr/>
          <p:nvPr/>
        </p:nvSpPr>
        <p:spPr>
          <a:xfrm rot="5400000">
            <a:off x="6266752" y="3392827"/>
            <a:ext cx="363600" cy="119049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8A30EE5F-8F48-2242-92B7-1F64A42232E4}"/>
              </a:ext>
            </a:extLst>
          </p:cNvPr>
          <p:cNvSpPr/>
          <p:nvPr/>
        </p:nvSpPr>
        <p:spPr>
          <a:xfrm>
            <a:off x="2823401" y="3262153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order.placed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EC3FB423-9C7D-654C-B95A-4DBC933EDAF3}"/>
              </a:ext>
            </a:extLst>
          </p:cNvPr>
          <p:cNvSpPr/>
          <p:nvPr/>
        </p:nvSpPr>
        <p:spPr>
          <a:xfrm>
            <a:off x="2823401" y="3806276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order.modified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C442692C-F01B-0F4B-B2CE-97BB0CBF7A3E}"/>
              </a:ext>
            </a:extLst>
          </p:cNvPr>
          <p:cNvSpPr/>
          <p:nvPr/>
        </p:nvSpPr>
        <p:spPr>
          <a:xfrm>
            <a:off x="2823401" y="4350399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order.cancelled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14961BC7-9240-FB46-8420-2B41257EBA55}"/>
              </a:ext>
            </a:extLst>
          </p:cNvPr>
          <p:cNvSpPr/>
          <p:nvPr/>
        </p:nvSpPr>
        <p:spPr>
          <a:xfrm>
            <a:off x="9105900" y="3805529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order.shipped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9D23D554-455E-DF4D-9EAD-72059FEAFA0F}"/>
              </a:ext>
            </a:extLst>
          </p:cNvPr>
          <p:cNvSpPr/>
          <p:nvPr/>
        </p:nvSpPr>
        <p:spPr>
          <a:xfrm>
            <a:off x="9105900" y="2901535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order.billed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CF5FDD82-CF5D-2D41-BEC1-602D2845AF8B}"/>
              </a:ext>
            </a:extLst>
          </p:cNvPr>
          <p:cNvSpPr/>
          <p:nvPr/>
        </p:nvSpPr>
        <p:spPr>
          <a:xfrm>
            <a:off x="9105900" y="2345467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bill.modified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25EA0D1A-7977-B14F-8422-C6E8617CCD1F}"/>
              </a:ext>
            </a:extLst>
          </p:cNvPr>
          <p:cNvSpPr/>
          <p:nvPr/>
        </p:nvSpPr>
        <p:spPr>
          <a:xfrm>
            <a:off x="9105900" y="1808317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order.refunded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AEA552F4-64E6-EA4C-9407-92EF79BC0789}"/>
              </a:ext>
            </a:extLst>
          </p:cNvPr>
          <p:cNvSpPr/>
          <p:nvPr/>
        </p:nvSpPr>
        <p:spPr>
          <a:xfrm rot="5400000">
            <a:off x="6266752" y="1933139"/>
            <a:ext cx="363600" cy="119049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8C846771-F4A6-E341-8106-A187D562B9F6}"/>
              </a:ext>
            </a:extLst>
          </p:cNvPr>
          <p:cNvSpPr/>
          <p:nvPr/>
        </p:nvSpPr>
        <p:spPr>
          <a:xfrm rot="5400000">
            <a:off x="6266752" y="4847037"/>
            <a:ext cx="363600" cy="119049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4F1FD7-9D43-3B41-B8EA-ABADADD69AC2}"/>
              </a:ext>
            </a:extLst>
          </p:cNvPr>
          <p:cNvSpPr txBox="1"/>
          <p:nvPr/>
        </p:nvSpPr>
        <p:spPr>
          <a:xfrm>
            <a:off x="5942901" y="2358363"/>
            <a:ext cx="101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Queue1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2BDED0-95B6-E944-BBBA-EE823EA7121C}"/>
              </a:ext>
            </a:extLst>
          </p:cNvPr>
          <p:cNvSpPr txBox="1"/>
          <p:nvPr/>
        </p:nvSpPr>
        <p:spPr>
          <a:xfrm>
            <a:off x="5942899" y="3818425"/>
            <a:ext cx="101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Queue2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E4181-5325-DE4D-B8B0-99D09A84A6D0}"/>
              </a:ext>
            </a:extLst>
          </p:cNvPr>
          <p:cNvSpPr txBox="1"/>
          <p:nvPr/>
        </p:nvSpPr>
        <p:spPr>
          <a:xfrm>
            <a:off x="5942900" y="5276424"/>
            <a:ext cx="101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Queue3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2E00D20-A2E6-5D4D-9100-5133346D457D}"/>
              </a:ext>
            </a:extLst>
          </p:cNvPr>
          <p:cNvSpPr/>
          <p:nvPr/>
        </p:nvSpPr>
        <p:spPr>
          <a:xfrm>
            <a:off x="2569401" y="3454401"/>
            <a:ext cx="254000" cy="10668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E1B00FBC-F850-104F-8834-33F9CB0067FF}"/>
              </a:ext>
            </a:extLst>
          </p:cNvPr>
          <p:cNvSpPr/>
          <p:nvPr/>
        </p:nvSpPr>
        <p:spPr>
          <a:xfrm>
            <a:off x="8851900" y="1994240"/>
            <a:ext cx="254000" cy="10668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6AAE803-84CB-C146-9F65-CA431765AE8A}"/>
              </a:ext>
            </a:extLst>
          </p:cNvPr>
          <p:cNvSpPr/>
          <p:nvPr/>
        </p:nvSpPr>
        <p:spPr>
          <a:xfrm>
            <a:off x="8851900" y="3690000"/>
            <a:ext cx="254000" cy="5969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D19283-BAD3-5C4E-8DB1-5CF9C32BB185}"/>
              </a:ext>
            </a:extLst>
          </p:cNvPr>
          <p:cNvCxnSpPr>
            <a:stCxn id="14" idx="3"/>
            <a:endCxn id="22" idx="3"/>
          </p:cNvCxnSpPr>
          <p:nvPr/>
        </p:nvCxnSpPr>
        <p:spPr>
          <a:xfrm flipV="1">
            <a:off x="4957001" y="2528388"/>
            <a:ext cx="896302" cy="91593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374861-6AC6-4546-9D14-B835F26C3592}"/>
              </a:ext>
            </a:extLst>
          </p:cNvPr>
          <p:cNvCxnSpPr>
            <a:stCxn id="16" idx="3"/>
            <a:endCxn id="22" idx="3"/>
          </p:cNvCxnSpPr>
          <p:nvPr/>
        </p:nvCxnSpPr>
        <p:spPr>
          <a:xfrm flipV="1">
            <a:off x="4957001" y="2528388"/>
            <a:ext cx="896302" cy="146006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91CA7-37EC-E246-B629-34414D377834}"/>
              </a:ext>
            </a:extLst>
          </p:cNvPr>
          <p:cNvCxnSpPr>
            <a:cxnSpLocks/>
            <a:stCxn id="17" idx="3"/>
            <a:endCxn id="22" idx="3"/>
          </p:cNvCxnSpPr>
          <p:nvPr/>
        </p:nvCxnSpPr>
        <p:spPr>
          <a:xfrm flipV="1">
            <a:off x="4957001" y="2528388"/>
            <a:ext cx="896302" cy="200418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37026C-575F-374A-B739-536F67E300C4}"/>
              </a:ext>
            </a:extLst>
          </p:cNvPr>
          <p:cNvCxnSpPr>
            <a:cxnSpLocks/>
            <a:stCxn id="14" idx="3"/>
            <a:endCxn id="12" idx="3"/>
          </p:cNvCxnSpPr>
          <p:nvPr/>
        </p:nvCxnSpPr>
        <p:spPr>
          <a:xfrm>
            <a:off x="4957001" y="3444327"/>
            <a:ext cx="896302" cy="54374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5039-7BA3-2A4D-B947-8719A513804E}"/>
              </a:ext>
            </a:extLst>
          </p:cNvPr>
          <p:cNvCxnSpPr>
            <a:cxnSpLocks/>
            <a:stCxn id="16" idx="3"/>
            <a:endCxn id="12" idx="3"/>
          </p:cNvCxnSpPr>
          <p:nvPr/>
        </p:nvCxnSpPr>
        <p:spPr>
          <a:xfrm flipV="1">
            <a:off x="4957001" y="3988076"/>
            <a:ext cx="896302" cy="3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EF140F-C7EC-D749-AFD1-CED3AC2B7A6F}"/>
              </a:ext>
            </a:extLst>
          </p:cNvPr>
          <p:cNvCxnSpPr>
            <a:cxnSpLocks/>
            <a:stCxn id="17" idx="3"/>
            <a:endCxn id="12" idx="3"/>
          </p:cNvCxnSpPr>
          <p:nvPr/>
        </p:nvCxnSpPr>
        <p:spPr>
          <a:xfrm flipV="1">
            <a:off x="4957001" y="3988076"/>
            <a:ext cx="896302" cy="54449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D2C260-131A-DB4B-8B83-364AEBCC64BA}"/>
              </a:ext>
            </a:extLst>
          </p:cNvPr>
          <p:cNvCxnSpPr>
            <a:cxnSpLocks/>
            <a:stCxn id="14" idx="3"/>
            <a:endCxn id="23" idx="3"/>
          </p:cNvCxnSpPr>
          <p:nvPr/>
        </p:nvCxnSpPr>
        <p:spPr>
          <a:xfrm>
            <a:off x="4957001" y="3444327"/>
            <a:ext cx="896302" cy="199795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CA4474-0DA8-F146-9429-AD179EF8F027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7043801" y="2528388"/>
            <a:ext cx="233299" cy="622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D95DE1-D3B4-4E44-AD99-C0763C752A9C}"/>
              </a:ext>
            </a:extLst>
          </p:cNvPr>
          <p:cNvCxnSpPr>
            <a:cxnSpLocks/>
            <a:stCxn id="12" idx="1"/>
            <a:endCxn id="7" idx="1"/>
          </p:cNvCxnSpPr>
          <p:nvPr/>
        </p:nvCxnSpPr>
        <p:spPr>
          <a:xfrm>
            <a:off x="7043801" y="3988076"/>
            <a:ext cx="233299" cy="3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F2BF40C-A70A-CD4B-859A-08D93D3D49D1}"/>
              </a:ext>
            </a:extLst>
          </p:cNvPr>
          <p:cNvCxnSpPr>
            <a:cxnSpLocks/>
            <a:stCxn id="23" idx="1"/>
            <a:endCxn id="6" idx="1"/>
          </p:cNvCxnSpPr>
          <p:nvPr/>
        </p:nvCxnSpPr>
        <p:spPr>
          <a:xfrm>
            <a:off x="7043801" y="5442286"/>
            <a:ext cx="23329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7A9785-C11A-E143-BB2F-D8445890456A}"/>
              </a:ext>
            </a:extLst>
          </p:cNvPr>
          <p:cNvCxnSpPr>
            <a:cxnSpLocks/>
            <a:stCxn id="19" idx="3"/>
            <a:endCxn id="141" idx="2"/>
          </p:cNvCxnSpPr>
          <p:nvPr/>
        </p:nvCxnSpPr>
        <p:spPr>
          <a:xfrm>
            <a:off x="11239500" y="3083709"/>
            <a:ext cx="87602" cy="13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8CF721-899D-1741-9BF9-818ED1B71ED8}"/>
              </a:ext>
            </a:extLst>
          </p:cNvPr>
          <p:cNvCxnSpPr>
            <a:cxnSpLocks/>
            <a:stCxn id="20" idx="3"/>
            <a:endCxn id="139" idx="2"/>
          </p:cNvCxnSpPr>
          <p:nvPr/>
        </p:nvCxnSpPr>
        <p:spPr>
          <a:xfrm flipV="1">
            <a:off x="11239500" y="2527640"/>
            <a:ext cx="23555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DABD1C2-DEDD-4F48-B959-421E13208BEE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11237100" y="1994240"/>
            <a:ext cx="3821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11C0A8-5446-F64B-8C7A-7B81AD5B0AD6}"/>
              </a:ext>
            </a:extLst>
          </p:cNvPr>
          <p:cNvCxnSpPr>
            <a:cxnSpLocks/>
            <a:stCxn id="141" idx="0"/>
            <a:endCxn id="172" idx="2"/>
          </p:cNvCxnSpPr>
          <p:nvPr/>
        </p:nvCxnSpPr>
        <p:spPr>
          <a:xfrm flipH="1">
            <a:off x="11381100" y="3139018"/>
            <a:ext cx="2" cy="2136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F6171D-6ABC-8E44-8AD9-571A95F40A8C}"/>
              </a:ext>
            </a:extLst>
          </p:cNvPr>
          <p:cNvCxnSpPr>
            <a:cxnSpLocks/>
            <a:stCxn id="172" idx="0"/>
            <a:endCxn id="115" idx="0"/>
          </p:cNvCxnSpPr>
          <p:nvPr/>
        </p:nvCxnSpPr>
        <p:spPr>
          <a:xfrm flipH="1">
            <a:off x="6394549" y="3406665"/>
            <a:ext cx="4932551" cy="10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2AE82C9-CF2F-ED4C-9535-F52FBD6F4C96}"/>
              </a:ext>
            </a:extLst>
          </p:cNvPr>
          <p:cNvCxnSpPr>
            <a:cxnSpLocks/>
            <a:stCxn id="139" idx="0"/>
            <a:endCxn id="173" idx="2"/>
          </p:cNvCxnSpPr>
          <p:nvPr/>
        </p:nvCxnSpPr>
        <p:spPr>
          <a:xfrm flipH="1">
            <a:off x="11528928" y="2581640"/>
            <a:ext cx="129" cy="898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5765CAC-FAB9-5C41-9991-8412C726B8D7}"/>
              </a:ext>
            </a:extLst>
          </p:cNvPr>
          <p:cNvCxnSpPr/>
          <p:nvPr/>
        </p:nvCxnSpPr>
        <p:spPr>
          <a:xfrm flipH="1">
            <a:off x="6705600" y="36076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1206B53-4F83-954F-9F73-BD8CFA94A357}"/>
              </a:ext>
            </a:extLst>
          </p:cNvPr>
          <p:cNvCxnSpPr>
            <a:cxnSpLocks/>
            <a:stCxn id="173" idx="0"/>
            <a:endCxn id="123" idx="0"/>
          </p:cNvCxnSpPr>
          <p:nvPr/>
        </p:nvCxnSpPr>
        <p:spPr>
          <a:xfrm flipH="1" flipV="1">
            <a:off x="6536226" y="3531429"/>
            <a:ext cx="4938702" cy="2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EB132BB-14DC-F644-8A74-B1505EC814AD}"/>
              </a:ext>
            </a:extLst>
          </p:cNvPr>
          <p:cNvCxnSpPr>
            <a:cxnSpLocks/>
            <a:endCxn id="142" idx="2"/>
          </p:cNvCxnSpPr>
          <p:nvPr/>
        </p:nvCxnSpPr>
        <p:spPr>
          <a:xfrm flipV="1">
            <a:off x="11237100" y="3987702"/>
            <a:ext cx="234001" cy="3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8D5487A-5643-D34C-9790-5198D86600F2}"/>
              </a:ext>
            </a:extLst>
          </p:cNvPr>
          <p:cNvCxnSpPr>
            <a:cxnSpLocks/>
            <a:stCxn id="142" idx="0"/>
            <a:endCxn id="174" idx="2"/>
          </p:cNvCxnSpPr>
          <p:nvPr/>
        </p:nvCxnSpPr>
        <p:spPr>
          <a:xfrm>
            <a:off x="11525101" y="4041702"/>
            <a:ext cx="0" cy="773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F56F8CB-23F7-6047-8809-1D1E8466888C}"/>
              </a:ext>
            </a:extLst>
          </p:cNvPr>
          <p:cNvCxnSpPr>
            <a:cxnSpLocks/>
            <a:stCxn id="174" idx="0"/>
            <a:endCxn id="116" idx="0"/>
          </p:cNvCxnSpPr>
          <p:nvPr/>
        </p:nvCxnSpPr>
        <p:spPr>
          <a:xfrm flipH="1">
            <a:off x="6394549" y="4869212"/>
            <a:ext cx="50765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675E248-DC7E-2D49-AC39-172A9173AC7E}"/>
              </a:ext>
            </a:extLst>
          </p:cNvPr>
          <p:cNvCxnSpPr>
            <a:cxnSpLocks/>
            <a:stCxn id="140" idx="0"/>
            <a:endCxn id="175" idx="2"/>
          </p:cNvCxnSpPr>
          <p:nvPr/>
        </p:nvCxnSpPr>
        <p:spPr>
          <a:xfrm>
            <a:off x="11673214" y="2048240"/>
            <a:ext cx="0" cy="29064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99C8134-1B3D-D14E-B8DC-683F5CF9617B}"/>
              </a:ext>
            </a:extLst>
          </p:cNvPr>
          <p:cNvCxnSpPr>
            <a:cxnSpLocks/>
            <a:stCxn id="175" idx="0"/>
            <a:endCxn id="122" idx="0"/>
          </p:cNvCxnSpPr>
          <p:nvPr/>
        </p:nvCxnSpPr>
        <p:spPr>
          <a:xfrm flipH="1">
            <a:off x="6536226" y="5008657"/>
            <a:ext cx="5082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147920-9945-0D42-AE48-DEAD6E53887E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6340549" y="3461707"/>
            <a:ext cx="551" cy="34382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17D21A5-0FEB-094A-AA8A-2ED1F8BBFB1E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6482226" y="3585429"/>
            <a:ext cx="2874" cy="2201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23615E-3447-EA4F-8E55-598FB8EB4526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6340549" y="4923212"/>
            <a:ext cx="551" cy="3372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962F8B0-C889-4545-828D-153AEFB1D65D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6482226" y="5062657"/>
            <a:ext cx="2874" cy="19782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rc 114">
            <a:extLst>
              <a:ext uri="{FF2B5EF4-FFF2-40B4-BE49-F238E27FC236}">
                <a16:creationId xmlns:a16="http://schemas.microsoft.com/office/drawing/2014/main" id="{CD5B8228-BF34-034C-B734-5444C68FE92A}"/>
              </a:ext>
            </a:extLst>
          </p:cNvPr>
          <p:cNvSpPr/>
          <p:nvPr/>
        </p:nvSpPr>
        <p:spPr>
          <a:xfrm flipH="1">
            <a:off x="6340549" y="3407707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5D5F9EEA-ABCC-E148-ACE5-4904C1540F69}"/>
              </a:ext>
            </a:extLst>
          </p:cNvPr>
          <p:cNvSpPr/>
          <p:nvPr/>
        </p:nvSpPr>
        <p:spPr>
          <a:xfrm flipH="1">
            <a:off x="6340549" y="486921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DF8CB41D-1296-7141-A7AA-4FA93F66A785}"/>
              </a:ext>
            </a:extLst>
          </p:cNvPr>
          <p:cNvSpPr/>
          <p:nvPr/>
        </p:nvSpPr>
        <p:spPr>
          <a:xfrm flipH="1">
            <a:off x="6482226" y="5008657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10D37D49-468D-C847-81AE-4148EDC8977B}"/>
              </a:ext>
            </a:extLst>
          </p:cNvPr>
          <p:cNvSpPr/>
          <p:nvPr/>
        </p:nvSpPr>
        <p:spPr>
          <a:xfrm flipH="1">
            <a:off x="6482226" y="3531429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F5EE9312-6BAB-7C45-9A80-369285D314CF}"/>
              </a:ext>
            </a:extLst>
          </p:cNvPr>
          <p:cNvSpPr/>
          <p:nvPr/>
        </p:nvSpPr>
        <p:spPr>
          <a:xfrm rot="5400000" flipH="1">
            <a:off x="11421057" y="2527640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Arc 139">
            <a:extLst>
              <a:ext uri="{FF2B5EF4-FFF2-40B4-BE49-F238E27FC236}">
                <a16:creationId xmlns:a16="http://schemas.microsoft.com/office/drawing/2014/main" id="{D98C2863-CE05-9847-AF47-315BCF17624C}"/>
              </a:ext>
            </a:extLst>
          </p:cNvPr>
          <p:cNvSpPr/>
          <p:nvPr/>
        </p:nvSpPr>
        <p:spPr>
          <a:xfrm rot="5400000" flipH="1">
            <a:off x="11565214" y="1994240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69296641-809B-F04D-B15C-A0DA7A26E27F}"/>
              </a:ext>
            </a:extLst>
          </p:cNvPr>
          <p:cNvSpPr/>
          <p:nvPr/>
        </p:nvSpPr>
        <p:spPr>
          <a:xfrm rot="5400000" flipH="1">
            <a:off x="11273102" y="3085018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Arc 141">
            <a:extLst>
              <a:ext uri="{FF2B5EF4-FFF2-40B4-BE49-F238E27FC236}">
                <a16:creationId xmlns:a16="http://schemas.microsoft.com/office/drawing/2014/main" id="{177577ED-CF4F-0049-B1E5-B0B70180674E}"/>
              </a:ext>
            </a:extLst>
          </p:cNvPr>
          <p:cNvSpPr/>
          <p:nvPr/>
        </p:nvSpPr>
        <p:spPr>
          <a:xfrm rot="5400000" flipH="1">
            <a:off x="11417101" y="398770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E848B589-CFC2-404B-90BE-43A95235FAA8}"/>
              </a:ext>
            </a:extLst>
          </p:cNvPr>
          <p:cNvSpPr/>
          <p:nvPr/>
        </p:nvSpPr>
        <p:spPr>
          <a:xfrm rot="10800000" flipH="1">
            <a:off x="11273100" y="3298665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c 172">
            <a:extLst>
              <a:ext uri="{FF2B5EF4-FFF2-40B4-BE49-F238E27FC236}">
                <a16:creationId xmlns:a16="http://schemas.microsoft.com/office/drawing/2014/main" id="{C182BE25-4983-064E-A4FB-4EA7E8657BC6}"/>
              </a:ext>
            </a:extLst>
          </p:cNvPr>
          <p:cNvSpPr/>
          <p:nvPr/>
        </p:nvSpPr>
        <p:spPr>
          <a:xfrm rot="10800000" flipH="1">
            <a:off x="11420928" y="3425783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9F23F4E0-E3E5-D949-BB49-27F04AEE1FFA}"/>
              </a:ext>
            </a:extLst>
          </p:cNvPr>
          <p:cNvSpPr/>
          <p:nvPr/>
        </p:nvSpPr>
        <p:spPr>
          <a:xfrm rot="10800000" flipH="1">
            <a:off x="11417101" y="476121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Arc 174">
            <a:extLst>
              <a:ext uri="{FF2B5EF4-FFF2-40B4-BE49-F238E27FC236}">
                <a16:creationId xmlns:a16="http://schemas.microsoft.com/office/drawing/2014/main" id="{73E1ED17-ABC3-1F44-8C19-A3DC742ED41C}"/>
              </a:ext>
            </a:extLst>
          </p:cNvPr>
          <p:cNvSpPr/>
          <p:nvPr/>
        </p:nvSpPr>
        <p:spPr>
          <a:xfrm rot="10800000" flipH="1">
            <a:off x="11565214" y="4900657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A0D6-4641-1E48-A632-1CA949C0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21B86114-9EC7-6945-9419-685E7B91F275}"/>
              </a:ext>
            </a:extLst>
          </p:cNvPr>
          <p:cNvSpPr/>
          <p:nvPr/>
        </p:nvSpPr>
        <p:spPr>
          <a:xfrm>
            <a:off x="5031200" y="3583150"/>
            <a:ext cx="2590800" cy="531200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9D1E200-5E7A-B94E-BABF-413BE8108288}"/>
              </a:ext>
            </a:extLst>
          </p:cNvPr>
          <p:cNvSpPr/>
          <p:nvPr/>
        </p:nvSpPr>
        <p:spPr>
          <a:xfrm>
            <a:off x="10083800" y="2096464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F36AFEB-EDD5-F548-8B5B-4011CED99F00}"/>
              </a:ext>
            </a:extLst>
          </p:cNvPr>
          <p:cNvSpPr/>
          <p:nvPr/>
        </p:nvSpPr>
        <p:spPr>
          <a:xfrm>
            <a:off x="10083800" y="3550300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5A83667-E96A-7547-836D-4B6E82BCCBD7}"/>
              </a:ext>
            </a:extLst>
          </p:cNvPr>
          <p:cNvSpPr/>
          <p:nvPr/>
        </p:nvSpPr>
        <p:spPr>
          <a:xfrm>
            <a:off x="10083800" y="5004136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3F773B-37CC-1B47-8D1E-CDF8E3465253}"/>
              </a:ext>
            </a:extLst>
          </p:cNvPr>
          <p:cNvSpPr/>
          <p:nvPr/>
        </p:nvSpPr>
        <p:spPr>
          <a:xfrm>
            <a:off x="499301" y="3550300"/>
            <a:ext cx="20701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&amp; Inventory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1B021-A8A2-7B40-8895-8AC439CDD5A0}"/>
              </a:ext>
            </a:extLst>
          </p:cNvPr>
          <p:cNvSpPr txBox="1"/>
          <p:nvPr/>
        </p:nvSpPr>
        <p:spPr>
          <a:xfrm>
            <a:off x="2866850" y="3387085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order.modified</a:t>
            </a:r>
          </a:p>
          <a:p>
            <a:pPr algn="ctr"/>
            <a:r>
              <a:rPr lang="en-US" dirty="0"/>
              <a:t>order.cancelled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5DF3B-272D-9446-93CD-867713C12827}"/>
              </a:ext>
            </a:extLst>
          </p:cNvPr>
          <p:cNvSpPr txBox="1"/>
          <p:nvPr/>
        </p:nvSpPr>
        <p:spPr>
          <a:xfrm>
            <a:off x="7919450" y="1933249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order.modified</a:t>
            </a:r>
          </a:p>
          <a:p>
            <a:pPr algn="ctr"/>
            <a:r>
              <a:rPr lang="en-US" dirty="0"/>
              <a:t>order.cancelled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8373F-85A7-2447-94E4-FF09059F32A1}"/>
              </a:ext>
            </a:extLst>
          </p:cNvPr>
          <p:cNvSpPr txBox="1"/>
          <p:nvPr/>
        </p:nvSpPr>
        <p:spPr>
          <a:xfrm>
            <a:off x="7919450" y="4560038"/>
            <a:ext cx="1866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order.modified</a:t>
            </a:r>
          </a:p>
          <a:p>
            <a:pPr algn="ctr"/>
            <a:r>
              <a:rPr lang="en-US" dirty="0"/>
              <a:t>order.cancelled</a:t>
            </a:r>
            <a:br>
              <a:rPr lang="en-US" dirty="0"/>
            </a:br>
            <a:r>
              <a:rPr lang="en-US" dirty="0"/>
              <a:t>order.billed</a:t>
            </a:r>
            <a:br>
              <a:rPr lang="en-US" dirty="0"/>
            </a:br>
            <a:r>
              <a:rPr lang="en-US" dirty="0"/>
              <a:t>bill.modified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541A4-FAE8-C949-BD74-6B86DC319D55}"/>
              </a:ext>
            </a:extLst>
          </p:cNvPr>
          <p:cNvSpPr txBox="1"/>
          <p:nvPr/>
        </p:nvSpPr>
        <p:spPr>
          <a:xfrm>
            <a:off x="7955875" y="3385045"/>
            <a:ext cx="179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order.refunded</a:t>
            </a:r>
          </a:p>
          <a:p>
            <a:pPr algn="ctr"/>
            <a:r>
              <a:rPr lang="en-US" dirty="0"/>
              <a:t>order.shipped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2C232-35DF-844B-B9F7-34A59BC257C8}"/>
              </a:ext>
            </a:extLst>
          </p:cNvPr>
          <p:cNvSpPr txBox="1"/>
          <p:nvPr/>
        </p:nvSpPr>
        <p:spPr>
          <a:xfrm>
            <a:off x="5429075" y="1009919"/>
            <a:ext cx="179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order.billed</a:t>
            </a:r>
            <a:br>
              <a:rPr lang="en-US" dirty="0"/>
            </a:br>
            <a:r>
              <a:rPr lang="en-US" dirty="0"/>
              <a:t>bill.modified</a:t>
            </a:r>
          </a:p>
          <a:p>
            <a:pPr algn="ctr"/>
            <a:r>
              <a:rPr lang="en-US" dirty="0"/>
              <a:t>order.refunded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FB25C-58EE-9C4B-A346-D640FFE446FA}"/>
              </a:ext>
            </a:extLst>
          </p:cNvPr>
          <p:cNvSpPr txBox="1"/>
          <p:nvPr/>
        </p:nvSpPr>
        <p:spPr>
          <a:xfrm>
            <a:off x="5478787" y="6037366"/>
            <a:ext cx="16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order.shipped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6365BA-2F9B-554C-B87A-C3798E27729E}"/>
              </a:ext>
            </a:extLst>
          </p:cNvPr>
          <p:cNvSpPr txBox="1"/>
          <p:nvPr/>
        </p:nvSpPr>
        <p:spPr>
          <a:xfrm>
            <a:off x="5593087" y="3664084"/>
            <a:ext cx="14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orders topic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114339-B3F4-8843-9F43-27BE71E3C3D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569401" y="3848750"/>
            <a:ext cx="2974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37BF8D-DF61-0742-882B-BB366FB95760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733750" y="3848750"/>
            <a:ext cx="2974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E166B9-E416-CB4D-AED9-8DA45170D4DE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7622000" y="3848750"/>
            <a:ext cx="297450" cy="14499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9B2AE0-E072-7143-B070-B31634E5E11C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9786350" y="5298702"/>
            <a:ext cx="297450" cy="388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D2BA6B-09FD-9B49-90E1-D3A6F10687C1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7622000" y="2394914"/>
            <a:ext cx="297450" cy="1453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49E99B-4664-7F49-B3A4-4F103C31E802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7622000" y="3846710"/>
            <a:ext cx="333875" cy="2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76AEBB-1C3B-5843-BC60-AF5FDB91D97E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9786350" y="2394914"/>
            <a:ext cx="2974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C9AB06-F5F5-9043-8AAF-60FDDB06F5B7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9749925" y="3846710"/>
            <a:ext cx="333875" cy="204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BC377F-ED87-7E4A-A05C-7DE50BE695F7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>
            <a:off x="6326600" y="1933249"/>
            <a:ext cx="0" cy="164990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4E3E02-4701-F54C-8D3D-88ECCEF3A35E}"/>
              </a:ext>
            </a:extLst>
          </p:cNvPr>
          <p:cNvCxnSpPr>
            <a:stCxn id="17" idx="0"/>
            <a:endCxn id="7" idx="2"/>
          </p:cNvCxnSpPr>
          <p:nvPr/>
        </p:nvCxnSpPr>
        <p:spPr>
          <a:xfrm flipV="1">
            <a:off x="6326600" y="4114350"/>
            <a:ext cx="0" cy="192301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2A4C1A-B200-E141-9111-733EEBC9AC16}"/>
              </a:ext>
            </a:extLst>
          </p:cNvPr>
          <p:cNvCxnSpPr>
            <a:cxnSpLocks/>
            <a:stCxn id="16" idx="3"/>
            <a:endCxn id="49" idx="2"/>
          </p:cNvCxnSpPr>
          <p:nvPr/>
        </p:nvCxnSpPr>
        <p:spPr>
          <a:xfrm>
            <a:off x="7224125" y="1471584"/>
            <a:ext cx="35930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7D5708-B4C9-D94E-A54D-E20D2C5D5572}"/>
              </a:ext>
            </a:extLst>
          </p:cNvPr>
          <p:cNvCxnSpPr>
            <a:cxnSpLocks/>
            <a:stCxn id="8" idx="0"/>
            <a:endCxn id="49" idx="0"/>
          </p:cNvCxnSpPr>
          <p:nvPr/>
        </p:nvCxnSpPr>
        <p:spPr>
          <a:xfrm flipV="1">
            <a:off x="10871200" y="1525584"/>
            <a:ext cx="0" cy="5708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87D214-5562-B345-8A67-E02A055DC367}"/>
              </a:ext>
            </a:extLst>
          </p:cNvPr>
          <p:cNvCxnSpPr>
            <a:cxnSpLocks/>
            <a:stCxn id="17" idx="3"/>
            <a:endCxn id="54" idx="0"/>
          </p:cNvCxnSpPr>
          <p:nvPr/>
        </p:nvCxnSpPr>
        <p:spPr>
          <a:xfrm>
            <a:off x="7174412" y="6222032"/>
            <a:ext cx="3642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58EB88-479E-9249-AAD8-323EA9D1204E}"/>
              </a:ext>
            </a:extLst>
          </p:cNvPr>
          <p:cNvCxnSpPr>
            <a:cxnSpLocks/>
            <a:stCxn id="10" idx="2"/>
            <a:endCxn id="54" idx="2"/>
          </p:cNvCxnSpPr>
          <p:nvPr/>
        </p:nvCxnSpPr>
        <p:spPr>
          <a:xfrm>
            <a:off x="10871200" y="5601036"/>
            <a:ext cx="0" cy="566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1776B698-0BD2-E44F-BF97-78431CF44283}"/>
              </a:ext>
            </a:extLst>
          </p:cNvPr>
          <p:cNvSpPr/>
          <p:nvPr/>
        </p:nvSpPr>
        <p:spPr>
          <a:xfrm rot="5400000" flipH="1">
            <a:off x="10763200" y="1471584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CD7E7AD-DF8B-754E-B581-0C29AA3A8CDC}"/>
              </a:ext>
            </a:extLst>
          </p:cNvPr>
          <p:cNvSpPr/>
          <p:nvPr/>
        </p:nvSpPr>
        <p:spPr>
          <a:xfrm rot="10800000" flipH="1">
            <a:off x="10763200" y="611403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32 orders per second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acknowledgment based message retention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130 ms end-to-end latency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can achieve lower end-to-end latency than Kafka but only at significantly lower throughputs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best latency at higher throughput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100 orders per second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policy based message retention example: 1-2 week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70 ms end-to-end latency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lowest latency at higher throughputs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trade lower latencies for providing stronger durability guarantees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22065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{1363DD17-8944-9649-B5C1-509F4D750682}tf10001070</Template>
  <TotalTime>4733</TotalTime>
  <Words>389</Words>
  <Application>Microsoft Macintosh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Benchmarking: Kafka vs RabbitMQ</vt:lpstr>
      <vt:lpstr>Features</vt:lpstr>
      <vt:lpstr>RabbitMQ</vt:lpstr>
      <vt:lpstr>Kafka</vt:lpstr>
      <vt:lpstr>USE CASES</vt:lpstr>
      <vt:lpstr>Example Architecture</vt:lpstr>
      <vt:lpstr>RabbitMQ</vt:lpstr>
      <vt:lpstr>Kafka</vt:lpstr>
      <vt:lpstr>Results</vt:lpstr>
      <vt:lpstr>Throughput</vt:lpstr>
      <vt:lpstr>LATENCY</vt:lpstr>
      <vt:lpstr>Limitations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Benchmarking: Kafka vs RabbitMQ</dc:title>
  <dc:creator>DIPEN KUMAR</dc:creator>
  <cp:lastModifiedBy>DIPEN KUMAR</cp:lastModifiedBy>
  <cp:revision>47</cp:revision>
  <dcterms:created xsi:type="dcterms:W3CDTF">2022-03-25T06:29:08Z</dcterms:created>
  <dcterms:modified xsi:type="dcterms:W3CDTF">2022-03-31T12:45:50Z</dcterms:modified>
</cp:coreProperties>
</file>