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2"/>
  </p:sldMasterIdLst>
  <p:notesMasterIdLst>
    <p:notesMasterId r:id="rId26"/>
  </p:notesMasterIdLst>
  <p:handoutMasterIdLst>
    <p:handoutMasterId r:id="rId27"/>
  </p:handoutMasterIdLst>
  <p:sldIdLst>
    <p:sldId id="257" r:id="rId3"/>
    <p:sldId id="258" r:id="rId4"/>
    <p:sldId id="260" r:id="rId5"/>
    <p:sldId id="259" r:id="rId6"/>
    <p:sldId id="275" r:id="rId7"/>
    <p:sldId id="261" r:id="rId8"/>
    <p:sldId id="274" r:id="rId9"/>
    <p:sldId id="276" r:id="rId10"/>
    <p:sldId id="265" r:id="rId11"/>
    <p:sldId id="264" r:id="rId12"/>
    <p:sldId id="277" r:id="rId13"/>
    <p:sldId id="266" r:id="rId14"/>
    <p:sldId id="280" r:id="rId15"/>
    <p:sldId id="279" r:id="rId16"/>
    <p:sldId id="281" r:id="rId17"/>
    <p:sldId id="267" r:id="rId18"/>
    <p:sldId id="268" r:id="rId19"/>
    <p:sldId id="278" r:id="rId20"/>
    <p:sldId id="269" r:id="rId21"/>
    <p:sldId id="270" r:id="rId22"/>
    <p:sldId id="271" r:id="rId23"/>
    <p:sldId id="272" r:id="rId24"/>
    <p:sldId id="273" r:id="rId25"/>
  </p:sldIdLst>
  <p:sldSz cx="9144000" cy="6858000" type="screen4x3"/>
  <p:notesSz cx="6858000" cy="9144000"/>
  <p:custDataLst>
    <p:tags r:id="rId2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125" d="100"/>
          <a:sy n="125" d="100"/>
        </p:scale>
        <p:origin x="67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2CBBEEA-E630-4663-886D-8958CFC509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3AC5EE-75EE-40D7-83D2-BE4789C497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7E7E6-DC22-4589-93E6-0E9D3876F3E3}" type="datetimeFigureOut">
              <a:rPr lang="de-CH" smtClean="0"/>
              <a:t>26.04.2018</a:t>
            </a:fld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115472-5FC8-49C6-9A8E-59DC1187CFA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801C0-BA0A-4F7D-8552-8D9833356D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CDB92-74FB-4402-98F0-E448653241DE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13605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7EA5D-90F0-40D6-8923-28856A9447F6}" type="datetimeFigureOut">
              <a:rPr lang="de-CH" smtClean="0"/>
              <a:t>26.04.2018</a:t>
            </a:fld>
            <a:endParaRPr lang="de-C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/>
              <a:t>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BF7BE-DAB5-4375-BE44-2ECBDD9BAAF1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8885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FL-LV == Fürstentum Lichtenstein Landesverwaltung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BF7BE-DAB5-4375-BE44-2ECBDD9BAAF1}" type="slidenum">
              <a:rPr lang="de-CH" smtClean="0"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57235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2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2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2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8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2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36000" y="1530000"/>
            <a:ext cx="7884000" cy="1116000"/>
          </a:xfrm>
        </p:spPr>
        <p:txBody>
          <a:bodyPr lIns="0" tIns="0" rIns="0" bIns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936000" y="2735263"/>
            <a:ext cx="7884000" cy="1047750"/>
          </a:xfr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r>
              <a:rPr lang="de-DE" sz="1800" dirty="0">
                <a:solidFill>
                  <a:srgbClr val="707173"/>
                </a:solidFill>
                <a:latin typeface="+mn-lt"/>
                <a:cs typeface="Arial"/>
              </a:rPr>
              <a:t>Untertitel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936000" y="5159321"/>
            <a:ext cx="7884000" cy="790629"/>
          </a:xfr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707173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Präsentation für Gemeinde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07173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Schwerzenwil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707173"/>
              </a:solidFill>
              <a:effectLst/>
              <a:uLnTx/>
              <a:uFillTx/>
              <a:latin typeface="+mn-lt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707173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Kontaktperson, Funktion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707173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Datum</a:t>
            </a:r>
          </a:p>
        </p:txBody>
      </p:sp>
      <p:pic>
        <p:nvPicPr>
          <p:cNvPr id="5" name="Bild 18" descr="CMI_Logo_RGB_H1000px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0" y="306000"/>
            <a:ext cx="612000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6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36000" y="306000"/>
            <a:ext cx="7884000" cy="36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36000" y="1233950"/>
            <a:ext cx="7884000" cy="4716000"/>
          </a:xfrm>
        </p:spPr>
        <p:txBody>
          <a:bodyPr lIns="0" tIns="0" rIns="0" bIns="0"/>
          <a:lstStyle>
            <a:lvl1pPr marL="269875" indent="-270000">
              <a:defRPr/>
            </a:lvl1pPr>
            <a:lvl2pPr marL="540000" indent="-270000">
              <a:defRPr/>
            </a:lvl2pPr>
            <a:lvl3pPr marL="810000" indent="-270000">
              <a:defRPr/>
            </a:lvl3pPr>
            <a:lvl4pPr marL="1080000" indent="-270000">
              <a:defRPr/>
            </a:lvl4pPr>
            <a:lvl5pPr marL="1350000" indent="-27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935038" y="684000"/>
            <a:ext cx="7885112" cy="360000"/>
          </a:xfrm>
        </p:spPr>
        <p:txBody>
          <a:bodyPr lIns="0" tIns="0" rIns="0" bIns="0"/>
          <a:lstStyle>
            <a:lvl1pPr marL="0" indent="0">
              <a:buNone/>
              <a:defRPr sz="2400"/>
            </a:lvl1pPr>
          </a:lstStyle>
          <a:p>
            <a:pPr lvl="0"/>
            <a:r>
              <a:rPr lang="de-DE" dirty="0"/>
              <a:t>2. Zeile</a:t>
            </a:r>
            <a:endParaRPr lang="de-CH" dirty="0"/>
          </a:p>
        </p:txBody>
      </p:sp>
      <p:pic>
        <p:nvPicPr>
          <p:cNvPr id="6" name="Bild 18" descr="CMI_Logo_RGB_H1000px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13" y="6229350"/>
            <a:ext cx="306000" cy="3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83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36000" y="306000"/>
            <a:ext cx="7884000" cy="36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36000" y="1233950"/>
            <a:ext cx="7884000" cy="4716000"/>
          </a:xfrm>
        </p:spPr>
        <p:txBody>
          <a:bodyPr lIns="0" tIns="0" rIns="0" bIns="0"/>
          <a:lstStyle>
            <a:lvl1pPr marL="269875" indent="-270000">
              <a:defRPr/>
            </a:lvl1pPr>
            <a:lvl2pPr marL="540000" indent="-270000">
              <a:defRPr/>
            </a:lvl2pPr>
            <a:lvl3pPr marL="810000" indent="-270000">
              <a:defRPr/>
            </a:lvl3pPr>
            <a:lvl4pPr marL="1080000" indent="-270000">
              <a:defRPr/>
            </a:lvl4pPr>
            <a:lvl5pPr marL="1350000" indent="-27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935038" y="684000"/>
            <a:ext cx="7885112" cy="360000"/>
          </a:xfrm>
        </p:spPr>
        <p:txBody>
          <a:bodyPr lIns="0" tIns="0" rIns="0" bIns="0"/>
          <a:lstStyle>
            <a:lvl1pPr marL="0" indent="0">
              <a:buNone/>
              <a:defRPr sz="2400"/>
            </a:lvl1pPr>
          </a:lstStyle>
          <a:p>
            <a:pPr lvl="0"/>
            <a:r>
              <a:rPr lang="de-DE" dirty="0"/>
              <a:t>2. Zeile</a:t>
            </a:r>
            <a:endParaRPr lang="de-CH" dirty="0"/>
          </a:p>
        </p:txBody>
      </p:sp>
      <p:pic>
        <p:nvPicPr>
          <p:cNvPr id="6" name="Bild 18" descr="CMI_Logo_RGB_H1000px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13" y="6229350"/>
            <a:ext cx="306000" cy="3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9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35038" y="1530001"/>
            <a:ext cx="7884000" cy="1132084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935038" y="5147187"/>
            <a:ext cx="7884000" cy="80276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4" name="Bild 18" descr="CMI_Logo_RGB_H1000px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0" y="306000"/>
            <a:ext cx="612000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936000" y="1209369"/>
            <a:ext cx="3780000" cy="4740582"/>
          </a:xfrm>
        </p:spPr>
        <p:txBody>
          <a:bodyPr/>
          <a:lstStyle>
            <a:lvl1pPr marL="0" marR="0" indent="-27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lvl1pPr>
            <a:lvl2pPr marL="540000" marR="0" indent="-2700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lvl2pPr>
            <a:lvl3pPr marL="810000" marR="0" indent="-2700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lvl3pPr>
            <a:lvl4pPr marL="1080000" marR="0" indent="-2700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lvl4pPr>
            <a:lvl5pPr marL="1350000" marR="0" indent="-2700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5040000" y="1209369"/>
            <a:ext cx="3780000" cy="4740581"/>
          </a:xfrm>
        </p:spPr>
        <p:txBody>
          <a:bodyPr/>
          <a:lstStyle>
            <a:lvl1pPr marL="0" marR="0" indent="-27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lvl1pPr>
            <a:lvl2pPr marL="540000" marR="0" indent="-2700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lvl2pPr>
            <a:lvl3pPr marL="810000" marR="0" indent="-2700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lvl3pPr>
            <a:lvl4pPr marL="1080000" marR="0" indent="-2700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lvl4pPr>
            <a:lvl5pPr marL="1350000" marR="0" indent="-2700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Bild 18" descr="CMI_Logo_RGB_H1000px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13" y="6229350"/>
            <a:ext cx="306000" cy="306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936000" y="306000"/>
            <a:ext cx="7884000" cy="36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0" hasCustomPrompt="1"/>
            <p:custDataLst>
              <p:tags r:id="rId4"/>
            </p:custDataLst>
          </p:nvPr>
        </p:nvSpPr>
        <p:spPr>
          <a:xfrm>
            <a:off x="935038" y="684000"/>
            <a:ext cx="7885112" cy="360000"/>
          </a:xfrm>
        </p:spPr>
        <p:txBody>
          <a:bodyPr lIns="0" tIns="0" rIns="0" bIns="0"/>
          <a:lstStyle>
            <a:lvl1pPr marL="0" indent="0">
              <a:buNone/>
              <a:defRPr sz="2400"/>
            </a:lvl1pPr>
          </a:lstStyle>
          <a:p>
            <a:pPr lvl="0"/>
            <a:r>
              <a:rPr lang="de-DE" dirty="0"/>
              <a:t>2. Zeile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5231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18" descr="CMI_Logo_RGB_H1000px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13" y="6229350"/>
            <a:ext cx="306000" cy="306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36000" y="306000"/>
            <a:ext cx="7884000" cy="36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935038" y="684000"/>
            <a:ext cx="7885112" cy="360000"/>
          </a:xfrm>
        </p:spPr>
        <p:txBody>
          <a:bodyPr lIns="0" tIns="0" rIns="0" bIns="0"/>
          <a:lstStyle>
            <a:lvl1pPr marL="0" indent="0">
              <a:buNone/>
              <a:defRPr sz="2400"/>
            </a:lvl1pPr>
          </a:lstStyle>
          <a:p>
            <a:pPr lvl="0"/>
            <a:r>
              <a:rPr lang="de-DE" dirty="0"/>
              <a:t>2. Zeile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22474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8" descr="CMI_Logo_RGB_H1000px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13" y="6229350"/>
            <a:ext cx="306000" cy="3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03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  <p:custDataLst>
              <p:tags r:id="rId1"/>
            </p:custDataLst>
          </p:nvPr>
        </p:nvSpPr>
        <p:spPr>
          <a:xfrm>
            <a:off x="936000" y="1233950"/>
            <a:ext cx="7885112" cy="4716000"/>
          </a:xfrm>
        </p:spPr>
        <p:txBody>
          <a:bodyPr/>
          <a:lstStyle>
            <a:lvl1pPr marL="269875" indent="-270000"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pic>
        <p:nvPicPr>
          <p:cNvPr id="5" name="Bild 18" descr="CMI_Logo_RGB_H1000px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13" y="6229350"/>
            <a:ext cx="306000" cy="306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36000" y="306000"/>
            <a:ext cx="7884000" cy="36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935038" y="684000"/>
            <a:ext cx="7885112" cy="360000"/>
          </a:xfrm>
        </p:spPr>
        <p:txBody>
          <a:bodyPr lIns="0" tIns="0" rIns="0" bIns="0"/>
          <a:lstStyle>
            <a:lvl1pPr marL="0" indent="0">
              <a:buNone/>
              <a:defRPr sz="2400"/>
            </a:lvl1pPr>
          </a:lstStyle>
          <a:p>
            <a:pPr lvl="0"/>
            <a:r>
              <a:rPr lang="de-DE" dirty="0"/>
              <a:t>2. Zeile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6595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customXml" Target="../../customXml/item1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936000" y="306000"/>
            <a:ext cx="7884000" cy="61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936000" y="1224000"/>
            <a:ext cx="7884000" cy="47259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 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custDataLst>
      <p:custData r:id="rId10"/>
    </p:custDataLst>
    <p:extLst>
      <p:ext uri="{BB962C8B-B14F-4D97-AF65-F5344CB8AC3E}">
        <p14:creationId xmlns:p14="http://schemas.microsoft.com/office/powerpoint/2010/main" val="393430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baseline="0">
          <a:solidFill>
            <a:srgbClr val="00A0E6"/>
          </a:solidFill>
          <a:latin typeface="+mj-lt"/>
          <a:ea typeface="+mj-ea"/>
          <a:cs typeface="+mj-cs"/>
        </a:defRPr>
      </a:lvl1pPr>
    </p:titleStyle>
    <p:bodyStyle>
      <a:lvl1pPr marL="269875" indent="-270000" algn="l" defTabSz="270000" rtl="0" eaLnBrk="1" latinLnBrk="0" hangingPunct="1">
        <a:lnSpc>
          <a:spcPct val="90000"/>
        </a:lnSpc>
        <a:spcBef>
          <a:spcPts val="1000"/>
        </a:spcBef>
        <a:buFont typeface="Symbol" panose="05050102010706020507" pitchFamily="18" charset="2"/>
        <a:buChar char="-"/>
        <a:tabLst>
          <a:tab pos="265113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70000" algn="l" defTabSz="2700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tabLst>
          <a:tab pos="270000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2700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tabLst>
          <a:tab pos="270000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0000" algn="l" defTabSz="2700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tabLst>
          <a:tab pos="270000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2700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tabLst>
          <a:tab pos="270000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748" userDrawn="1">
          <p15:clr>
            <a:srgbClr val="F26B43"/>
          </p15:clr>
        </p15:guide>
        <p15:guide id="2" pos="5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9.xml"/><Relationship Id="rId7" Type="http://schemas.openxmlformats.org/officeDocument/2006/relationships/notesSlide" Target="../notesSlides/notesSlide1.xml"/><Relationship Id="rId12" Type="http://schemas.openxmlformats.org/officeDocument/2006/relationships/image" Target="../media/image7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.jpeg"/><Relationship Id="rId5" Type="http://schemas.openxmlformats.org/officeDocument/2006/relationships/tags" Target="../tags/tag31.xml"/><Relationship Id="rId10" Type="http://schemas.openxmlformats.org/officeDocument/2006/relationships/image" Target="../media/image5.png"/><Relationship Id="rId4" Type="http://schemas.openxmlformats.org/officeDocument/2006/relationships/tags" Target="../tags/tag30.xml"/><Relationship Id="rId9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e-CH" dirty="0"/>
              <a:t>Zentralisierte Parameterverwaltung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CH" dirty="0"/>
              <a:t>IPA Präsentation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de-CH" dirty="0"/>
              <a:t>30. April 2018 / Remo Kessler</a:t>
            </a:r>
          </a:p>
        </p:txBody>
      </p:sp>
    </p:spTree>
    <p:extLst>
      <p:ext uri="{BB962C8B-B14F-4D97-AF65-F5344CB8AC3E}">
        <p14:creationId xmlns:p14="http://schemas.microsoft.com/office/powerpoint/2010/main" val="169646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7575-532B-4E0A-B3BB-BC5AEE823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Problemstellung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DDD6B-158A-47F3-A21B-43F22A4C1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Zur Zeit gibt es 13 Microservices</a:t>
            </a:r>
          </a:p>
          <a:p>
            <a:r>
              <a:rPr lang="de-CH" dirty="0"/>
              <a:t>Alle müssen unabhängig gestartet werden können</a:t>
            </a:r>
          </a:p>
          <a:p>
            <a:r>
              <a:rPr lang="de-CH" dirty="0"/>
              <a:t>Microservices dürfen keine Abhängigkeit haben</a:t>
            </a:r>
          </a:p>
          <a:p>
            <a:r>
              <a:rPr lang="de-CH" dirty="0"/>
              <a:t>Anwender müssen die Services parametrieren können</a:t>
            </a:r>
          </a:p>
          <a:p>
            <a:endParaRPr lang="de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EDF17-EB7E-4E86-95F5-C507F360C1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/>
              <a:t>Anforderungen</a:t>
            </a:r>
          </a:p>
        </p:txBody>
      </p:sp>
    </p:spTree>
    <p:extLst>
      <p:ext uri="{BB962C8B-B14F-4D97-AF65-F5344CB8AC3E}">
        <p14:creationId xmlns:p14="http://schemas.microsoft.com/office/powerpoint/2010/main" val="108218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2A968-ACD7-4041-AD81-69FE51FF5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Problemstellung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C7346-5852-4C11-935F-7B9167EDB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de-CH" dirty="0"/>
              <a:t>Alle Services sind vom Parameter Service abhängig</a:t>
            </a:r>
          </a:p>
          <a:p>
            <a:pPr marL="285750" indent="-285750"/>
            <a:r>
              <a:rPr lang="de-CH" dirty="0"/>
              <a:t>Parameter Service speichert lokal</a:t>
            </a:r>
          </a:p>
          <a:p>
            <a:pPr marL="285750" indent="-285750"/>
            <a:endParaRPr lang="de-CH" dirty="0"/>
          </a:p>
          <a:p>
            <a:pPr marL="285750" indent="-285750"/>
            <a:endParaRPr lang="de-CH" dirty="0"/>
          </a:p>
          <a:p>
            <a:pPr marL="285750" indent="-285750"/>
            <a:endParaRPr lang="de-CH" dirty="0"/>
          </a:p>
          <a:p>
            <a:pPr marL="0" indent="0">
              <a:buNone/>
            </a:pPr>
            <a:r>
              <a:rPr lang="de-CH" b="1" dirty="0"/>
              <a:t>Probleme</a:t>
            </a:r>
          </a:p>
          <a:p>
            <a:pPr marL="285750" indent="-285750"/>
            <a:r>
              <a:rPr lang="de-CH" dirty="0"/>
              <a:t>Fällt der Parameter Service aus, geht nichts mehr!</a:t>
            </a:r>
          </a:p>
          <a:p>
            <a:pPr marL="285750" indent="-285750"/>
            <a:r>
              <a:rPr lang="de-CH" dirty="0"/>
              <a:t>Benutzer müssen JSON Files bearbeiten um Parametrierung vor zu nehmen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1BB84-F8C0-4481-B39E-EDAF261F3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/>
              <a:t>Zustand Parameter Service vor der IPA</a:t>
            </a:r>
          </a:p>
        </p:txBody>
      </p:sp>
    </p:spTree>
    <p:extLst>
      <p:ext uri="{BB962C8B-B14F-4D97-AF65-F5344CB8AC3E}">
        <p14:creationId xmlns:p14="http://schemas.microsoft.com/office/powerpoint/2010/main" val="95222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F089-1F1D-44A8-9E05-00A5DB33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Anforderungsanalyse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338A9-8C72-4F52-A9B0-15B0C5EEA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Aufteilung funktional &amp; nicht funktionale Anforderungen von Kriterien</a:t>
            </a:r>
          </a:p>
          <a:p>
            <a:r>
              <a:rPr lang="de-CH" dirty="0"/>
              <a:t>Taskerstellung aus funktionalen Kriterien</a:t>
            </a:r>
          </a:p>
          <a:p>
            <a:r>
              <a:rPr lang="de-CH" dirty="0"/>
              <a:t>Zeitschätzung der Tasks</a:t>
            </a:r>
          </a:p>
          <a:p>
            <a:r>
              <a:rPr lang="de-CH" dirty="0"/>
              <a:t>Use-Case Analyse</a:t>
            </a:r>
          </a:p>
          <a:p>
            <a:endParaRPr lang="de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B77D6-E910-4811-B616-A0AC8C1F88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7973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C0D88-B6D2-4B69-A008-DFC8AA851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Anforderungsanalyse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CD63E-6CC5-47BB-81F7-AEEC7173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775" indent="-342900">
              <a:buFont typeface="+mj-lt"/>
              <a:buAutoNum type="arabicPeriod"/>
            </a:pPr>
            <a:r>
              <a:rPr lang="de-CH" dirty="0"/>
              <a:t>Aufteilung von den Anforderungen der Aufgabenstellung</a:t>
            </a:r>
          </a:p>
          <a:p>
            <a:pPr marL="342775" indent="-342900">
              <a:buFont typeface="+mj-lt"/>
              <a:buAutoNum type="arabicPeriod"/>
            </a:pPr>
            <a:r>
              <a:rPr lang="de-CH" dirty="0"/>
              <a:t>Tasks entsprechend dieser Anforderungen erstellt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Zielorientiertes Arbeiten sehr wichtig</a:t>
            </a:r>
          </a:p>
          <a:p>
            <a:pPr marL="342775" indent="-342900">
              <a:buFont typeface="+mj-lt"/>
              <a:buAutoNum type="arabicPeriod"/>
            </a:pPr>
            <a:r>
              <a:rPr lang="de-CH" dirty="0"/>
              <a:t>Grobe Zeitschätzung der Tasks für den Zeitplan</a:t>
            </a:r>
          </a:p>
          <a:p>
            <a:pPr lvl="1"/>
            <a:r>
              <a:rPr lang="de-CH" dirty="0"/>
              <a:t>Basierend auf Erfahrung von ähnlichen Arbeiten</a:t>
            </a:r>
          </a:p>
          <a:p>
            <a:pPr marL="342775" indent="-342900">
              <a:buFont typeface="+mj-lt"/>
              <a:buAutoNum type="arabicPeriod"/>
            </a:pPr>
            <a:endParaRPr lang="de-CH" dirty="0"/>
          </a:p>
          <a:p>
            <a:pPr marL="342775" indent="-342900">
              <a:buFont typeface="+mj-lt"/>
              <a:buAutoNum type="arabicPeriod"/>
            </a:pPr>
            <a:endParaRPr lang="de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41FB2-4428-48E9-A976-173419A370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/>
              <a:t>Funktional &amp; nicht funktionale Anforderungen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6176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F272F-4DF6-4869-8CF1-38B7C8C48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Anforderungsanalyse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FF053-65BA-4D19-A7BE-954DBEAF8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Die Frage beantwortet, was würde ich als Anwender damit machen wollen?</a:t>
            </a:r>
          </a:p>
          <a:p>
            <a:r>
              <a:rPr lang="de-CH" dirty="0"/>
              <a:t>Typen von Parametern im Livesystem</a:t>
            </a:r>
          </a:p>
          <a:p>
            <a:r>
              <a:rPr lang="de-CH" dirty="0"/>
              <a:t>Erfahrungen mit Kunden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A650F-4040-4327-AF13-52F1F006DB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346315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F0A44-CA3F-4DF1-A1DE-F49D9542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Anforderungsanalyse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3B1D6-917D-419E-9E79-03F29C7B82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/>
              <a:t>Use Case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847CDF-E86E-4AA0-83B8-650EDF4F2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354" y="1233488"/>
            <a:ext cx="6120067" cy="471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335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369B9-BAA4-49CD-A4AD-14B94432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Planung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AA0A7-D5A0-4D14-B562-21C6334E7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Theoretisches ausarbeiten der Tasks</a:t>
            </a:r>
          </a:p>
          <a:p>
            <a:pPr lvl="1"/>
            <a:r>
              <a:rPr lang="de-CH" dirty="0"/>
              <a:t>Mir bekannte Lösungsideen einander gegenüberstellen</a:t>
            </a:r>
          </a:p>
          <a:p>
            <a:pPr lvl="1"/>
            <a:r>
              <a:rPr lang="de-CH" dirty="0"/>
              <a:t>Entscheidungsmatrizen für die Ideen erstellen</a:t>
            </a:r>
          </a:p>
          <a:p>
            <a:pPr lvl="1"/>
            <a:r>
              <a:rPr lang="de-CH" dirty="0"/>
              <a:t>Matrizen ausfüllen</a:t>
            </a:r>
          </a:p>
          <a:p>
            <a:pPr lvl="1"/>
            <a:r>
              <a:rPr lang="de-CH" dirty="0"/>
              <a:t>Auswerten der Punktevergabe</a:t>
            </a:r>
          </a:p>
          <a:p>
            <a:pPr lvl="1"/>
            <a:endParaRPr lang="de-CH" dirty="0"/>
          </a:p>
          <a:p>
            <a:pPr lvl="1"/>
            <a:endParaRPr lang="de-CH" dirty="0"/>
          </a:p>
          <a:p>
            <a:r>
              <a:rPr lang="de-CH" dirty="0"/>
              <a:t>Erstellung des Zeitplans aufgrund Aufwandschätzung</a:t>
            </a:r>
          </a:p>
          <a:p>
            <a:endParaRPr lang="de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08F27-9310-43AC-B828-3538C05394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0567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A8ACE-F1EF-43DD-98E3-5706A6EBD5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b="1" dirty="0"/>
              <a:t>Frontend</a:t>
            </a:r>
          </a:p>
          <a:p>
            <a:pPr lvl="1"/>
            <a:r>
              <a:rPr lang="de-CH" dirty="0"/>
              <a:t>Anzeigen der Parameter</a:t>
            </a:r>
          </a:p>
          <a:p>
            <a:pPr lvl="1"/>
            <a:r>
              <a:rPr lang="de-CH" dirty="0"/>
              <a:t>Validieren der Parameter</a:t>
            </a:r>
          </a:p>
          <a:p>
            <a:pPr lvl="1"/>
            <a:r>
              <a:rPr lang="de-CH" dirty="0"/>
              <a:t>Suche</a:t>
            </a:r>
          </a:p>
          <a:p>
            <a:pPr lvl="1"/>
            <a:endParaRPr lang="de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FFDA6C-C6D8-4D9E-9FB7-4ED1DDA5C6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b="1" dirty="0"/>
              <a:t>Backend</a:t>
            </a:r>
          </a:p>
          <a:p>
            <a:pPr lvl="1"/>
            <a:r>
              <a:rPr lang="de-CH" dirty="0"/>
              <a:t>Valideren der Parameter</a:t>
            </a:r>
          </a:p>
          <a:p>
            <a:pPr lvl="1"/>
            <a:r>
              <a:rPr lang="de-CH" dirty="0"/>
              <a:t>Speichern der Parameter</a:t>
            </a:r>
          </a:p>
          <a:p>
            <a:pPr lvl="1"/>
            <a:r>
              <a:rPr lang="de-CH" dirty="0"/>
              <a:t>Auslesen der Parameter</a:t>
            </a:r>
          </a:p>
          <a:p>
            <a:pPr lvl="1"/>
            <a:r>
              <a:rPr lang="de-CH" dirty="0"/>
              <a:t>Unittests</a:t>
            </a:r>
          </a:p>
          <a:p>
            <a:pPr lvl="1"/>
            <a:endParaRPr lang="de-CH" dirty="0"/>
          </a:p>
          <a:p>
            <a:pPr lvl="1"/>
            <a:endParaRPr lang="de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0AA7A-7397-4117-975B-EFA10D08E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Realisation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5BA9B1-F023-491E-92E2-70E998DCC4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/>
              <a:t>Was wurde umgesetzt?</a:t>
            </a:r>
          </a:p>
        </p:txBody>
      </p:sp>
    </p:spTree>
    <p:extLst>
      <p:ext uri="{BB962C8B-B14F-4D97-AF65-F5344CB8AC3E}">
        <p14:creationId xmlns:p14="http://schemas.microsoft.com/office/powerpoint/2010/main" val="331920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94A487-B055-4604-AEA6-367DC0D47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Realisation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AEF69-F43A-4271-9543-41E58DAD2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41E864-97A1-42A5-B12E-B83B0EC136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/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619620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85B9-2900-4FE9-A706-8011D58A3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Fertige Lösung</a:t>
            </a:r>
            <a:br>
              <a:rPr lang="de-CH" dirty="0"/>
            </a:b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0535E-769D-485B-B197-276545246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C84FE-5348-486F-8B6E-72412FB5DC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5455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1119-F02D-4E38-9A19-3D3A18CFB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F11CE-3944-480B-A981-B06971D15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000" y="980728"/>
            <a:ext cx="7884000" cy="4969222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CH" b="1" dirty="0"/>
              <a:t>Rahmenbedingungen</a:t>
            </a:r>
          </a:p>
          <a:p>
            <a:pPr lvl="1"/>
            <a:r>
              <a:rPr lang="de-CH" dirty="0"/>
              <a:t>Kurzvorstellung CMI</a:t>
            </a:r>
          </a:p>
          <a:p>
            <a:pPr lvl="1"/>
            <a:r>
              <a:rPr lang="de-CH" dirty="0"/>
              <a:t>Projekt Viaduc</a:t>
            </a:r>
          </a:p>
          <a:p>
            <a:pPr lvl="1"/>
            <a:r>
              <a:rPr lang="de-CH" dirty="0"/>
              <a:t>Eingesetzte Technologien</a:t>
            </a:r>
          </a:p>
          <a:p>
            <a:pPr marL="342775" indent="-342900">
              <a:buFont typeface="+mj-lt"/>
              <a:buAutoNum type="arabicPeriod"/>
            </a:pPr>
            <a:r>
              <a:rPr lang="de-CH" b="1" dirty="0"/>
              <a:t>IPA Projekt</a:t>
            </a:r>
          </a:p>
          <a:p>
            <a:pPr lvl="1"/>
            <a:r>
              <a:rPr lang="de-CH" b="1" dirty="0"/>
              <a:t>I:	</a:t>
            </a:r>
            <a:r>
              <a:rPr lang="de-CH" dirty="0"/>
              <a:t>Problemstellung </a:t>
            </a:r>
          </a:p>
          <a:p>
            <a:pPr lvl="1"/>
            <a:r>
              <a:rPr lang="de-CH" b="1" dirty="0"/>
              <a:t>P:	</a:t>
            </a:r>
            <a:r>
              <a:rPr lang="de-CH" dirty="0"/>
              <a:t>Anforderungsanalyse</a:t>
            </a:r>
          </a:p>
          <a:p>
            <a:pPr lvl="1"/>
            <a:r>
              <a:rPr lang="de-CH" b="1" dirty="0"/>
              <a:t>E:	</a:t>
            </a:r>
            <a:r>
              <a:rPr lang="de-CH" dirty="0"/>
              <a:t>Realisationsplanung</a:t>
            </a:r>
          </a:p>
          <a:p>
            <a:pPr lvl="1"/>
            <a:r>
              <a:rPr lang="de-CH" b="1" dirty="0"/>
              <a:t>R:	</a:t>
            </a:r>
            <a:r>
              <a:rPr lang="de-CH" dirty="0"/>
              <a:t>Realisation</a:t>
            </a:r>
          </a:p>
          <a:p>
            <a:pPr lvl="1"/>
            <a:r>
              <a:rPr lang="de-CH" b="1" dirty="0"/>
              <a:t>K:	</a:t>
            </a:r>
            <a:r>
              <a:rPr lang="de-CH" dirty="0"/>
              <a:t>Testing</a:t>
            </a:r>
          </a:p>
          <a:p>
            <a:pPr lvl="1"/>
            <a:r>
              <a:rPr lang="de-CH" b="1" dirty="0"/>
              <a:t>A:	</a:t>
            </a:r>
            <a:r>
              <a:rPr lang="de-CH" dirty="0"/>
              <a:t>Fertige Lösung</a:t>
            </a:r>
          </a:p>
          <a:p>
            <a:pPr marL="342775" indent="-342900">
              <a:buFont typeface="+mj-lt"/>
              <a:buAutoNum type="arabicPeriod"/>
            </a:pPr>
            <a:r>
              <a:rPr lang="de-CH" b="1" dirty="0"/>
              <a:t>Live</a:t>
            </a:r>
            <a:r>
              <a:rPr lang="de-CH" dirty="0"/>
              <a:t> </a:t>
            </a:r>
            <a:r>
              <a:rPr lang="de-CH" b="1" dirty="0"/>
              <a:t>Demo</a:t>
            </a:r>
          </a:p>
          <a:p>
            <a:pPr marL="342775" indent="-342900">
              <a:buFont typeface="+mj-lt"/>
              <a:buAutoNum type="arabicPeriod"/>
            </a:pPr>
            <a:r>
              <a:rPr lang="de-CH" b="1" dirty="0"/>
              <a:t>Abschluss</a:t>
            </a:r>
          </a:p>
          <a:p>
            <a:pPr lvl="1"/>
            <a:r>
              <a:rPr lang="de-CH" dirty="0"/>
              <a:t>Fazit</a:t>
            </a:r>
          </a:p>
          <a:p>
            <a:pPr lvl="1"/>
            <a:r>
              <a:rPr lang="de-CH" dirty="0"/>
              <a:t>Ausblick</a:t>
            </a:r>
          </a:p>
          <a:p>
            <a:pPr marL="342775" indent="-342900">
              <a:buFont typeface="+mj-lt"/>
              <a:buAutoNum type="arabicPeriod"/>
            </a:pPr>
            <a:r>
              <a:rPr lang="de-CH" b="1" dirty="0"/>
              <a:t>Fragen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15635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C1F9-DBF9-41CD-84D0-0B128CDFF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Live 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472809-8BEA-4E73-A1C3-D2E0D66CB9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0712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E5A7F8-7570-4B86-BB2D-3E441344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Abschluss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55DAF8-8EED-41BE-BBAB-E76894E513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4129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4AC633-45A2-4331-B1F4-5594618228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62F17D-2C3E-47FB-ABB9-75E7F426F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AEEA32-D767-4560-902B-3233CF4EE5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0379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88B385-B953-4C2C-A7D8-3B5674DB4A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767ED7-C4D1-4283-A701-D11ED3E8A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Ausblick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AF72D-FDB0-425F-8C3A-25556762CF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4620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7737E-5FED-48F4-991A-7AB63A2A1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Einführung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06DD5-BA53-4944-BA69-933C2231D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845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E41D0-AC09-40AD-865E-351F7E6F46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/>
              <a:t>CM Informatik AG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09327CDF-72D7-4B97-8143-047669CA77DC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36000" y="306000"/>
            <a:ext cx="7884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baseline="0">
                <a:solidFill>
                  <a:srgbClr val="00A0E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Kurzvorstellung CMI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5CD93ED3-45EE-4A6B-8E8F-905AB10E0A12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936000" y="1593320"/>
            <a:ext cx="7884000" cy="471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9875" indent="-270000" algn="l" defTabSz="270000" rtl="0" eaLnBrk="1" latinLnBrk="0" hangingPunct="1">
              <a:lnSpc>
                <a:spcPct val="90000"/>
              </a:lnSpc>
              <a:spcBef>
                <a:spcPts val="1000"/>
              </a:spcBef>
              <a:buFont typeface="Symbol" panose="05050102010706020507" pitchFamily="18" charset="2"/>
              <a:buChar char="-"/>
              <a:tabLst>
                <a:tab pos="265113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2700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tabLst>
                <a:tab pos="2700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 indent="0">
              <a:buFont typeface="Symbol" panose="05050102010706020507" pitchFamily="18" charset="2"/>
              <a:buNone/>
              <a:tabLst>
                <a:tab pos="265113" algn="l"/>
                <a:tab pos="2420938" algn="l"/>
              </a:tabLst>
            </a:pPr>
            <a:r>
              <a:rPr lang="de-CH" dirty="0"/>
              <a:t>Gründung:	1987</a:t>
            </a:r>
          </a:p>
          <a:p>
            <a:pPr indent="0">
              <a:buFont typeface="Symbol" panose="05050102010706020507" pitchFamily="18" charset="2"/>
              <a:buNone/>
              <a:tabLst>
                <a:tab pos="265113" algn="l"/>
                <a:tab pos="2420938" algn="l"/>
              </a:tabLst>
            </a:pPr>
            <a:r>
              <a:rPr lang="de-CH" dirty="0"/>
              <a:t>Mitarbeiter:	ca. 50 </a:t>
            </a:r>
          </a:p>
          <a:p>
            <a:pPr indent="0">
              <a:buFont typeface="Symbol" panose="05050102010706020507" pitchFamily="18" charset="2"/>
              <a:buNone/>
              <a:tabLst>
                <a:tab pos="265113" algn="l"/>
                <a:tab pos="2420938" algn="l"/>
              </a:tabLst>
            </a:pPr>
            <a:r>
              <a:rPr lang="de-CH" dirty="0"/>
              <a:t>Standorte:	Schwerzenbach - Wil SG - Emmenbrücke</a:t>
            </a:r>
          </a:p>
          <a:p>
            <a:pPr indent="0">
              <a:buFont typeface="Symbol" panose="05050102010706020507" pitchFamily="18" charset="2"/>
              <a:buNone/>
              <a:tabLst>
                <a:tab pos="265113" algn="l"/>
                <a:tab pos="2420938" algn="l"/>
              </a:tabLst>
            </a:pPr>
            <a:r>
              <a:rPr lang="de-CH" dirty="0"/>
              <a:t>Kundensegment:	Öffentliche Verwaltungen</a:t>
            </a:r>
            <a:br>
              <a:rPr lang="de-CH" dirty="0"/>
            </a:br>
            <a:r>
              <a:rPr lang="de-CH" dirty="0"/>
              <a:t>		über 500 Kunden, davon 15 kantonale Verwaltungen 		sowie FL-LV (135 Neukunden in den letzten 2 Jahren)</a:t>
            </a:r>
          </a:p>
          <a:p>
            <a:pPr indent="0">
              <a:buFont typeface="Symbol" panose="05050102010706020507" pitchFamily="18" charset="2"/>
              <a:buNone/>
              <a:tabLst>
                <a:tab pos="265113" algn="l"/>
                <a:tab pos="2420938" algn="l"/>
              </a:tabLst>
            </a:pPr>
            <a:r>
              <a:rPr lang="de-CH" dirty="0"/>
              <a:t>		</a:t>
            </a:r>
          </a:p>
          <a:p>
            <a:pPr indent="0">
              <a:buFont typeface="Symbol" panose="05050102010706020507" pitchFamily="18" charset="2"/>
              <a:buNone/>
              <a:tabLst>
                <a:tab pos="265113" algn="l"/>
                <a:tab pos="2420938" algn="l"/>
              </a:tabLst>
            </a:pPr>
            <a:endParaRPr lang="de-CH" dirty="0"/>
          </a:p>
        </p:txBody>
      </p:sp>
      <p:pic>
        <p:nvPicPr>
          <p:cNvPr id="12" name="Grafik 9">
            <a:extLst>
              <a:ext uri="{FF2B5EF4-FFF2-40B4-BE49-F238E27FC236}">
                <a16:creationId xmlns:a16="http://schemas.microsoft.com/office/drawing/2014/main" id="{D0A22293-A435-4D20-AE90-8014683F637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860" y="3461109"/>
            <a:ext cx="7762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N:\Marketing &amp; Verkauf\Marketing\8. Firma, Partner\ISO9001\SwissTS_ISO9001_CM_bold.jpg">
            <a:extLst>
              <a:ext uri="{FF2B5EF4-FFF2-40B4-BE49-F238E27FC236}">
                <a16:creationId xmlns:a16="http://schemas.microsoft.com/office/drawing/2014/main" id="{FE3E589F-34EF-4F40-8354-033BE36CDD6F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497" y="1257466"/>
            <a:ext cx="671707" cy="67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F1914FF6-EB1A-48BE-AF13-38AA48A930C9}"/>
              </a:ext>
            </a:extLst>
          </p:cNvPr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951320"/>
            <a:ext cx="700088" cy="311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Grafik 4">
            <a:extLst>
              <a:ext uri="{FF2B5EF4-FFF2-40B4-BE49-F238E27FC236}">
                <a16:creationId xmlns:a16="http://schemas.microsoft.com/office/drawing/2014/main" id="{4BB7EEF1-E3ED-472D-B61E-9F89C74FE12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86716"/>
            <a:ext cx="3615999" cy="3823044"/>
          </a:xfrm>
          <a:prstGeom prst="rect">
            <a:avLst/>
          </a:prstGeom>
        </p:spPr>
      </p:pic>
      <p:pic>
        <p:nvPicPr>
          <p:cNvPr id="16" name="Grafik 10">
            <a:extLst>
              <a:ext uri="{FF2B5EF4-FFF2-40B4-BE49-F238E27FC236}">
                <a16:creationId xmlns:a16="http://schemas.microsoft.com/office/drawing/2014/main" id="{5CA5DD81-6216-44CF-9252-271426C9A38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904" y="819428"/>
            <a:ext cx="4968552" cy="351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7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12EBB-2FFD-427E-9A68-096E86D6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Projekt Viaduc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A2FC4-16AF-41F4-8F95-762AC621F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Erste Erfahrung mit «admin.ch»</a:t>
            </a:r>
          </a:p>
          <a:p>
            <a:r>
              <a:rPr lang="de-CH" dirty="0"/>
              <a:t>Derzeit grösstes Entwicklungsprojekt</a:t>
            </a:r>
          </a:p>
          <a:p>
            <a:endParaRPr lang="de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E2E0B-CD78-4104-B281-63549D995C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/>
              <a:t>Eckdaten</a:t>
            </a:r>
          </a:p>
        </p:txBody>
      </p:sp>
    </p:spTree>
    <p:extLst>
      <p:ext uri="{BB962C8B-B14F-4D97-AF65-F5344CB8AC3E}">
        <p14:creationId xmlns:p14="http://schemas.microsoft.com/office/powerpoint/2010/main" val="1944749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81A07-1C26-4FFE-80AB-3D555CD24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Projekt Viaduc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D5037-5DCF-4DD0-810B-AA9DCF7B6C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/>
              <a:t>Admin.ch… Das kenn ich ja!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CD2173A-95BE-49A1-8E6E-7CAA38F5C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638" r="12550"/>
          <a:stretch/>
        </p:blipFill>
        <p:spPr>
          <a:xfrm>
            <a:off x="935038" y="1340768"/>
            <a:ext cx="7086855" cy="443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00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EE5F-56D8-400E-83E5-1D2C59F9F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Projekt Viaduc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2B62A-5331-4C63-880F-A08595571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Ablösen der alten bar.admin.ch Seite</a:t>
            </a:r>
          </a:p>
          <a:p>
            <a:r>
              <a:rPr lang="de-CH" dirty="0"/>
              <a:t>Modernisieren des GUI</a:t>
            </a:r>
          </a:p>
          <a:p>
            <a:r>
              <a:rPr lang="de-CH" dirty="0"/>
              <a:t>Funktionalitätserweiterung im Backend</a:t>
            </a:r>
          </a:p>
          <a:p>
            <a:r>
              <a:rPr lang="de-CH" dirty="0"/>
              <a:t>Managementclient für verschiedenste Einstellungen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FEDB2-1CAB-48F0-A292-4328DD72C6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/>
              <a:t>Inhalt des Projekt</a:t>
            </a:r>
          </a:p>
        </p:txBody>
      </p:sp>
    </p:spTree>
    <p:extLst>
      <p:ext uri="{BB962C8B-B14F-4D97-AF65-F5344CB8AC3E}">
        <p14:creationId xmlns:p14="http://schemas.microsoft.com/office/powerpoint/2010/main" val="425912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52B90A-39B9-44B0-A454-0F57FE725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indent="0">
              <a:buNone/>
            </a:pPr>
            <a:r>
              <a:rPr lang="de-CH" b="1" dirty="0"/>
              <a:t>Frontend</a:t>
            </a:r>
          </a:p>
          <a:p>
            <a:pPr indent="0">
              <a:buNone/>
            </a:pPr>
            <a:endParaRPr lang="de-CH" b="1" dirty="0"/>
          </a:p>
          <a:p>
            <a:pPr indent="0">
              <a:buNone/>
            </a:pPr>
            <a:r>
              <a:rPr lang="de-CH" dirty="0"/>
              <a:t>	TypeScript</a:t>
            </a:r>
          </a:p>
          <a:p>
            <a:pPr indent="0">
              <a:buNone/>
            </a:pPr>
            <a:endParaRPr lang="de-CH" dirty="0"/>
          </a:p>
          <a:p>
            <a:pPr indent="0">
              <a:buNone/>
            </a:pPr>
            <a:r>
              <a:rPr lang="de-CH" dirty="0"/>
              <a:t>	Angular</a:t>
            </a:r>
          </a:p>
          <a:p>
            <a:pPr lvl="1"/>
            <a:endParaRPr lang="de-CH" dirty="0"/>
          </a:p>
          <a:p>
            <a:pPr lvl="1"/>
            <a:endParaRPr lang="de-CH" dirty="0"/>
          </a:p>
          <a:p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4527B-460C-4F57-8604-96285783DB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>
              <a:buNone/>
            </a:pPr>
            <a:r>
              <a:rPr lang="de-CH" b="1" dirty="0"/>
              <a:t>Backend</a:t>
            </a:r>
          </a:p>
          <a:p>
            <a:pPr indent="0">
              <a:buNone/>
            </a:pPr>
            <a:endParaRPr lang="de-CH" b="1" dirty="0"/>
          </a:p>
          <a:p>
            <a:pPr indent="0">
              <a:buNone/>
            </a:pPr>
            <a:r>
              <a:rPr lang="de-CH" dirty="0"/>
              <a:t>	C#</a:t>
            </a:r>
          </a:p>
          <a:p>
            <a:pPr indent="0">
              <a:buNone/>
            </a:pPr>
            <a:endParaRPr lang="de-CH" dirty="0"/>
          </a:p>
          <a:p>
            <a:pPr indent="0">
              <a:buNone/>
            </a:pPr>
            <a:r>
              <a:rPr lang="de-CH" dirty="0"/>
              <a:t>	RabbitMQ / </a:t>
            </a:r>
            <a:r>
              <a:rPr lang="de-CH" dirty="0" err="1"/>
              <a:t>Masstransit</a:t>
            </a:r>
            <a:endParaRPr lang="de-CH" dirty="0"/>
          </a:p>
          <a:p>
            <a:endParaRPr lang="de-CH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87C4A3-25E7-482E-86F5-C82E54D1C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Eingesetzte Technologien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005DA5-5816-419C-A07B-203BB011C5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DCB5BFFF-C821-4041-A461-862D59009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155679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angular">
            <a:extLst>
              <a:ext uri="{FF2B5EF4-FFF2-40B4-BE49-F238E27FC236}">
                <a16:creationId xmlns:a16="http://schemas.microsoft.com/office/drawing/2014/main" id="{97E5A1D1-F13B-4B27-90BF-F97B9D659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2492896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c#">
            <a:extLst>
              <a:ext uri="{FF2B5EF4-FFF2-40B4-BE49-F238E27FC236}">
                <a16:creationId xmlns:a16="http://schemas.microsoft.com/office/drawing/2014/main" id="{5B33BD28-0630-4902-B739-BB8B72B34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0" y="155679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lated image">
            <a:extLst>
              <a:ext uri="{FF2B5EF4-FFF2-40B4-BE49-F238E27FC236}">
                <a16:creationId xmlns:a16="http://schemas.microsoft.com/office/drawing/2014/main" id="{F076FA17-C02D-456A-838B-A40E36521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0" y="2564904"/>
            <a:ext cx="644895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66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B8147-6188-4953-8057-77F2DA1EA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IPA Projekt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25C8D-89E3-4C67-A3F6-B589EF0530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85155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ATWORKPOWERPOINTMASTERTEMPLATECONFIGURATION" val="&lt;!--Created with officeatwork--&gt;&#10;&lt;MasterTemplateConfiguration&gt;&#10;  &lt;TableOfContentsCollection&gt;&#10;    &lt;TableOfContents&gt;&#10;      &lt;Id&gt;9eac641a-cb9c-4933-8635-3f69a9dda3fe&lt;/Id&gt;&#10;      &lt;IdName&gt;Inhalt&lt;/IdName&gt;&#10;      &lt;Label&gt;Kapitelübersicht&lt;/Label&gt;&#10;      &lt;ImageMso&gt;&lt;/ImageMso&gt;&#10;      &lt;Image&gt;&lt;/Image&gt;&#10;      &lt;ShowToc&gt;true&lt;/ShowToc&gt;&#10;      &lt;Layout&gt;Verzeichnis&lt;/Layout&gt;&#10;      &lt;TableOfContentsTitle&gt;Agenda&lt;/TableOfContentsTitle&gt;&#10;      &lt;Insert&gt;Titelfolie&lt;/Insert&gt;&#10;      &lt;InsertRelativePosition&gt;After&lt;/InsertRelativePosition&gt;&#10;      &lt;Level1&gt;Abschnittsüberschrift&lt;/Level1&gt;&#10;      &lt;Level2&gt;Abschnitt und Inhalt&lt;/Level2&gt;&#10;      &lt;Level3&gt;&lt;/Level3&gt;&#10;      &lt;Level4&gt;&lt;/Level4&gt;&#10;      &lt;Level5&gt;&lt;/Level5&gt;&#10;      &lt;ShowPositionIndicatorSlides&gt;false&lt;/ShowPositionIndicatorSlides&gt;&#10;      &lt;UseSeparatePositionIndicatorSlides&gt;false&lt;/UseSeparatePositionIndicatorSlides&gt;&#10;      &lt;PositionIndicatorSlidesLayout&gt;&lt;/PositionIndicatorSlidesLayout&gt;&#10;      &lt;PositionIndicatorSlidesTitle&gt;&lt;/PositionIndicatorSlidesTitle&gt;&#10;      &lt;PositionIndicatorSlidesInsertRelativePosition&gt;Before&lt;/PositionIndicatorSlidesInsertRelativePosition&gt;&#10;      &lt;PositionIndicatorSlidesLevel1&gt;&lt;/PositionIndicatorSlidesLevel1&gt;&#10;      &lt;PositionIndicatorSlidesLevel2&gt;&lt;/PositionIndicatorSlidesLevel2&gt;&#10;      &lt;PositionIndicatorSlidesLevel3&gt;&lt;/PositionIndicatorSlidesLevel3&gt;&#10;      &lt;PositionIndicatorSlidesLevel4&gt;&lt;/PositionIndicatorSlidesLevel4&gt;&#10;      &lt;IsSelected&gt;false&lt;/IsSelected&gt;&#10;      &lt;IsExpanded&gt;false&lt;/IsExpanded&gt;&#10;    &lt;/TableOfContents&gt;&#10;  &lt;/TableOfContentsCollection&gt;&#10;  &lt;ThemeDefinition&gt;&#10;    &lt;DefaultThemeDefinition&gt;[[MasterProperty(&quot;Organisation&quot;, &quot;PpThemesDefault&quot;)]]&lt;/DefaultThemeDefinition&gt;&#10;    &lt;PresentationThemeDefinition&gt;[[MasterProperty(&quot;Organisation&quot;, &quot;PpThemesPresentation&quot;)]]&lt;/PresentationThemeDefinition&gt;&#10;    &lt;SlideThemeDefinition&gt;[[MasterProperty(&quot;Organisation&quot;, &quot;PpThemesSlide&quot;)]]&lt;/SlideThemeDefinition&gt;&#10;    &lt;ObjectThemeDefinition&gt;[[MasterProperty(&quot;Organisation&quot;, &quot;PpThemesObject&quot;)]]&lt;/ObjectThemeDefinition&gt;&#10;  &lt;/ThemeDefinition&gt;&#10;  &lt;MasterProperties&gt;&#10;    &lt;MasterProperty Id=&quot;2004112217333376588294&quot;&gt;&#10;      &lt;Fields&gt;&#10;        &lt;Field Id=&quot;2010020211053696070125&quot; ShowField=&quot;false&quot; /&gt;&#10;        &lt;Field Id=&quot;2010020211061179409908&quot; ShowField=&quot;false&quot; /&gt;&#10;        &lt;Field Id=&quot;2010020211125635347164&quot; ShowField=&quot;false&quot; /&gt;&#10;        &lt;Field Id=&quot;2010020511444178761562&quot; ShowField=&quot;false&quot; /&gt;&#10;        &lt;Field Id=&quot;2010110313382911123043&quot; ShowField=&quot;false&quot; /&gt;&#10;        &lt;Field Id=&quot;2015031908534143847316&quot; ShowField=&quot;false&quot; /&gt;&#10;      &lt;/Fields&gt;&#10;    &lt;/MasterProperty&gt;&#10;  &lt;/MasterProperties&gt;&#10;  &lt;ContentItems&gt;&#10;    &lt;ContentItem Language=&quot;4108&quot; IsDefault=&quot;false&quot;&gt;&#10;      &lt;File HasContent=&quot;false&quot; LinkToLanguage=&quot;&quot; /&gt;&#10;    &lt;/ContentItem&gt;&#10;    &lt;ContentItem Language=&quot;2055&quot; IsDefault=&quot;true&quot;&gt;&#10;      &lt;File HasContent=&quot;true&quot; LinkToLanguage=&quot;&quot; /&gt;&#10;    &lt;/ContentItem&gt;&#10;  &lt;/ContentItems&gt;&#10;&lt;/MasterTemplateConfiguration&gt;"/>
  <p:tag name="OFFICEATWORKPOWERPOINTMASTERTEMPLATEID" val="Presentation"/>
  <p:tag name="OAWWIZARDSTEPS" val="0|1"/>
  <p:tag name="ZOAWLANGID" val="2055"/>
  <p:tag name="OAWDOCPROPSOURCE" val="&lt;DocProps&gt;&lt;DocProp UID=&quot;2002122011014149059130932&quot; EntryUID=&quot;2015031815571239346065&quot;&gt;&lt;Field Name=&quot;IDName&quot; Value=&quot;Wil&quot;/&gt;&lt;Field Name=&quot;Organisation&quot; Value=&quot;CM Informatik AG&quot;/&gt;&lt;Field Name=&quot;Department&quot; Value=&quot;&quot;/&gt;&lt;Field Name=&quot;Address1&quot; Value=&quot;Sirnacherstrasse 7&quot;/&gt;&lt;Field Name=&quot;Address2&quot; Value=&quot;CH-9500 Wil&quot;/&gt;&lt;Field Name=&quot;Address3&quot; Value=&quot;&quot;/&gt;&lt;Field Name=&quot;Address4&quot; Value=&quot;&quot;/&gt;&lt;Field Name=&quot;City&quot; Value=&quot;Wil&quot;/&gt;&lt;Field Name=&quot;Country&quot; Value=&quot;Schweiz&quot;/&gt;&lt;Field Name=&quot;Telefon&quot; Value=&quot;+41 43 355 33 99&quot;/&gt;&lt;Field Name=&quot;Fax&quot; Value=&quot;+41 43 355 33 98&quot;/&gt;&lt;Field Name=&quot;Email&quot; Value=&quot;info@cmiag.ch&quot;/&gt;&lt;Field Name=&quot;Internet&quot; Value=&quot;www.cmiag.ch&quot;/&gt;&lt;Field Name=&quot;TelefonSupport&quot; Value=&quot;+41 43 355 33 96&quot;/&gt;&lt;Field Name=&quot;EmailSupport&quot; Value=&quot;support@cmiag.ch&quot;/&gt;&lt;Field Name=&quot;LogoColor&quot; Value=&quot;%Logos%\LogoCMI.2100.225.png&quot;/&gt;&lt;Field Name=&quot;LogoBlackWhite&quot; Value=&quot;%Logos%\CMI_BW.2100.2970.emf&quot;/&gt;&lt;Field Name=&quot;LogoDraft&quot; Value=&quot;%Logos%\Entwurf.1744.1707.png&quot;/&gt;&lt;Field Name=&quot;Address5&quot; Value=&quot;&quot;/&gt;&lt;Field Name=&quot;Address6&quot; Value=&quot;&quot;/&gt;&lt;Field Name=&quot;Footer1&quot; Value=&quot;&quot;/&gt;&lt;Field Name=&quot;Footer2&quot; Value=&quot;&quot;/&gt;&lt;Field Name=&quot;Footer3&quot; Value=&quot;&quot;/&gt;&lt;Field Name=&quot;Footer4&quot; Value=&quot;&quot;/&gt;&lt;Field Name=&quot;PpThemesDefault&quot; Value=&quot;%Themes%\CMI.thmx;%Themes%\AXIOMA.thmx;%Themes%\STAR.thmx&quot;/&gt;&lt;Field Name=&quot;PpThemesPresentation&quot; Value=&quot;%Themes%\CMI.thmx;%Themes%\AXIOMA.thmx;%Themes%\STAR.thmx&quot;/&gt;&lt;Field Name=&quot;PpThemesSlide&quot; Value=&quot;%Themes%\CMI.thmx;%Themes%\AXIOMA.thmx;%Themes%\STAR.thmx&quot;/&gt;&lt;Field Name=&quot;PpThemesObject&quot; Value=&quot;%Themes%\CMI.thmx;%Themes%\AXIOMA.thmx;%Themes%\STAR.thmx&quot;/&gt;&lt;Field Name=&quot;Data_UID&quot; Value=&quot;2015031815571239346065&quot;/&gt;&lt;Field Name=&quot;Field_Name&quot; Value=&quot;&quot;/&gt;&lt;Field Name=&quot;Field_UID&quot; Value=&quot;&quot;/&gt;&lt;Field Name=&quot;ML_LCID&quot; Value=&quot;&quot;/&gt;&lt;Field Name=&quot;ML_Value&quot; Value=&quot;&quot;/&gt;&lt;/DocProp&gt;&lt;DocProp UID=&quot;200212191811121321310321301031x&quot; EntryUID=&quot;2014081114493152730190&quot;&gt;&lt;Field Name=&quot;IDName&quot; Value=&quot;Remo Kessler&quot;/&gt;&lt;Field Name=&quot;Name&quot; Value=&quot;Remo Kessler&quot;/&gt;&lt;Field Name=&quot;DirectPhone&quot; Value=&quot;+41 71 421 34 18&quot;/&gt;&lt;Field Name=&quot;DirectFax&quot; Value=&quot;&quot;/&gt;&lt;Field Name=&quot;Mobile&quot; Value=&quot;&quot;/&gt;&lt;Field Name=&quot;EMail&quot; Value=&quot;remo.kessler@cmiag.ch&quot;/&gt;&lt;Field Name=&quot;Function&quot; Value=&quot;Lehrling Informatik&quot;/&gt;&lt;Field Name=&quot;SignatureLowResColor&quot; Value=&quot;%Signatures%\KRE.600dpi.Color.450.275.jpg&quot;/&gt;&lt;Field Name=&quot;SignatureHighResColor&quot; Value=&quot;%Signatures%\KRE.600dpi.Color.450.275.jpg&quot;/&gt;&lt;Field Name=&quot;SignatureHighResBW&quot; Value=&quot;%Signatures%\KRE.600dpi.Color.450.275.jpg&quot;/&gt;&lt;Field Name=&quot;SignatureLowResBW&quot; Value=&quot;%Signatures%\KRE.600dpi.Color.450.275.jpg&quot;/&gt;&lt;Field Name=&quot;Initials&quot; Value=&quot;KRE&quot;/&gt;&lt;Field Name=&quot;InseratBG&quot; Value=&quot;%Logos%\Inserat.Neutral.2100.2970.jpg&quot;/&gt;&lt;Field Name=&quot;Data_UID&quot; Value=&quot;2014081114493152730190&quot;/&gt;&lt;Field Name=&quot;Field_Name&quot; Value=&quot;&quot;/&gt;&lt;Field Name=&quot;Field_UID&quot; Value=&quot;&quot;/&gt;&lt;Field Name=&quot;ML_LCID&quot; Value=&quot;&quot;/&gt;&lt;Field Name=&quot;ML_Value&quot; Value=&quot;&quot;/&gt;&lt;/DocProp&gt;&lt;DocProp UID=&quot;2002122010583847234010578&quot; EntryUID=&quot;2014081114493152730190&quot;&gt;&lt;Field Name=&quot;IDName&quot; Value=&quot;Remo Kessler&quot;/&gt;&lt;Field Name=&quot;Name&quot; Value=&quot;Remo Kessler&quot;/&gt;&lt;Field Name=&quot;DirectPhone&quot; Value=&quot;+41 71 421 34 18&quot;/&gt;&lt;Field Name=&quot;DirectFax&quot; Value=&quot;&quot;/&gt;&lt;Field Name=&quot;Mobile&quot; Value=&quot;&quot;/&gt;&lt;Field Name=&quot;EMail&quot; Value=&quot;remo.kessler@cmiag.ch&quot;/&gt;&lt;Field Name=&quot;Function&quot; Value=&quot;Lehrling Informatik&quot;/&gt;&lt;Field Name=&quot;SignatureLowResColor&quot; Value=&quot;%Signatures%\KRE.600dpi.Color.450.275.jpg&quot;/&gt;&lt;Field Name=&quot;SignatureHighResColor&quot; Value=&quot;%Signatures%\KRE.600dpi.Color.450.275.jpg&quot;/&gt;&lt;Field Name=&quot;SignatureHighResBW&quot; Value=&quot;%Signatures%\KRE.600dpi.Color.450.275.jpg&quot;/&gt;&lt;Field Name=&quot;SignatureLowResBW&quot; Value=&quot;%Signatures%\KRE.600dpi.Color.450.275.jpg&quot;/&gt;&lt;Field Name=&quot;Initials&quot; Value=&quot;KRE&quot;/&gt;&lt;Field Name=&quot;InseratBG&quot; Value=&quot;%Logos%\Inserat.Neutral.2100.2970.jpg&quot;/&gt;&lt;Field Name=&quot;Data_UID&quot; Value=&quot;2014081114493152730190&quot;/&gt;&lt;Field Name=&quot;Field_Name&quot; Value=&quot;&quot;/&gt;&lt;Field Name=&quot;Field_UID&quot; Value=&quot;&quot;/&gt;&lt;Field Name=&quot;ML_LCID&quot; Value=&quot;&quot;/&gt;&lt;Field Name=&quot;ML_Value&quot; Value=&quot;&quot;/&gt;&lt;/DocProp&gt;&lt;DocProp UID=&quot;2003061115381095709037&quot; EntryUID=&quot;2003121817293296325874&quot;&gt;&lt;Field Name=&quot;IDName&quot; Value=&quot;(Leer)&quot;/&gt;&lt;/DocProp&gt;&lt;DocProp UID=&quot;2006040509495284662868&quot; EntryUID=&quot;2014081114493152730190&quot;&gt;&lt;Field Name=&quot;IDName&quot; Value=&quot;Remo Kessler&quot;/&gt;&lt;Field Name=&quot;Name&quot; Value=&quot;Remo Kessler&quot;/&gt;&lt;Field Name=&quot;DirectPhone&quot; Value=&quot;+41 71 421 34 18&quot;/&gt;&lt;Field Name=&quot;DirectFax&quot; Value=&quot;&quot;/&gt;&lt;Field Name=&quot;Mobile&quot; Value=&quot;&quot;/&gt;&lt;Field Name=&quot;EMail&quot; Value=&quot;remo.kessler@cmiag.ch&quot;/&gt;&lt;Field Name=&quot;Function&quot; Value=&quot;Lehrling Informatik&quot;/&gt;&lt;Field Name=&quot;SignatureLowResColor&quot; Value=&quot;%Signatures%\KRE.600dpi.Color.450.275.jpg&quot;/&gt;&lt;Field Name=&quot;SignatureHighResColor&quot; Value=&quot;%Signatures%\KRE.600dpi.Color.450.275.jpg&quot;/&gt;&lt;Field Name=&quot;SignatureHighResBW&quot; Value=&quot;%Signatures%\KRE.600dpi.Color.450.275.jpg&quot;/&gt;&lt;Field Name=&quot;SignatureLowResBW&quot; Value=&quot;%Signatures%\KRE.600dpi.Color.450.275.jpg&quot;/&gt;&lt;Field Name=&quot;Initials&quot; Value=&quot;KRE&quot;/&gt;&lt;Field Name=&quot;InseratBG&quot; Value=&quot;%Logos%\Inserat.Neutral.2100.2970.jpg&quot;/&gt;&lt;Field Name=&quot;Data_UID&quot; Value=&quot;2014081114493152730190&quot;/&gt;&lt;Field Name=&quot;Field_Name&quot; Value=&quot;&quot;/&gt;&lt;Field Name=&quot;Field_UID&quot; Value=&quot;&quot;/&gt;&lt;Field Name=&quot;ML_LCID&quot; Value=&quot;&quot;/&gt;&lt;Field Name=&quot;ML_Value&quot; Value=&quot;&quot;/&gt;&lt;/DocProp&gt;&lt;/DocProps&gt;&#10;"/>
  <p:tag name="OFFICEATWORKPRESENTATIONPROJECTID" val="cmiagch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to edit Master title sty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Edit Master text styles&#10;Second level&#10;Third level&#10;Fourth level&#10;Fifth leve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2. Zeil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to edit Master title styl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Edit Master text styles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Edit Master text styles&#10;Second level&#10;Third level&#10;Fourth level&#10;Fifth leve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Edit Master text styles&#10;Second level&#10;Third level&#10;Fourth level&#10;Fifth leve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to edit Master title sty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2. Zei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to edit Master title sty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Titelmasterformat durch Klicken bearbeite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2. Zeil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Edit Master text styles&#10;Second level&#10;Third level&#10;Fourth level&#10;Fifth leve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to edit Master title styl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2. Zeil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ATWORKSHAPETHEMENAME" val="CMI.thmx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ATWORKSHAPETHEMENAME" val="CMI.thmx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ATWORKSHAPETHEMENAME" val="CMI.thmx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ATWORKSHAPETHEMENAME" val="CMI.thmx"/>
  <p:tag name="OFFICATWORKEXPRESSIONTAG" val="Kurzvorstellu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ATWORKSHAPETHEMENAME" val="CMI.thmx"/>
  <p:tag name="OFFICATWORKEXPRESSIONTAG" val="&#10;&#10;&#10;&#10;&#10;&#10;&#10;&#10;Gründung:  1987&#10;Mitarbeiter:  40&#10;Kundensegment:   500 Kunden in der Öffentlichen Verwaltung   davon 15 kantonale Kunden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ATWORKSHAPETHEMENAME" val="CMI.thm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Textmasterformat bearbeiten&#10;Zweite Ebene &#10;Dritte Ebene&#10;Vierte Ebene&#10;Fünfte Eben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ATWORKSHAPETHEMENAME" val="CMI.thmx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ATWORKSHAPETHEMENAME" val="CMI.thm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to edit Master title sty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Untertitel durch Klicken bearbeite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Präsentation für Gemeinde Schwerzenwil&#10;Kontaktperson, Funktion&#10;Datu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Click to edit Master title sty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Edit Master text styles&#10;Second level&#10;Third level&#10;Fourth level&#10;Fifth leve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2. Zeile"/>
</p:tagLst>
</file>

<file path=ppt/theme/theme1.xml><?xml version="1.0" encoding="utf-8"?>
<a:theme xmlns:a="http://schemas.openxmlformats.org/drawingml/2006/main" name="CMI">
  <a:themeElements>
    <a:clrScheme name="CMI">
      <a:dk1>
        <a:srgbClr val="707173"/>
      </a:dk1>
      <a:lt1>
        <a:sysClr val="window" lastClr="FFFFFF"/>
      </a:lt1>
      <a:dk2>
        <a:srgbClr val="707173"/>
      </a:dk2>
      <a:lt2>
        <a:srgbClr val="FFFFFF"/>
      </a:lt2>
      <a:accent1>
        <a:srgbClr val="00A0E6"/>
      </a:accent1>
      <a:accent2>
        <a:srgbClr val="EC751D"/>
      </a:accent2>
      <a:accent3>
        <a:srgbClr val="AAB414"/>
      </a:accent3>
      <a:accent4>
        <a:srgbClr val="707173"/>
      </a:accent4>
      <a:accent5>
        <a:srgbClr val="80BEE9"/>
      </a:accent5>
      <a:accent6>
        <a:srgbClr val="D99962"/>
      </a:accent6>
      <a:hlink>
        <a:srgbClr val="00A0E6"/>
      </a:hlink>
      <a:folHlink>
        <a:srgbClr val="00A0E6"/>
      </a:folHlink>
    </a:clrScheme>
    <a:fontScheme name="CM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MI" id="{8E23F43C-B8A8-4C1F-BE88-6EEA157262D7}" vid="{D42A0FB2-FDC3-405D-BED1-626FB95F9B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DesignTheme>CMI.thmx</DesignTheme>
</file>

<file path=customXml/itemProps1.xml><?xml version="1.0" encoding="utf-8"?>
<ds:datastoreItem xmlns:ds="http://schemas.openxmlformats.org/officeDocument/2006/customXml" ds:itemID="{A3BA0142-8BA1-4E5D-A6ED-BD7E9D0BE05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CMI</Template>
  <TotalTime>0</TotalTime>
  <Words>293</Words>
  <Application>Microsoft Office PowerPoint</Application>
  <PresentationFormat>On-screen Show (4:3)</PresentationFormat>
  <Paragraphs>124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Symbol</vt:lpstr>
      <vt:lpstr>Wingdings</vt:lpstr>
      <vt:lpstr>CMI</vt:lpstr>
      <vt:lpstr>Zentralisierte Parameterverwaltung</vt:lpstr>
      <vt:lpstr>Agenda</vt:lpstr>
      <vt:lpstr>Einführung</vt:lpstr>
      <vt:lpstr>PowerPoint Presentation</vt:lpstr>
      <vt:lpstr>Projekt Viaduc</vt:lpstr>
      <vt:lpstr>Projekt Viaduc</vt:lpstr>
      <vt:lpstr>Projekt Viaduc</vt:lpstr>
      <vt:lpstr>Eingesetzte Technologien</vt:lpstr>
      <vt:lpstr>IPA Projekt</vt:lpstr>
      <vt:lpstr>Problemstellung</vt:lpstr>
      <vt:lpstr>Problemstellung</vt:lpstr>
      <vt:lpstr>Anforderungsanalyse</vt:lpstr>
      <vt:lpstr>Anforderungsanalyse</vt:lpstr>
      <vt:lpstr>Anforderungsanalyse</vt:lpstr>
      <vt:lpstr>Anforderungsanalyse</vt:lpstr>
      <vt:lpstr>Planung</vt:lpstr>
      <vt:lpstr>Realisation</vt:lpstr>
      <vt:lpstr>Realisation</vt:lpstr>
      <vt:lpstr>Fertige Lösung </vt:lpstr>
      <vt:lpstr>Live Demo</vt:lpstr>
      <vt:lpstr>Abschluss</vt:lpstr>
      <vt:lpstr>Fazit</vt:lpstr>
      <vt:lpstr>Ausblick</vt:lpstr>
    </vt:vector>
  </TitlesOfParts>
  <Company>officeatwork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Vorburger</dc:creator>
  <cp:lastModifiedBy>Kessler Remo</cp:lastModifiedBy>
  <cp:revision>155</cp:revision>
  <dcterms:created xsi:type="dcterms:W3CDTF">2012-10-30T16:07:25Z</dcterms:created>
  <dcterms:modified xsi:type="dcterms:W3CDTF">2018-04-26T06:46:32Z</dcterms:modified>
</cp:coreProperties>
</file>