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Playfair Display"/>
      <p:regular r:id="rId11"/>
      <p:bold r:id="rId12"/>
      <p:italic r:id="rId13"/>
      <p:boldItalic r:id="rId14"/>
    </p:embeddedFont>
    <p:embeddedFont>
      <p:font typeface="La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PlayfairDisplay-regular.fntdata"/><Relationship Id="rId10" Type="http://schemas.openxmlformats.org/officeDocument/2006/relationships/slide" Target="slides/slide5.xml"/><Relationship Id="rId13" Type="http://schemas.openxmlformats.org/officeDocument/2006/relationships/font" Target="fonts/PlayfairDisplay-italic.fntdata"/><Relationship Id="rId12" Type="http://schemas.openxmlformats.org/officeDocument/2006/relationships/font" Target="fonts/PlayfairDisplay-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ato-regular.fntdata"/><Relationship Id="rId14" Type="http://schemas.openxmlformats.org/officeDocument/2006/relationships/font" Target="fonts/PlayfairDisplay-boldItalic.fntdata"/><Relationship Id="rId17" Type="http://schemas.openxmlformats.org/officeDocument/2006/relationships/font" Target="fonts/Lato-italic.fntdata"/><Relationship Id="rId16"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609e5a402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609e5a402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609e5a402f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609e5a402f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609e5a402f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609e5a402f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609e5a402f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609e5a402f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Modeling Architecure</a:t>
            </a:r>
            <a:endParaRPr/>
          </a:p>
        </p:txBody>
      </p:sp>
      <p:sp>
        <p:nvSpPr>
          <p:cNvPr id="60" name="Google Shape;60;p13"/>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GAN</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299085" lvl="0" marL="457200" rtl="0" algn="l">
              <a:spcBef>
                <a:spcPts val="300"/>
              </a:spcBef>
              <a:spcAft>
                <a:spcPts val="0"/>
              </a:spcAft>
              <a:buClr>
                <a:srgbClr val="1F1F1F"/>
              </a:buClr>
              <a:buSzPct val="100000"/>
              <a:buFont typeface="Arial"/>
              <a:buChar char="●"/>
            </a:pPr>
            <a:r>
              <a:rPr b="1" lang="en" sz="1200">
                <a:solidFill>
                  <a:srgbClr val="1F1F1F"/>
                </a:solidFill>
                <a:highlight>
                  <a:srgbClr val="FFFFFF"/>
                </a:highlight>
                <a:latin typeface="Arial"/>
                <a:ea typeface="Arial"/>
                <a:cs typeface="Arial"/>
                <a:sym typeface="Arial"/>
              </a:rPr>
              <a:t>Generative adversarial network</a:t>
            </a:r>
            <a:r>
              <a:rPr lang="en" sz="1200">
                <a:solidFill>
                  <a:srgbClr val="1F1F1F"/>
                </a:solidFill>
                <a:highlight>
                  <a:srgbClr val="FFFFFF"/>
                </a:highlight>
                <a:latin typeface="Arial"/>
                <a:ea typeface="Arial"/>
                <a:cs typeface="Arial"/>
                <a:sym typeface="Arial"/>
              </a:rPr>
              <a:t> (GAN) is a type of machine learning algorithm that can be used to generate new data that is similar to existing data.</a:t>
            </a:r>
            <a:endParaRPr sz="1200">
              <a:solidFill>
                <a:srgbClr val="1F1F1F"/>
              </a:solidFill>
              <a:highlight>
                <a:srgbClr val="FFFFFF"/>
              </a:highlight>
              <a:latin typeface="Arial"/>
              <a:ea typeface="Arial"/>
              <a:cs typeface="Arial"/>
              <a:sym typeface="Arial"/>
            </a:endParaRPr>
          </a:p>
          <a:p>
            <a:pPr indent="-299085" lvl="0" marL="457200" rtl="0" algn="l">
              <a:spcBef>
                <a:spcPts val="0"/>
              </a:spcBef>
              <a:spcAft>
                <a:spcPts val="0"/>
              </a:spcAft>
              <a:buClr>
                <a:srgbClr val="1F1F1F"/>
              </a:buClr>
              <a:buSzPct val="100000"/>
              <a:buFont typeface="Arial"/>
              <a:buChar char="●"/>
            </a:pPr>
            <a:r>
              <a:rPr lang="en" sz="1200">
                <a:solidFill>
                  <a:srgbClr val="1F1F1F"/>
                </a:solidFill>
                <a:highlight>
                  <a:srgbClr val="FFFFFF"/>
                </a:highlight>
                <a:latin typeface="Arial"/>
                <a:ea typeface="Arial"/>
                <a:cs typeface="Arial"/>
                <a:sym typeface="Arial"/>
              </a:rPr>
              <a:t>GANs consist of two neural networks: a generator and a discriminator.</a:t>
            </a:r>
            <a:endParaRPr sz="1200">
              <a:solidFill>
                <a:srgbClr val="1F1F1F"/>
              </a:solidFill>
              <a:highlight>
                <a:srgbClr val="FFFFFF"/>
              </a:highlight>
              <a:latin typeface="Arial"/>
              <a:ea typeface="Arial"/>
              <a:cs typeface="Arial"/>
              <a:sym typeface="Arial"/>
            </a:endParaRPr>
          </a:p>
          <a:p>
            <a:pPr indent="-299085" lvl="0" marL="457200" rtl="0" algn="l">
              <a:spcBef>
                <a:spcPts val="0"/>
              </a:spcBef>
              <a:spcAft>
                <a:spcPts val="0"/>
              </a:spcAft>
              <a:buClr>
                <a:srgbClr val="1F1F1F"/>
              </a:buClr>
              <a:buSzPct val="100000"/>
              <a:buFont typeface="Arial"/>
              <a:buChar char="●"/>
            </a:pPr>
            <a:r>
              <a:rPr lang="en" sz="1200">
                <a:solidFill>
                  <a:srgbClr val="1F1F1F"/>
                </a:solidFill>
                <a:highlight>
                  <a:srgbClr val="FFFFFF"/>
                </a:highlight>
                <a:latin typeface="Arial"/>
                <a:ea typeface="Arial"/>
                <a:cs typeface="Arial"/>
                <a:sym typeface="Arial"/>
              </a:rPr>
              <a:t>The generator is responsible for creating new data. It takes a random input and transforms it into data that resembles the real data.</a:t>
            </a:r>
            <a:endParaRPr sz="1200">
              <a:solidFill>
                <a:srgbClr val="1F1F1F"/>
              </a:solidFill>
              <a:highlight>
                <a:srgbClr val="FFFFFF"/>
              </a:highlight>
              <a:latin typeface="Arial"/>
              <a:ea typeface="Arial"/>
              <a:cs typeface="Arial"/>
              <a:sym typeface="Arial"/>
            </a:endParaRPr>
          </a:p>
          <a:p>
            <a:pPr indent="-299085" lvl="0" marL="457200" rtl="0" algn="l">
              <a:spcBef>
                <a:spcPts val="0"/>
              </a:spcBef>
              <a:spcAft>
                <a:spcPts val="0"/>
              </a:spcAft>
              <a:buClr>
                <a:srgbClr val="1F1F1F"/>
              </a:buClr>
              <a:buSzPct val="100000"/>
              <a:buFont typeface="Arial"/>
              <a:buChar char="●"/>
            </a:pPr>
            <a:r>
              <a:rPr lang="en" sz="1200">
                <a:solidFill>
                  <a:srgbClr val="1F1F1F"/>
                </a:solidFill>
                <a:highlight>
                  <a:srgbClr val="FFFFFF"/>
                </a:highlight>
                <a:latin typeface="Arial"/>
                <a:ea typeface="Arial"/>
                <a:cs typeface="Arial"/>
                <a:sym typeface="Arial"/>
              </a:rPr>
              <a:t>The discriminator is responsible for distinguishing between real data and data generated by the generator. It takes an input and tries to determine whether it is real or fake.</a:t>
            </a:r>
            <a:endParaRPr sz="1200">
              <a:solidFill>
                <a:srgbClr val="1F1F1F"/>
              </a:solidFill>
              <a:highlight>
                <a:srgbClr val="FFFFFF"/>
              </a:highlight>
              <a:latin typeface="Arial"/>
              <a:ea typeface="Arial"/>
              <a:cs typeface="Arial"/>
              <a:sym typeface="Arial"/>
            </a:endParaRPr>
          </a:p>
          <a:p>
            <a:pPr indent="0" lvl="0" marL="457200" rtl="0" algn="l">
              <a:spcBef>
                <a:spcPts val="1100"/>
              </a:spcBef>
              <a:spcAft>
                <a:spcPts val="0"/>
              </a:spcAft>
              <a:buNone/>
            </a:pPr>
            <a:r>
              <a:t/>
            </a:r>
            <a:endParaRPr sz="1200">
              <a:solidFill>
                <a:srgbClr val="1F1F1F"/>
              </a:solidFill>
              <a:highlight>
                <a:srgbClr val="FFFFFF"/>
              </a:highlight>
              <a:latin typeface="Arial"/>
              <a:ea typeface="Arial"/>
              <a:cs typeface="Arial"/>
              <a:sym typeface="Arial"/>
            </a:endParaRPr>
          </a:p>
          <a:p>
            <a:pPr indent="-299085" lvl="0" marL="457200" rtl="0" algn="l">
              <a:spcBef>
                <a:spcPts val="1100"/>
              </a:spcBef>
              <a:spcAft>
                <a:spcPts val="0"/>
              </a:spcAft>
              <a:buClr>
                <a:srgbClr val="1F1F1F"/>
              </a:buClr>
              <a:buSzPct val="100000"/>
              <a:buFont typeface="Arial"/>
              <a:buChar char="★"/>
            </a:pPr>
            <a:r>
              <a:rPr lang="en" sz="1200">
                <a:solidFill>
                  <a:srgbClr val="1F1F1F"/>
                </a:solidFill>
                <a:highlight>
                  <a:srgbClr val="FFFFFF"/>
                </a:highlight>
                <a:latin typeface="Arial"/>
                <a:ea typeface="Arial"/>
                <a:cs typeface="Arial"/>
                <a:sym typeface="Arial"/>
              </a:rPr>
              <a:t>The two networks are trained together in an adversarial process. The generator tries to create data that is so realistic that the discriminator cannot tell the difference. The discriminator tries to become better at distinguishing between real and fake data.</a:t>
            </a:r>
            <a:endParaRPr sz="1200">
              <a:solidFill>
                <a:srgbClr val="1F1F1F"/>
              </a:solidFill>
              <a:highlight>
                <a:srgbClr val="FFFFFF"/>
              </a:highlight>
              <a:latin typeface="Arial"/>
              <a:ea typeface="Arial"/>
              <a:cs typeface="Arial"/>
              <a:sym typeface="Arial"/>
            </a:endParaRPr>
          </a:p>
          <a:p>
            <a:pPr indent="-299085" lvl="0" marL="457200" rtl="0" algn="l">
              <a:spcBef>
                <a:spcPts val="0"/>
              </a:spcBef>
              <a:spcAft>
                <a:spcPts val="0"/>
              </a:spcAft>
              <a:buClr>
                <a:srgbClr val="1F1F1F"/>
              </a:buClr>
              <a:buSzPct val="100000"/>
              <a:buFont typeface="Arial"/>
              <a:buChar char="★"/>
            </a:pPr>
            <a:r>
              <a:rPr lang="en" sz="1200">
                <a:solidFill>
                  <a:srgbClr val="1F1F1F"/>
                </a:solidFill>
                <a:highlight>
                  <a:srgbClr val="FFFFFF"/>
                </a:highlight>
                <a:latin typeface="Arial"/>
                <a:ea typeface="Arial"/>
                <a:cs typeface="Arial"/>
                <a:sym typeface="Arial"/>
              </a:rPr>
              <a:t>As the two networks train, they become better at their respective tasks. The generator becomes better at creating realistic data, and the discriminator becomes better at distinguishing between real and fake data.</a:t>
            </a:r>
            <a:endParaRPr sz="1200">
              <a:solidFill>
                <a:srgbClr val="1F1F1F"/>
              </a:solidFill>
              <a:highlight>
                <a:srgbClr val="FFFFFF"/>
              </a:highlight>
              <a:latin typeface="Arial"/>
              <a:ea typeface="Arial"/>
              <a:cs typeface="Arial"/>
              <a:sym typeface="Arial"/>
            </a:endParaRPr>
          </a:p>
          <a:p>
            <a:pPr indent="0" lvl="0" marL="457200" rtl="0" algn="l">
              <a:spcBef>
                <a:spcPts val="1100"/>
              </a:spcBef>
              <a:spcAft>
                <a:spcPts val="0"/>
              </a:spcAft>
              <a:buNone/>
            </a:pPr>
            <a:r>
              <a:t/>
            </a:r>
            <a:endParaRPr sz="1200">
              <a:solidFill>
                <a:srgbClr val="1F1F1F"/>
              </a:solidFill>
              <a:highlight>
                <a:srgbClr val="FFFFFF"/>
              </a:highlight>
              <a:latin typeface="Arial"/>
              <a:ea typeface="Arial"/>
              <a:cs typeface="Arial"/>
              <a:sym typeface="Arial"/>
            </a:endParaRPr>
          </a:p>
          <a:p>
            <a:pPr indent="-299085" lvl="0" marL="457200" rtl="0" algn="l">
              <a:spcBef>
                <a:spcPts val="1100"/>
              </a:spcBef>
              <a:spcAft>
                <a:spcPts val="0"/>
              </a:spcAft>
              <a:buClr>
                <a:srgbClr val="1F1F1F"/>
              </a:buClr>
              <a:buSzPct val="100000"/>
              <a:buFont typeface="Arial"/>
              <a:buChar char="★"/>
            </a:pPr>
            <a:r>
              <a:rPr lang="en" sz="1200">
                <a:solidFill>
                  <a:srgbClr val="1F1F1F"/>
                </a:solidFill>
                <a:highlight>
                  <a:srgbClr val="FFFFFF"/>
                </a:highlight>
                <a:latin typeface="Arial"/>
                <a:ea typeface="Arial"/>
                <a:cs typeface="Arial"/>
                <a:sym typeface="Arial"/>
              </a:rPr>
              <a:t>GANs have been used to generate a variety of data types, including images, text, and music</a:t>
            </a:r>
            <a:endParaRPr sz="1200">
              <a:solidFill>
                <a:srgbClr val="1F1F1F"/>
              </a:solidFill>
              <a:highlight>
                <a:srgbClr val="FFFFFF"/>
              </a:highlight>
              <a:latin typeface="Arial"/>
              <a:ea typeface="Arial"/>
              <a:cs typeface="Arial"/>
              <a:sym typeface="Arial"/>
            </a:endParaRPr>
          </a:p>
          <a:p>
            <a:pPr indent="0" lvl="0" marL="0" rtl="0" algn="l">
              <a:spcBef>
                <a:spcPts val="11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VAE</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293370" lvl="0" marL="457200" rtl="0" algn="l">
              <a:spcBef>
                <a:spcPts val="300"/>
              </a:spcBef>
              <a:spcAft>
                <a:spcPts val="0"/>
              </a:spcAft>
              <a:buClr>
                <a:srgbClr val="1F1F1F"/>
              </a:buClr>
              <a:buSzPct val="100000"/>
              <a:buFont typeface="Arial"/>
              <a:buChar char="●"/>
            </a:pPr>
            <a:r>
              <a:rPr lang="en" sz="1200">
                <a:solidFill>
                  <a:srgbClr val="1F1F1F"/>
                </a:solidFill>
                <a:highlight>
                  <a:srgbClr val="FFFFFF"/>
                </a:highlight>
                <a:latin typeface="Arial"/>
                <a:ea typeface="Arial"/>
                <a:cs typeface="Arial"/>
                <a:sym typeface="Arial"/>
              </a:rPr>
              <a:t>VAEs are a type of generative model that can be used to learn the distribution of a dataset.</a:t>
            </a:r>
            <a:endParaRPr sz="1200">
              <a:solidFill>
                <a:srgbClr val="1F1F1F"/>
              </a:solidFill>
              <a:highlight>
                <a:srgbClr val="FFFFFF"/>
              </a:highlight>
              <a:latin typeface="Arial"/>
              <a:ea typeface="Arial"/>
              <a:cs typeface="Arial"/>
              <a:sym typeface="Arial"/>
            </a:endParaRPr>
          </a:p>
          <a:p>
            <a:pPr indent="-293370" lvl="0" marL="457200" rtl="0" algn="l">
              <a:spcBef>
                <a:spcPts val="0"/>
              </a:spcBef>
              <a:spcAft>
                <a:spcPts val="0"/>
              </a:spcAft>
              <a:buClr>
                <a:srgbClr val="1F1F1F"/>
              </a:buClr>
              <a:buSzPct val="100000"/>
              <a:buFont typeface="Arial"/>
              <a:buChar char="●"/>
            </a:pPr>
            <a:r>
              <a:rPr lang="en" sz="1200">
                <a:solidFill>
                  <a:srgbClr val="1F1F1F"/>
                </a:solidFill>
                <a:highlight>
                  <a:srgbClr val="FFFFFF"/>
                </a:highlight>
                <a:latin typeface="Arial"/>
                <a:ea typeface="Arial"/>
                <a:cs typeface="Arial"/>
                <a:sym typeface="Arial"/>
              </a:rPr>
              <a:t>VAEs consist of two neural networks: an encoder and a decoder.</a:t>
            </a:r>
            <a:endParaRPr sz="1200">
              <a:solidFill>
                <a:srgbClr val="1F1F1F"/>
              </a:solidFill>
              <a:highlight>
                <a:srgbClr val="FFFFFF"/>
              </a:highlight>
              <a:latin typeface="Arial"/>
              <a:ea typeface="Arial"/>
              <a:cs typeface="Arial"/>
              <a:sym typeface="Arial"/>
            </a:endParaRPr>
          </a:p>
          <a:p>
            <a:pPr indent="-293370" lvl="0" marL="457200" rtl="0" algn="l">
              <a:spcBef>
                <a:spcPts val="0"/>
              </a:spcBef>
              <a:spcAft>
                <a:spcPts val="0"/>
              </a:spcAft>
              <a:buClr>
                <a:srgbClr val="1F1F1F"/>
              </a:buClr>
              <a:buSzPct val="100000"/>
              <a:buFont typeface="Arial"/>
              <a:buChar char="●"/>
            </a:pPr>
            <a:r>
              <a:rPr lang="en" sz="1200">
                <a:solidFill>
                  <a:srgbClr val="1F1F1F"/>
                </a:solidFill>
                <a:highlight>
                  <a:srgbClr val="FFFFFF"/>
                </a:highlight>
                <a:latin typeface="Arial"/>
                <a:ea typeface="Arial"/>
                <a:cs typeface="Arial"/>
                <a:sym typeface="Arial"/>
              </a:rPr>
              <a:t>The encoder takes an input from the dataset and compresses it into a latent space.</a:t>
            </a:r>
            <a:endParaRPr sz="1200">
              <a:solidFill>
                <a:srgbClr val="1F1F1F"/>
              </a:solidFill>
              <a:highlight>
                <a:srgbClr val="FFFFFF"/>
              </a:highlight>
              <a:latin typeface="Arial"/>
              <a:ea typeface="Arial"/>
              <a:cs typeface="Arial"/>
              <a:sym typeface="Arial"/>
            </a:endParaRPr>
          </a:p>
          <a:p>
            <a:pPr indent="-293370" lvl="0" marL="457200" rtl="0" algn="l">
              <a:spcBef>
                <a:spcPts val="0"/>
              </a:spcBef>
              <a:spcAft>
                <a:spcPts val="0"/>
              </a:spcAft>
              <a:buClr>
                <a:srgbClr val="1F1F1F"/>
              </a:buClr>
              <a:buSzPct val="100000"/>
              <a:buFont typeface="Arial"/>
              <a:buChar char="●"/>
            </a:pPr>
            <a:r>
              <a:rPr lang="en" sz="1200">
                <a:solidFill>
                  <a:srgbClr val="1F1F1F"/>
                </a:solidFill>
                <a:highlight>
                  <a:srgbClr val="FFFFFF"/>
                </a:highlight>
                <a:latin typeface="Arial"/>
                <a:ea typeface="Arial"/>
                <a:cs typeface="Arial"/>
                <a:sym typeface="Arial"/>
              </a:rPr>
              <a:t>The decoder takes an input from the latent space and reconstructs it into an output that resembles the original input.</a:t>
            </a:r>
            <a:endParaRPr sz="1200">
              <a:solidFill>
                <a:srgbClr val="1F1F1F"/>
              </a:solidFill>
              <a:highlight>
                <a:srgbClr val="FFFFFF"/>
              </a:highlight>
              <a:latin typeface="Arial"/>
              <a:ea typeface="Arial"/>
              <a:cs typeface="Arial"/>
              <a:sym typeface="Arial"/>
            </a:endParaRPr>
          </a:p>
          <a:p>
            <a:pPr indent="-293370" lvl="0" marL="457200" rtl="0" algn="l">
              <a:spcBef>
                <a:spcPts val="0"/>
              </a:spcBef>
              <a:spcAft>
                <a:spcPts val="0"/>
              </a:spcAft>
              <a:buClr>
                <a:srgbClr val="1F1F1F"/>
              </a:buClr>
              <a:buSzPct val="100000"/>
              <a:buFont typeface="Arial"/>
              <a:buChar char="●"/>
            </a:pPr>
            <a:r>
              <a:rPr lang="en" sz="1200">
                <a:solidFill>
                  <a:srgbClr val="1F1F1F"/>
                </a:solidFill>
                <a:highlight>
                  <a:srgbClr val="FFFFFF"/>
                </a:highlight>
                <a:latin typeface="Arial"/>
                <a:ea typeface="Arial"/>
                <a:cs typeface="Arial"/>
                <a:sym typeface="Arial"/>
              </a:rPr>
              <a:t>VAEs use a technique called variational inference to learn the distribution of the latent space.</a:t>
            </a:r>
            <a:endParaRPr sz="1200">
              <a:solidFill>
                <a:srgbClr val="1F1F1F"/>
              </a:solidFill>
              <a:highlight>
                <a:srgbClr val="FFFFFF"/>
              </a:highlight>
              <a:latin typeface="Arial"/>
              <a:ea typeface="Arial"/>
              <a:cs typeface="Arial"/>
              <a:sym typeface="Arial"/>
            </a:endParaRPr>
          </a:p>
          <a:p>
            <a:pPr indent="0" lvl="0" marL="0" rtl="0" algn="l">
              <a:spcBef>
                <a:spcPts val="1100"/>
              </a:spcBef>
              <a:spcAft>
                <a:spcPts val="0"/>
              </a:spcAft>
              <a:buNone/>
            </a:pPr>
            <a:r>
              <a:rPr lang="en" sz="1200">
                <a:solidFill>
                  <a:srgbClr val="1F1F1F"/>
                </a:solidFill>
                <a:highlight>
                  <a:srgbClr val="FFFFFF"/>
                </a:highlight>
                <a:latin typeface="Arial"/>
                <a:ea typeface="Arial"/>
                <a:cs typeface="Arial"/>
                <a:sym typeface="Arial"/>
              </a:rPr>
              <a:t>Other</a:t>
            </a:r>
            <a:endParaRPr sz="1200">
              <a:solidFill>
                <a:srgbClr val="1F1F1F"/>
              </a:solidFill>
              <a:highlight>
                <a:srgbClr val="FFFFFF"/>
              </a:highlight>
              <a:latin typeface="Arial"/>
              <a:ea typeface="Arial"/>
              <a:cs typeface="Arial"/>
              <a:sym typeface="Arial"/>
            </a:endParaRPr>
          </a:p>
          <a:p>
            <a:pPr indent="-293370" lvl="0" marL="457200" rtl="0" algn="l">
              <a:spcBef>
                <a:spcPts val="1100"/>
              </a:spcBef>
              <a:spcAft>
                <a:spcPts val="0"/>
              </a:spcAft>
              <a:buClr>
                <a:srgbClr val="1F1F1F"/>
              </a:buClr>
              <a:buSzPct val="100000"/>
              <a:buFont typeface="Arial"/>
              <a:buChar char="●"/>
            </a:pPr>
            <a:r>
              <a:rPr lang="en" sz="1200">
                <a:solidFill>
                  <a:srgbClr val="1F1F1F"/>
                </a:solidFill>
                <a:highlight>
                  <a:srgbClr val="FFFFFF"/>
                </a:highlight>
                <a:latin typeface="Arial"/>
                <a:ea typeface="Arial"/>
                <a:cs typeface="Arial"/>
                <a:sym typeface="Arial"/>
              </a:rPr>
              <a:t>Variational inference involves introducing a prior distribution over the latent space and then using the encoder to learn a posterior distribution that is close to the prior distribution.</a:t>
            </a:r>
            <a:endParaRPr sz="1200">
              <a:solidFill>
                <a:srgbClr val="1F1F1F"/>
              </a:solidFill>
              <a:highlight>
                <a:srgbClr val="FFFFFF"/>
              </a:highlight>
              <a:latin typeface="Arial"/>
              <a:ea typeface="Arial"/>
              <a:cs typeface="Arial"/>
              <a:sym typeface="Arial"/>
            </a:endParaRPr>
          </a:p>
          <a:p>
            <a:pPr indent="-293370" lvl="0" marL="457200" rtl="0" algn="l">
              <a:spcBef>
                <a:spcPts val="0"/>
              </a:spcBef>
              <a:spcAft>
                <a:spcPts val="0"/>
              </a:spcAft>
              <a:buClr>
                <a:srgbClr val="1F1F1F"/>
              </a:buClr>
              <a:buSzPct val="100000"/>
              <a:buFont typeface="Arial"/>
              <a:buChar char="●"/>
            </a:pPr>
            <a:r>
              <a:rPr lang="en" sz="1200">
                <a:solidFill>
                  <a:srgbClr val="1F1F1F"/>
                </a:solidFill>
                <a:highlight>
                  <a:srgbClr val="FFFFFF"/>
                </a:highlight>
                <a:latin typeface="Arial"/>
                <a:ea typeface="Arial"/>
                <a:cs typeface="Arial"/>
                <a:sym typeface="Arial"/>
              </a:rPr>
              <a:t>The decoder is then trained to reconstruct the input from the posterior distribution.</a:t>
            </a:r>
            <a:endParaRPr sz="1200">
              <a:solidFill>
                <a:srgbClr val="1F1F1F"/>
              </a:solidFill>
              <a:highlight>
                <a:srgbClr val="FFFFFF"/>
              </a:highlight>
              <a:latin typeface="Arial"/>
              <a:ea typeface="Arial"/>
              <a:cs typeface="Arial"/>
              <a:sym typeface="Arial"/>
            </a:endParaRPr>
          </a:p>
          <a:p>
            <a:pPr indent="-293370" lvl="0" marL="457200" rtl="0" algn="l">
              <a:spcBef>
                <a:spcPts val="0"/>
              </a:spcBef>
              <a:spcAft>
                <a:spcPts val="0"/>
              </a:spcAft>
              <a:buClr>
                <a:srgbClr val="1F1F1F"/>
              </a:buClr>
              <a:buSzPct val="100000"/>
              <a:buFont typeface="Arial"/>
              <a:buChar char="●"/>
            </a:pPr>
            <a:r>
              <a:rPr lang="en" sz="1200">
                <a:solidFill>
                  <a:srgbClr val="1F1F1F"/>
                </a:solidFill>
                <a:highlight>
                  <a:srgbClr val="FFFFFF"/>
                </a:highlight>
                <a:latin typeface="Arial"/>
                <a:ea typeface="Arial"/>
                <a:cs typeface="Arial"/>
                <a:sym typeface="Arial"/>
              </a:rPr>
              <a:t>VAEs have been used to generate a variety of data types, including images, text, and music.</a:t>
            </a:r>
            <a:endParaRPr sz="1200">
              <a:solidFill>
                <a:srgbClr val="1F1F1F"/>
              </a:solidFill>
              <a:highlight>
                <a:srgbClr val="FFFFFF"/>
              </a:highlight>
              <a:latin typeface="Arial"/>
              <a:ea typeface="Arial"/>
              <a:cs typeface="Arial"/>
              <a:sym typeface="Arial"/>
            </a:endParaRPr>
          </a:p>
          <a:p>
            <a:pPr indent="-293370" lvl="0" marL="457200" rtl="0" algn="l">
              <a:spcBef>
                <a:spcPts val="0"/>
              </a:spcBef>
              <a:spcAft>
                <a:spcPts val="0"/>
              </a:spcAft>
              <a:buClr>
                <a:srgbClr val="1F1F1F"/>
              </a:buClr>
              <a:buSzPct val="100000"/>
              <a:buFont typeface="Arial"/>
              <a:buChar char="●"/>
            </a:pPr>
            <a:r>
              <a:rPr lang="en" sz="1200">
                <a:solidFill>
                  <a:srgbClr val="1F1F1F"/>
                </a:solidFill>
                <a:highlight>
                  <a:srgbClr val="FFFFFF"/>
                </a:highlight>
                <a:latin typeface="Arial"/>
                <a:ea typeface="Arial"/>
                <a:cs typeface="Arial"/>
                <a:sym typeface="Arial"/>
              </a:rPr>
              <a:t>VAEs are </a:t>
            </a:r>
            <a:r>
              <a:rPr b="1" lang="en" sz="1200">
                <a:solidFill>
                  <a:srgbClr val="1F1F1F"/>
                </a:solidFill>
                <a:highlight>
                  <a:srgbClr val="FFFFFF"/>
                </a:highlight>
                <a:latin typeface="Arial"/>
                <a:ea typeface="Arial"/>
                <a:cs typeface="Arial"/>
                <a:sym typeface="Arial"/>
              </a:rPr>
              <a:t>probabilistic models,</a:t>
            </a:r>
            <a:r>
              <a:rPr lang="en" sz="1200">
                <a:solidFill>
                  <a:srgbClr val="1F1F1F"/>
                </a:solidFill>
                <a:highlight>
                  <a:srgbClr val="FFFFFF"/>
                </a:highlight>
                <a:latin typeface="Arial"/>
                <a:ea typeface="Arial"/>
                <a:cs typeface="Arial"/>
                <a:sym typeface="Arial"/>
              </a:rPr>
              <a:t> which means that they can represent uncertainty in the data. This makes them more robust to noise and outliers than other types of generative models.</a:t>
            </a:r>
            <a:endParaRPr sz="1200">
              <a:solidFill>
                <a:srgbClr val="1F1F1F"/>
              </a:solidFill>
              <a:highlight>
                <a:srgbClr val="FFFFFF"/>
              </a:highlight>
              <a:latin typeface="Arial"/>
              <a:ea typeface="Arial"/>
              <a:cs typeface="Arial"/>
              <a:sym typeface="Arial"/>
            </a:endParaRPr>
          </a:p>
          <a:p>
            <a:pPr indent="-293370" lvl="0" marL="457200" rtl="0" algn="l">
              <a:spcBef>
                <a:spcPts val="0"/>
              </a:spcBef>
              <a:spcAft>
                <a:spcPts val="0"/>
              </a:spcAft>
              <a:buClr>
                <a:srgbClr val="1F1F1F"/>
              </a:buClr>
              <a:buSzPct val="100000"/>
              <a:buFont typeface="Arial"/>
              <a:buChar char="●"/>
            </a:pPr>
            <a:r>
              <a:rPr lang="en" sz="1200">
                <a:solidFill>
                  <a:srgbClr val="1F1F1F"/>
                </a:solidFill>
                <a:highlight>
                  <a:srgbClr val="FFFFFF"/>
                </a:highlight>
                <a:latin typeface="Arial"/>
                <a:ea typeface="Arial"/>
                <a:cs typeface="Arial"/>
                <a:sym typeface="Arial"/>
              </a:rPr>
              <a:t>VAEs are able to learn a continuous latent space, which allows them to generate new data that is smoothly interpolated between existing data points. This makes them more useful for applications such as data generation and feature extraction.</a:t>
            </a:r>
            <a:endParaRPr sz="1200">
              <a:solidFill>
                <a:srgbClr val="1F1F1F"/>
              </a:solidFill>
              <a:highlight>
                <a:srgbClr val="FFFFFF"/>
              </a:highlight>
              <a:latin typeface="Arial"/>
              <a:ea typeface="Arial"/>
              <a:cs typeface="Arial"/>
              <a:sym typeface="Arial"/>
            </a:endParaRPr>
          </a:p>
          <a:p>
            <a:pPr indent="0" lvl="0" marL="0" rtl="0" algn="l">
              <a:spcBef>
                <a:spcPts val="1100"/>
              </a:spcBef>
              <a:spcAft>
                <a:spcPts val="0"/>
              </a:spcAft>
              <a:buNone/>
            </a:pPr>
            <a:r>
              <a:t/>
            </a:r>
            <a:endParaRPr sz="1200">
              <a:solidFill>
                <a:srgbClr val="1F1F1F"/>
              </a:solidFill>
              <a:highlight>
                <a:srgbClr val="FFFFFF"/>
              </a:highlight>
              <a:latin typeface="Arial"/>
              <a:ea typeface="Arial"/>
              <a:cs typeface="Arial"/>
              <a:sym typeface="Arial"/>
            </a:endParaRPr>
          </a:p>
          <a:p>
            <a:pPr indent="0" lvl="0" marL="457200" rtl="0" algn="l">
              <a:spcBef>
                <a:spcPts val="1100"/>
              </a:spcBef>
              <a:spcAft>
                <a:spcPts val="0"/>
              </a:spcAft>
              <a:buNone/>
            </a:pPr>
            <a:r>
              <a:t/>
            </a:r>
            <a:endParaRPr sz="1200">
              <a:solidFill>
                <a:srgbClr val="1F1F1F"/>
              </a:solidFill>
              <a:highlight>
                <a:srgbClr val="FFFFFF"/>
              </a:highlight>
              <a:latin typeface="Arial"/>
              <a:ea typeface="Arial"/>
              <a:cs typeface="Arial"/>
              <a:sym typeface="Arial"/>
            </a:endParaRPr>
          </a:p>
          <a:p>
            <a:pPr indent="0" lvl="0" marL="0" rtl="0" algn="l">
              <a:spcBef>
                <a:spcPts val="3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GAN vs VAE</a:t>
            </a:r>
            <a:endParaRPr/>
          </a:p>
        </p:txBody>
      </p:sp>
      <p:sp>
        <p:nvSpPr>
          <p:cNvPr id="78" name="Google Shape;78;p16"/>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1155CC"/>
                </a:solidFill>
              </a:rPr>
              <a:t>GAN</a:t>
            </a:r>
            <a:endParaRPr b="1">
              <a:solidFill>
                <a:srgbClr val="1155CC"/>
              </a:solidFill>
            </a:endParaRPr>
          </a:p>
          <a:p>
            <a:pPr indent="0" lvl="0" marL="0" rtl="0" algn="l">
              <a:spcBef>
                <a:spcPts val="1200"/>
              </a:spcBef>
              <a:spcAft>
                <a:spcPts val="0"/>
              </a:spcAft>
              <a:buNone/>
            </a:pPr>
            <a:r>
              <a:rPr lang="en"/>
              <a:t>Generative Adversarial Network</a:t>
            </a:r>
            <a:endParaRPr/>
          </a:p>
          <a:p>
            <a:pPr indent="0" lvl="0" marL="0" rtl="0" algn="l">
              <a:spcBef>
                <a:spcPts val="1200"/>
              </a:spcBef>
              <a:spcAft>
                <a:spcPts val="0"/>
              </a:spcAft>
              <a:buNone/>
            </a:pPr>
            <a:r>
              <a:rPr lang="en"/>
              <a:t>Adversarial Training</a:t>
            </a:r>
            <a:endParaRPr/>
          </a:p>
          <a:p>
            <a:pPr indent="0" lvl="0" marL="0" rtl="0" algn="l">
              <a:spcBef>
                <a:spcPts val="1200"/>
              </a:spcBef>
              <a:spcAft>
                <a:spcPts val="0"/>
              </a:spcAft>
              <a:buNone/>
            </a:pPr>
            <a:r>
              <a:rPr lang="en"/>
              <a:t>Generate new data</a:t>
            </a:r>
            <a:endParaRPr/>
          </a:p>
          <a:p>
            <a:pPr indent="0" lvl="0" marL="0" rtl="0" algn="l">
              <a:spcBef>
                <a:spcPts val="1200"/>
              </a:spcBef>
              <a:spcAft>
                <a:spcPts val="0"/>
              </a:spcAft>
              <a:buNone/>
            </a:pPr>
            <a:r>
              <a:rPr lang="en"/>
              <a:t>Can generate realistic data</a:t>
            </a:r>
            <a:endParaRPr/>
          </a:p>
          <a:p>
            <a:pPr indent="0" lvl="0" marL="0" rtl="0" algn="l">
              <a:spcBef>
                <a:spcPts val="1200"/>
              </a:spcBef>
              <a:spcAft>
                <a:spcPts val="1200"/>
              </a:spcAft>
              <a:buNone/>
            </a:pPr>
            <a:r>
              <a:rPr lang="en"/>
              <a:t>Can be difficult to train</a:t>
            </a:r>
            <a:endParaRPr/>
          </a:p>
        </p:txBody>
      </p:sp>
      <p:sp>
        <p:nvSpPr>
          <p:cNvPr id="79" name="Google Shape;79;p16"/>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1155CC"/>
                </a:solidFill>
              </a:rPr>
              <a:t>VAE</a:t>
            </a:r>
            <a:endParaRPr b="1">
              <a:solidFill>
                <a:srgbClr val="1155CC"/>
              </a:solidFill>
            </a:endParaRPr>
          </a:p>
          <a:p>
            <a:pPr indent="0" lvl="0" marL="0" rtl="0" algn="l">
              <a:spcBef>
                <a:spcPts val="1200"/>
              </a:spcBef>
              <a:spcAft>
                <a:spcPts val="0"/>
              </a:spcAft>
              <a:buNone/>
            </a:pPr>
            <a:r>
              <a:rPr b="1" lang="en"/>
              <a:t>Variational Autoencoder</a:t>
            </a:r>
            <a:endParaRPr b="1"/>
          </a:p>
          <a:p>
            <a:pPr indent="0" lvl="0" marL="0" rtl="0" algn="l">
              <a:spcBef>
                <a:spcPts val="1200"/>
              </a:spcBef>
              <a:spcAft>
                <a:spcPts val="0"/>
              </a:spcAft>
              <a:buNone/>
            </a:pPr>
            <a:r>
              <a:rPr b="1" lang="en"/>
              <a:t>Variational Inference</a:t>
            </a:r>
            <a:endParaRPr b="1"/>
          </a:p>
          <a:p>
            <a:pPr indent="0" lvl="0" marL="0" rtl="0" algn="l">
              <a:spcBef>
                <a:spcPts val="1200"/>
              </a:spcBef>
              <a:spcAft>
                <a:spcPts val="0"/>
              </a:spcAft>
              <a:buNone/>
            </a:pPr>
            <a:r>
              <a:rPr b="1" lang="en"/>
              <a:t>Learn the distribution of  a dataset</a:t>
            </a:r>
            <a:endParaRPr b="1"/>
          </a:p>
          <a:p>
            <a:pPr indent="0" lvl="0" marL="0" rtl="0" algn="l">
              <a:spcBef>
                <a:spcPts val="1200"/>
              </a:spcBef>
              <a:spcAft>
                <a:spcPts val="0"/>
              </a:spcAft>
              <a:buNone/>
            </a:pPr>
            <a:r>
              <a:rPr b="1" lang="en"/>
              <a:t>Can represent </a:t>
            </a:r>
            <a:r>
              <a:rPr b="1" lang="en"/>
              <a:t>uncertainty</a:t>
            </a:r>
            <a:r>
              <a:rPr b="1" lang="en"/>
              <a:t> in a data</a:t>
            </a:r>
            <a:endParaRPr b="1"/>
          </a:p>
          <a:p>
            <a:pPr indent="0" lvl="0" marL="0" rtl="0" algn="l">
              <a:spcBef>
                <a:spcPts val="1200"/>
              </a:spcBef>
              <a:spcAft>
                <a:spcPts val="0"/>
              </a:spcAft>
              <a:buNone/>
            </a:pPr>
            <a:r>
              <a:rPr b="1" lang="en"/>
              <a:t>Can </a:t>
            </a:r>
            <a:r>
              <a:rPr b="1" lang="en"/>
              <a:t>generate blurry or unrealistic data</a:t>
            </a:r>
            <a:endParaRPr b="1"/>
          </a:p>
          <a:p>
            <a:pPr indent="0" lvl="0" marL="0" rtl="0" algn="l">
              <a:spcBef>
                <a:spcPts val="1200"/>
              </a:spcBef>
              <a:spcAft>
                <a:spcPts val="1200"/>
              </a:spcAft>
              <a:buNone/>
            </a:pPr>
            <a:r>
              <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GPT</a:t>
            </a:r>
            <a:endParaRPr/>
          </a:p>
        </p:txBody>
      </p:sp>
      <p:sp>
        <p:nvSpPr>
          <p:cNvPr id="85" name="Google Shape;85;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a:bodyPr>
          <a:lstStyle/>
          <a:p>
            <a:pPr indent="-287655" lvl="0" marL="457200" rtl="0" algn="l">
              <a:spcBef>
                <a:spcPts val="300"/>
              </a:spcBef>
              <a:spcAft>
                <a:spcPts val="0"/>
              </a:spcAft>
              <a:buClr>
                <a:srgbClr val="1F1F1F"/>
              </a:buClr>
              <a:buSzPct val="100000"/>
              <a:buFont typeface="Arial"/>
              <a:buChar char="●"/>
            </a:pPr>
            <a:r>
              <a:rPr lang="en" sz="1200">
                <a:solidFill>
                  <a:srgbClr val="1F1F1F"/>
                </a:solidFill>
                <a:highlight>
                  <a:srgbClr val="FFFFFF"/>
                </a:highlight>
                <a:latin typeface="Arial"/>
                <a:ea typeface="Arial"/>
                <a:cs typeface="Arial"/>
                <a:sym typeface="Arial"/>
              </a:rPr>
              <a:t>GPT models are transformer-based models. Transformers are a type of neural network that are well-suited for natural language processing tasks. They work by attending to different parts of the input sequence and then using this information to generate the output sequence.</a:t>
            </a:r>
            <a:endParaRPr sz="1200">
              <a:solidFill>
                <a:srgbClr val="1F1F1F"/>
              </a:solidFill>
              <a:highlight>
                <a:srgbClr val="FFFFFF"/>
              </a:highlight>
              <a:latin typeface="Arial"/>
              <a:ea typeface="Arial"/>
              <a:cs typeface="Arial"/>
              <a:sym typeface="Arial"/>
            </a:endParaRPr>
          </a:p>
          <a:p>
            <a:pPr indent="-287655" lvl="0" marL="457200" rtl="0" algn="l">
              <a:spcBef>
                <a:spcPts val="0"/>
              </a:spcBef>
              <a:spcAft>
                <a:spcPts val="0"/>
              </a:spcAft>
              <a:buClr>
                <a:srgbClr val="1F1F1F"/>
              </a:buClr>
              <a:buSzPct val="100000"/>
              <a:buFont typeface="Arial"/>
              <a:buChar char="●"/>
            </a:pPr>
            <a:r>
              <a:rPr lang="en" sz="1200">
                <a:solidFill>
                  <a:srgbClr val="1F1F1F"/>
                </a:solidFill>
                <a:highlight>
                  <a:srgbClr val="FFFFFF"/>
                </a:highlight>
                <a:latin typeface="Arial"/>
                <a:ea typeface="Arial"/>
                <a:cs typeface="Arial"/>
                <a:sym typeface="Arial"/>
              </a:rPr>
              <a:t>GPT models are autoregressive models. Autoregressive models generate output one token at a time. This means that the model only needs to consider the previous tokens in the sequence when generating the next token. This makes autoregressive models more efficient than other types of models, such as recurrent neural networks (RNNs).</a:t>
            </a:r>
            <a:endParaRPr sz="1200">
              <a:solidFill>
                <a:srgbClr val="1F1F1F"/>
              </a:solidFill>
              <a:highlight>
                <a:srgbClr val="FFFFFF"/>
              </a:highlight>
              <a:latin typeface="Arial"/>
              <a:ea typeface="Arial"/>
              <a:cs typeface="Arial"/>
              <a:sym typeface="Arial"/>
            </a:endParaRPr>
          </a:p>
          <a:p>
            <a:pPr indent="-287655" lvl="0" marL="457200" rtl="0" algn="l">
              <a:spcBef>
                <a:spcPts val="0"/>
              </a:spcBef>
              <a:spcAft>
                <a:spcPts val="0"/>
              </a:spcAft>
              <a:buClr>
                <a:srgbClr val="1F1F1F"/>
              </a:buClr>
              <a:buSzPct val="100000"/>
              <a:buFont typeface="Arial"/>
              <a:buChar char="●"/>
            </a:pPr>
            <a:r>
              <a:rPr lang="en" sz="1200">
                <a:solidFill>
                  <a:srgbClr val="1F1F1F"/>
                </a:solidFill>
                <a:highlight>
                  <a:srgbClr val="FFFFFF"/>
                </a:highlight>
                <a:latin typeface="Arial"/>
                <a:ea typeface="Arial"/>
                <a:cs typeface="Arial"/>
                <a:sym typeface="Arial"/>
              </a:rPr>
              <a:t>GPT models are deep models. GPT models have a large number of parameters, which allows them to learn complex relationships in the data.</a:t>
            </a:r>
            <a:endParaRPr sz="1200">
              <a:solidFill>
                <a:srgbClr val="1F1F1F"/>
              </a:solidFill>
              <a:highlight>
                <a:srgbClr val="FFFFFF"/>
              </a:highlight>
              <a:latin typeface="Arial"/>
              <a:ea typeface="Arial"/>
              <a:cs typeface="Arial"/>
              <a:sym typeface="Arial"/>
            </a:endParaRPr>
          </a:p>
          <a:p>
            <a:pPr indent="0" lvl="0" marL="0" rtl="0" algn="l">
              <a:spcBef>
                <a:spcPts val="1800"/>
              </a:spcBef>
              <a:spcAft>
                <a:spcPts val="0"/>
              </a:spcAft>
              <a:buNone/>
            </a:pPr>
            <a:r>
              <a:rPr b="1" lang="en" sz="1200">
                <a:solidFill>
                  <a:srgbClr val="1155CC"/>
                </a:solidFill>
                <a:highlight>
                  <a:srgbClr val="FFFFFF"/>
                </a:highlight>
                <a:latin typeface="Arial"/>
                <a:ea typeface="Arial"/>
                <a:cs typeface="Arial"/>
                <a:sym typeface="Arial"/>
              </a:rPr>
              <a:t>GPT model architecture:</a:t>
            </a:r>
            <a:endParaRPr b="1" sz="1200">
              <a:solidFill>
                <a:srgbClr val="1155CC"/>
              </a:solidFill>
              <a:highlight>
                <a:srgbClr val="FFFFFF"/>
              </a:highlight>
              <a:latin typeface="Arial"/>
              <a:ea typeface="Arial"/>
              <a:cs typeface="Arial"/>
              <a:sym typeface="Arial"/>
            </a:endParaRPr>
          </a:p>
          <a:p>
            <a:pPr indent="-287655" lvl="0" marL="457200" rtl="0" algn="l">
              <a:spcBef>
                <a:spcPts val="1800"/>
              </a:spcBef>
              <a:spcAft>
                <a:spcPts val="0"/>
              </a:spcAft>
              <a:buClr>
                <a:srgbClr val="1F1F1F"/>
              </a:buClr>
              <a:buSzPct val="100000"/>
              <a:buFont typeface="Arial"/>
              <a:buChar char="●"/>
            </a:pPr>
            <a:r>
              <a:rPr lang="en" sz="1200">
                <a:solidFill>
                  <a:srgbClr val="1F1F1F"/>
                </a:solidFill>
                <a:highlight>
                  <a:srgbClr val="FFFFFF"/>
                </a:highlight>
                <a:latin typeface="Arial"/>
                <a:ea typeface="Arial"/>
                <a:cs typeface="Arial"/>
                <a:sym typeface="Arial"/>
              </a:rPr>
              <a:t>GPT models use a self-attention mechanism to attend to different parts of the input sequence. The self-attention mechanism allows the model to learn long-range dependencies in the input sequence.</a:t>
            </a:r>
            <a:endParaRPr sz="1200">
              <a:solidFill>
                <a:srgbClr val="1F1F1F"/>
              </a:solidFill>
              <a:highlight>
                <a:srgbClr val="FFFFFF"/>
              </a:highlight>
              <a:latin typeface="Arial"/>
              <a:ea typeface="Arial"/>
              <a:cs typeface="Arial"/>
              <a:sym typeface="Arial"/>
            </a:endParaRPr>
          </a:p>
          <a:p>
            <a:pPr indent="-287655" lvl="0" marL="457200" rtl="0" algn="l">
              <a:spcBef>
                <a:spcPts val="0"/>
              </a:spcBef>
              <a:spcAft>
                <a:spcPts val="0"/>
              </a:spcAft>
              <a:buClr>
                <a:srgbClr val="1F1F1F"/>
              </a:buClr>
              <a:buSzPct val="100000"/>
              <a:buFont typeface="Arial"/>
              <a:buChar char="●"/>
            </a:pPr>
            <a:r>
              <a:rPr lang="en" sz="1200">
                <a:solidFill>
                  <a:srgbClr val="1F1F1F"/>
                </a:solidFill>
                <a:highlight>
                  <a:srgbClr val="FFFFFF"/>
                </a:highlight>
                <a:latin typeface="Arial"/>
                <a:ea typeface="Arial"/>
                <a:cs typeface="Arial"/>
                <a:sym typeface="Arial"/>
              </a:rPr>
              <a:t>GPT models use a masking mechanism to prevent the model from attending to future tokens in the sequence. This prevents the model from generating text that is grammatically incorrect or that does not make sense.</a:t>
            </a:r>
            <a:endParaRPr sz="1200">
              <a:solidFill>
                <a:srgbClr val="1F1F1F"/>
              </a:solidFill>
              <a:highlight>
                <a:srgbClr val="FFFFFF"/>
              </a:highlight>
              <a:latin typeface="Arial"/>
              <a:ea typeface="Arial"/>
              <a:cs typeface="Arial"/>
              <a:sym typeface="Arial"/>
            </a:endParaRPr>
          </a:p>
          <a:p>
            <a:pPr indent="-287655" lvl="0" marL="457200" rtl="0" algn="l">
              <a:spcBef>
                <a:spcPts val="0"/>
              </a:spcBef>
              <a:spcAft>
                <a:spcPts val="0"/>
              </a:spcAft>
              <a:buClr>
                <a:srgbClr val="1F1F1F"/>
              </a:buClr>
              <a:buSzPct val="100000"/>
              <a:buFont typeface="Arial"/>
              <a:buChar char="●"/>
            </a:pPr>
            <a:r>
              <a:rPr lang="en" sz="1200">
                <a:solidFill>
                  <a:srgbClr val="1F1F1F"/>
                </a:solidFill>
                <a:highlight>
                  <a:srgbClr val="FFFFFF"/>
                </a:highlight>
                <a:latin typeface="Arial"/>
                <a:ea typeface="Arial"/>
                <a:cs typeface="Arial"/>
                <a:sym typeface="Arial"/>
              </a:rPr>
              <a:t>GPT models are trained using a masked language modeling objective. The masked language modeling objective involves masking some of the tokens in the input sequence and then predicting the masked tokens. This objective helps the model to learn the statistical properties of language and to generate text that is similar to human-written text.</a:t>
            </a:r>
            <a:endParaRPr sz="1200">
              <a:solidFill>
                <a:srgbClr val="1F1F1F"/>
              </a:solidFill>
              <a:highlight>
                <a:srgbClr val="FFFFFF"/>
              </a:highlight>
              <a:latin typeface="Arial"/>
              <a:ea typeface="Arial"/>
              <a:cs typeface="Arial"/>
              <a:sym typeface="Arial"/>
            </a:endParaRPr>
          </a:p>
          <a:p>
            <a:pPr indent="0" lvl="0" marL="0" rtl="0" algn="l">
              <a:spcBef>
                <a:spcPts val="1100"/>
              </a:spcBef>
              <a:spcAft>
                <a:spcPts val="1200"/>
              </a:spcAft>
              <a:buNone/>
            </a:pPr>
            <a:r>
              <a:rPr lang="en" sz="1200">
                <a:solidFill>
                  <a:srgbClr val="1F1F1F"/>
                </a:solidFill>
                <a:highlight>
                  <a:srgbClr val="FFFFFF"/>
                </a:highlight>
                <a:latin typeface="Arial"/>
                <a:ea typeface="Arial"/>
                <a:cs typeface="Arial"/>
                <a:sym typeface="Arial"/>
              </a:rPr>
              <a:t>GPT models have been shown to be very effective for a variety of </a:t>
            </a:r>
            <a:r>
              <a:rPr b="1" lang="en" sz="1200">
                <a:solidFill>
                  <a:srgbClr val="1F1F1F"/>
                </a:solidFill>
                <a:highlight>
                  <a:srgbClr val="FFFFFF"/>
                </a:highlight>
                <a:latin typeface="Arial"/>
                <a:ea typeface="Arial"/>
                <a:cs typeface="Arial"/>
                <a:sym typeface="Arial"/>
              </a:rPr>
              <a:t>natural language processing tasks </a:t>
            </a:r>
            <a:r>
              <a:rPr lang="en" sz="1200">
                <a:solidFill>
                  <a:srgbClr val="1F1F1F"/>
                </a:solidFill>
                <a:highlight>
                  <a:srgbClr val="FFFFFF"/>
                </a:highlight>
                <a:latin typeface="Arial"/>
                <a:ea typeface="Arial"/>
                <a:cs typeface="Arial"/>
                <a:sym typeface="Arial"/>
              </a:rPr>
              <a:t>e.g. text-generation, q-and-a, machine-translation, code-genration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