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T Sans Narrow"/>
      <p:regular r:id="rId11"/>
      <p:bold r:id="rId12"/>
    </p:embeddedFont>
    <p:embeddedFont>
      <p:font typeface="Lat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PTSansNarrow-regular.fntdata"/><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OpenSans-regular.fntdata"/><Relationship Id="rId16" Type="http://schemas.openxmlformats.org/officeDocument/2006/relationships/font" Target="fonts/Lato-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8b2a43e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8b2a43e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d952471b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d952471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d8b2a43e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d8b2a43e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d952471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d952471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 LlamaIndex 101</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Connect Data Sources to LLM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LlamaIndex</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LlamaIndex is a data framework that can be used to connect custom data sources to LLMs. It is designed to be flexible and scalable, and it supports a variety of data formats.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Here are some of the features of LlamaIndex:</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Data connectors: LlamaIndex provides data connectors for a variety of data sources, including APIs, PDFs, documents, SQL, and more.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Data indexing: LlamaIndex indexes your data in intermediate representations that are easy and performant for LLMs to consume.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Engines: LlamaIndex provides engines that allow you to query your data using natural language.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Reranking: LlamaIndex provides reranking modules that allow you to improve the quality of your results.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LlamaIndex - How it work</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Connect to custom data sources</a:t>
            </a:r>
            <a:r>
              <a:rPr lang="en" sz="1200">
                <a:solidFill>
                  <a:srgbClr val="1F1F1F"/>
                </a:solidFill>
                <a:highlight>
                  <a:srgbClr val="FFFFFF"/>
                </a:highlight>
                <a:latin typeface="Arial"/>
                <a:ea typeface="Arial"/>
                <a:cs typeface="Arial"/>
                <a:sym typeface="Arial"/>
              </a:rPr>
              <a:t>: LlamaIndex can be used to connect to any data source that has an API or can be exported to a format that LlamaIndex supports.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Index your data</a:t>
            </a:r>
            <a:r>
              <a:rPr lang="en" sz="1200">
                <a:solidFill>
                  <a:srgbClr val="1F1F1F"/>
                </a:solidFill>
                <a:highlight>
                  <a:srgbClr val="FFFFFF"/>
                </a:highlight>
                <a:latin typeface="Arial"/>
                <a:ea typeface="Arial"/>
                <a:cs typeface="Arial"/>
                <a:sym typeface="Arial"/>
              </a:rPr>
              <a:t>: LlamaIndex can index your data in a way that is efficient and easy for LLMs to access.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Query your data using natural language:</a:t>
            </a:r>
            <a:r>
              <a:rPr lang="en" sz="1200">
                <a:solidFill>
                  <a:srgbClr val="1F1F1F"/>
                </a:solidFill>
                <a:highlight>
                  <a:srgbClr val="FFFFFF"/>
                </a:highlight>
                <a:latin typeface="Arial"/>
                <a:ea typeface="Arial"/>
                <a:cs typeface="Arial"/>
                <a:sym typeface="Arial"/>
              </a:rPr>
              <a:t> LlamaIndex provides engines that allow you to query your data using natural language, such as "What is the capital of France?" or "What is the meaning of life?"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Improve the quality of your results</a:t>
            </a:r>
            <a:r>
              <a:rPr lang="en" sz="1200">
                <a:solidFill>
                  <a:srgbClr val="1F1F1F"/>
                </a:solidFill>
                <a:highlight>
                  <a:srgbClr val="FFFFFF"/>
                </a:highlight>
                <a:latin typeface="Arial"/>
                <a:ea typeface="Arial"/>
                <a:cs typeface="Arial"/>
                <a:sym typeface="Arial"/>
              </a:rPr>
              <a:t>: LlamaIndex provides reranking modules that allow you to improve the quality of your results by taking into account factors such as the relevance of the results to the query and the quality of the text in the results.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LlamaIndex use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a:bodyPr>
          <a:lstStyle/>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LlamaIndex can be used in a variety of scenarios, such as:</a:t>
            </a:r>
            <a:endParaRPr sz="1200">
              <a:solidFill>
                <a:srgbClr val="1F1F1F"/>
              </a:solidFill>
              <a:highlight>
                <a:srgbClr val="FFFFFF"/>
              </a:highlight>
              <a:latin typeface="Arial"/>
              <a:ea typeface="Arial"/>
              <a:cs typeface="Arial"/>
              <a:sym typeface="Arial"/>
            </a:endParaRPr>
          </a:p>
          <a:p>
            <a:pPr indent="-299085" lvl="0" marL="457200" rtl="0" algn="l">
              <a:spcBef>
                <a:spcPts val="18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Chatbots: LlamaIndex can be used to build chatbots that can access and process information from external data sources.</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Question answering: LlamaIndex can be used to build question answering systems that can answer user questions by accessing and processing information from external data sources.</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Summarization: LlamaIndex can be used to build summarization systems that can summarize text documents by accessing and processing information from external data sources.</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Machine translation: LlamaIndex can be used to build machine translation systems that can translate text from one language to another by accessing and processing information from external data sources.</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Natural language generation: LlamaIndex can be used to build natural language generation systems that can generate text, such as news articles or product descriptions, by accessing and processing information from external data sources.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solution</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222222"/>
                </a:solidFill>
                <a:highlight>
                  <a:srgbClr val="FFFFFF"/>
                </a:highlight>
                <a:latin typeface="Lato"/>
                <a:ea typeface="Lato"/>
                <a:cs typeface="Lato"/>
                <a:sym typeface="Lato"/>
              </a:rPr>
              <a:t>Problem - use custom data in LLM </a:t>
            </a:r>
            <a:endParaRPr b="1" sz="1350">
              <a:solidFill>
                <a:srgbClr val="222222"/>
              </a:solidFill>
              <a:highlight>
                <a:srgbClr val="FFFFFF"/>
              </a:highlight>
              <a:latin typeface="Lato"/>
              <a:ea typeface="Lato"/>
              <a:cs typeface="Lato"/>
              <a:sym typeface="Lato"/>
            </a:endParaRPr>
          </a:p>
          <a:p>
            <a:pPr indent="0" lvl="0" marL="0" rtl="0" algn="l">
              <a:spcBef>
                <a:spcPts val="1200"/>
              </a:spcBef>
              <a:spcAft>
                <a:spcPts val="0"/>
              </a:spcAft>
              <a:buNone/>
            </a:pPr>
            <a:r>
              <a:rPr lang="en" sz="1350">
                <a:solidFill>
                  <a:srgbClr val="222222"/>
                </a:solidFill>
                <a:highlight>
                  <a:srgbClr val="FFFFFF"/>
                </a:highlight>
                <a:latin typeface="Lato"/>
                <a:ea typeface="Lato"/>
                <a:cs typeface="Lato"/>
                <a:sym typeface="Lato"/>
              </a:rPr>
              <a:t>Private data is available from various sources, and one way to use it is to fine-tune LLMs by training your data. However, this requires a lot of data preparation effort and lacks transparency. </a:t>
            </a:r>
            <a:endParaRPr sz="1350">
              <a:solidFill>
                <a:srgbClr val="222222"/>
              </a:solidFill>
              <a:highlight>
                <a:srgbClr val="FFFFFF"/>
              </a:highlight>
              <a:latin typeface="Lato"/>
              <a:ea typeface="Lato"/>
              <a:cs typeface="Lato"/>
              <a:sym typeface="Lato"/>
            </a:endParaRPr>
          </a:p>
          <a:p>
            <a:pPr indent="0" lvl="0" marL="0" rtl="0" algn="l">
              <a:spcBef>
                <a:spcPts val="1200"/>
              </a:spcBef>
              <a:spcAft>
                <a:spcPts val="0"/>
              </a:spcAft>
              <a:buNone/>
            </a:pPr>
            <a:r>
              <a:rPr lang="en" sz="1350">
                <a:solidFill>
                  <a:srgbClr val="222222"/>
                </a:solidFill>
                <a:highlight>
                  <a:srgbClr val="FFFFFF"/>
                </a:highlight>
                <a:latin typeface="Lato"/>
                <a:ea typeface="Lato"/>
                <a:cs typeface="Lato"/>
                <a:sym typeface="Lato"/>
              </a:rPr>
              <a:t>Another way is to use prompts with a context to answer questions, but there is a token limitation.</a:t>
            </a:r>
            <a:endParaRPr sz="1350">
              <a:solidFill>
                <a:srgbClr val="222222"/>
              </a:solidFill>
              <a:highlight>
                <a:srgbClr val="FFFFFF"/>
              </a:highlight>
              <a:latin typeface="Lato"/>
              <a:ea typeface="Lato"/>
              <a:cs typeface="Lato"/>
              <a:sym typeface="Lato"/>
            </a:endParaRPr>
          </a:p>
          <a:p>
            <a:pPr indent="0" lvl="0" marL="0" rtl="0" algn="l">
              <a:spcBef>
                <a:spcPts val="1200"/>
              </a:spcBef>
              <a:spcAft>
                <a:spcPts val="0"/>
              </a:spcAft>
              <a:buNone/>
            </a:pPr>
            <a:r>
              <a:rPr b="1" lang="en" sz="1350">
                <a:solidFill>
                  <a:srgbClr val="222222"/>
                </a:solidFill>
                <a:highlight>
                  <a:srgbClr val="FFFFFF"/>
                </a:highlight>
                <a:latin typeface="Lato"/>
                <a:ea typeface="Lato"/>
                <a:cs typeface="Lato"/>
                <a:sym typeface="Lato"/>
              </a:rPr>
              <a:t>Solution/Components</a:t>
            </a:r>
            <a:endParaRPr b="1" sz="1350">
              <a:solidFill>
                <a:srgbClr val="222222"/>
              </a:solidFill>
              <a:highlight>
                <a:srgbClr val="FFFFFF"/>
              </a:highlight>
              <a:latin typeface="Lato"/>
              <a:ea typeface="Lato"/>
              <a:cs typeface="Lato"/>
              <a:sym typeface="Lato"/>
            </a:endParaRPr>
          </a:p>
          <a:p>
            <a:pPr indent="-314325" lvl="0" marL="457200" rtl="0" algn="l">
              <a:spcBef>
                <a:spcPts val="1200"/>
              </a:spcBef>
              <a:spcAft>
                <a:spcPts val="0"/>
              </a:spcAft>
              <a:buClr>
                <a:srgbClr val="222222"/>
              </a:buClr>
              <a:buSzPts val="1350"/>
              <a:buFont typeface="Lato"/>
              <a:buChar char="●"/>
            </a:pPr>
            <a:r>
              <a:rPr lang="en" sz="1350">
                <a:solidFill>
                  <a:srgbClr val="222222"/>
                </a:solidFill>
                <a:highlight>
                  <a:srgbClr val="FFFFFF"/>
                </a:highlight>
                <a:latin typeface="Lato"/>
                <a:ea typeface="Lato"/>
                <a:cs typeface="Lato"/>
                <a:sym typeface="Lato"/>
              </a:rPr>
              <a:t>Data Engine</a:t>
            </a:r>
            <a:endParaRPr sz="1350">
              <a:solidFill>
                <a:srgbClr val="222222"/>
              </a:solidFill>
              <a:highlight>
                <a:srgbClr val="FFFFFF"/>
              </a:highlight>
              <a:latin typeface="Lato"/>
              <a:ea typeface="Lato"/>
              <a:cs typeface="Lato"/>
              <a:sym typeface="Lato"/>
            </a:endParaRPr>
          </a:p>
          <a:p>
            <a:pPr indent="-314325" lvl="0" marL="457200" rtl="0" algn="l">
              <a:spcBef>
                <a:spcPts val="0"/>
              </a:spcBef>
              <a:spcAft>
                <a:spcPts val="0"/>
              </a:spcAft>
              <a:buClr>
                <a:srgbClr val="222222"/>
              </a:buClr>
              <a:buSzPts val="1350"/>
              <a:buFont typeface="Lato"/>
              <a:buChar char="●"/>
            </a:pPr>
            <a:r>
              <a:rPr lang="en" sz="1350">
                <a:solidFill>
                  <a:srgbClr val="222222"/>
                </a:solidFill>
                <a:highlight>
                  <a:srgbClr val="FFFFFF"/>
                </a:highlight>
                <a:latin typeface="Lato"/>
                <a:ea typeface="Lato"/>
                <a:cs typeface="Lato"/>
                <a:sym typeface="Lato"/>
              </a:rPr>
              <a:t>Llama Index  - divides the document into nodes and creates an embedding for each node to store. us sources such as web pages, PDFs, and Google Drive, and creating a vector store index from the documents</a:t>
            </a:r>
            <a:endParaRPr sz="1350">
              <a:solidFill>
                <a:srgbClr val="222222"/>
              </a:solidFill>
              <a:highlight>
                <a:srgbClr val="FFFFFF"/>
              </a:highlight>
              <a:latin typeface="Lato"/>
              <a:ea typeface="Lato"/>
              <a:cs typeface="Lato"/>
              <a:sym typeface="Lato"/>
            </a:endParaRPr>
          </a:p>
          <a:p>
            <a:pPr indent="-314325" lvl="0" marL="457200" rtl="0" algn="l">
              <a:spcBef>
                <a:spcPts val="0"/>
              </a:spcBef>
              <a:spcAft>
                <a:spcPts val="0"/>
              </a:spcAft>
              <a:buClr>
                <a:srgbClr val="222222"/>
              </a:buClr>
              <a:buSzPts val="1350"/>
              <a:buFont typeface="Lato"/>
              <a:buChar char="●"/>
            </a:pPr>
            <a:r>
              <a:rPr lang="en" sz="1350">
                <a:solidFill>
                  <a:srgbClr val="222222"/>
                </a:solidFill>
                <a:highlight>
                  <a:srgbClr val="FFFFFF"/>
                </a:highlight>
                <a:latin typeface="Lato"/>
                <a:ea typeface="Lato"/>
                <a:cs typeface="Lato"/>
                <a:sym typeface="Lato"/>
              </a:rPr>
              <a:t>Query  -   A interface to do query</a:t>
            </a:r>
            <a:endParaRPr sz="1350">
              <a:solidFill>
                <a:srgbClr val="222222"/>
              </a:solidFill>
              <a:highlight>
                <a:srgbClr val="FFFFFF"/>
              </a:highlight>
              <a:latin typeface="Lato"/>
              <a:ea typeface="Lato"/>
              <a:cs typeface="Lato"/>
              <a:sym typeface="Lato"/>
            </a:endParaRPr>
          </a:p>
          <a:p>
            <a:pPr indent="0" lvl="0" marL="457200" rtl="0" algn="l">
              <a:spcBef>
                <a:spcPts val="1200"/>
              </a:spcBef>
              <a:spcAft>
                <a:spcPts val="1200"/>
              </a:spcAft>
              <a:buNone/>
            </a:pPr>
            <a:r>
              <a:t/>
            </a:r>
            <a:endParaRPr sz="1350">
              <a:solidFill>
                <a:srgbClr val="222222"/>
              </a:solidFill>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