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BF64B-2A32-42D4-BBBF-33185BDE211B}">
  <a:tblStyle styleId="{3DEBF64B-2A32-42D4-BBBF-33185BDE21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EAD0F6-7FF4-4E70-979E-BD0D9A566E8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Master" Target="slideMasters/slideMaster1.xml"/><Relationship Id="rId19" Type="http://schemas.openxmlformats.org/officeDocument/2006/relationships/font" Target="fonts/OpenSans-italic.fntdata"/><Relationship Id="rId6" Type="http://schemas.openxmlformats.org/officeDocument/2006/relationships/notesMaster" Target="notesMasters/notesMaster1.xml"/><Relationship Id="rId18"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8b2a43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8b2a43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d8b2a43e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d8b2a43e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d8b2a43e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d8b2a43e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d8b2a43e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d8b2a43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d8b2a43e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d8b2a43e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d8b2a43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d8b2a43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405431c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405431c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Vector Database 101</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Database for 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Databases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1F1F1F"/>
                </a:solidFill>
                <a:highlight>
                  <a:srgbClr val="FFFFFF"/>
                </a:highlight>
                <a:latin typeface="Arial"/>
                <a:ea typeface="Arial"/>
                <a:cs typeface="Arial"/>
                <a:sym typeface="Arial"/>
              </a:rPr>
              <a:t>A vector database is a type of database that stores and manages unstructured data, such as text, images, or audio, in vector embeddings (high-dimensional vectors) to make it easy to find and retrieve similar objects quickly.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DB use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Natural language processing (NLP): Vector databases can be used to store and process text data, such as news articles, social media posts, and customer reviews. This can be used for tasks such as sentiment analysis, topic modeling, and question answering.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Computer vision (CV): Vector databases can be used to store and process image data, such as facial recognition, object detection, and image classification.</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Recommendation systems (RS): Vector databases can be used to store and process user preferences, such as product ratings and purchase history. This can be used to recommend products or services to users.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Others: Vector databases can also be used for tasks such as fraud detection, genomics, and drug discovery.</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DBs vs Traditional Databases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Data type: Vector databases store data in vector embeddings, which are high-dimensional vectors that represent features or attributes of the data. Traditional databases store data in rows and columns, where each row represents a single record and each column represents a single field.</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Querying: Vector databases support similarity search, which allows you to find the objects that are most similar to a given object. Traditional databases support exact match queries, which only return objects that match the exact criteria specified in the query.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Performance: Vector databases are typically faster than traditional databases for similarity search queries. This is because vector databases use specialized algorithms that are designed for this type of query.</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Database Vendors</a:t>
            </a:r>
            <a:endParaRPr/>
          </a:p>
        </p:txBody>
      </p:sp>
      <p:graphicFrame>
        <p:nvGraphicFramePr>
          <p:cNvPr id="91" name="Google Shape;91;p17"/>
          <p:cNvGraphicFramePr/>
          <p:nvPr/>
        </p:nvGraphicFramePr>
        <p:xfrm>
          <a:off x="311700" y="1351125"/>
          <a:ext cx="3000000" cy="3000000"/>
        </p:xfrm>
        <a:graphic>
          <a:graphicData uri="http://schemas.openxmlformats.org/drawingml/2006/table">
            <a:tbl>
              <a:tblPr>
                <a:noFill/>
                <a:tableStyleId>{3DEBF64B-2A32-42D4-BBBF-33185BDE211B}</a:tableStyleId>
              </a:tblPr>
              <a:tblGrid>
                <a:gridCol w="1728600"/>
                <a:gridCol w="5510400"/>
              </a:tblGrid>
              <a:tr h="381000">
                <a:tc>
                  <a:txBody>
                    <a:bodyPr/>
                    <a:lstStyle/>
                    <a:p>
                      <a:pPr indent="0" lvl="0" marL="0" rtl="0" algn="l">
                        <a:spcBef>
                          <a:spcPts val="0"/>
                        </a:spcBef>
                        <a:spcAft>
                          <a:spcPts val="0"/>
                        </a:spcAft>
                        <a:buNone/>
                      </a:pPr>
                      <a:r>
                        <a:rPr b="1" lang="en"/>
                        <a:t>Vendor</a:t>
                      </a:r>
                      <a:endParaRPr b="1"/>
                    </a:p>
                  </a:txBody>
                  <a:tcPr marT="91425" marB="91425" marR="91425" marL="91425"/>
                </a:tc>
                <a:tc>
                  <a:txBody>
                    <a:bodyPr/>
                    <a:lstStyle/>
                    <a:p>
                      <a:pPr indent="0" lvl="0" marL="0" rtl="0" algn="l">
                        <a:spcBef>
                          <a:spcPts val="0"/>
                        </a:spcBef>
                        <a:spcAft>
                          <a:spcPts val="0"/>
                        </a:spcAft>
                        <a:buNone/>
                      </a:pPr>
                      <a:r>
                        <a:rPr b="1" lang="en"/>
                        <a:t>Strengths</a:t>
                      </a:r>
                      <a:endParaRPr b="1"/>
                    </a:p>
                  </a:txBody>
                  <a:tcPr marT="91425" marB="91425" marR="91425" marL="91425"/>
                </a:tc>
              </a:tr>
              <a:tr h="381000">
                <a:tc>
                  <a:txBody>
                    <a:bodyPr/>
                    <a:lstStyle/>
                    <a:p>
                      <a:pPr indent="0" lvl="0" marL="0" rtl="0" algn="l">
                        <a:spcBef>
                          <a:spcPts val="0"/>
                        </a:spcBef>
                        <a:spcAft>
                          <a:spcPts val="0"/>
                        </a:spcAft>
                        <a:buNone/>
                      </a:pPr>
                      <a:r>
                        <a:rPr lang="en"/>
                        <a:t>Pinecone</a:t>
                      </a:r>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Designed for natural language processing (NLP) applications. </a:t>
                      </a:r>
                      <a:endParaRPr/>
                    </a:p>
                  </a:txBody>
                  <a:tcPr marT="91425" marB="91425" marR="91425" marL="91425"/>
                </a:tc>
              </a:tr>
              <a:tr h="381000">
                <a:tc>
                  <a:txBody>
                    <a:bodyPr/>
                    <a:lstStyle/>
                    <a:p>
                      <a:pPr indent="0" lvl="0" marL="0" rtl="0" algn="l">
                        <a:spcBef>
                          <a:spcPts val="0"/>
                        </a:spcBef>
                        <a:spcAft>
                          <a:spcPts val="0"/>
                        </a:spcAft>
                        <a:buNone/>
                      </a:pPr>
                      <a:r>
                        <a:rPr lang="en"/>
                        <a:t>Milvus</a:t>
                      </a:r>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Designed for large-scale similarity search</a:t>
                      </a:r>
                      <a:endParaRPr/>
                    </a:p>
                  </a:txBody>
                  <a:tcPr marT="91425" marB="91425" marR="91425" marL="91425"/>
                </a:tc>
              </a:tr>
              <a:tr h="381000">
                <a:tc>
                  <a:txBody>
                    <a:bodyPr/>
                    <a:lstStyle/>
                    <a:p>
                      <a:pPr indent="0" lvl="0" marL="0" rtl="0" algn="l">
                        <a:spcBef>
                          <a:spcPts val="0"/>
                        </a:spcBef>
                        <a:spcAft>
                          <a:spcPts val="0"/>
                        </a:spcAft>
                        <a:buNone/>
                      </a:pPr>
                      <a:r>
                        <a:rPr lang="en"/>
                        <a:t>Weaviate</a:t>
                      </a:r>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Designed for computer vision (CV) applications</a:t>
                      </a:r>
                      <a:endParaRPr/>
                    </a:p>
                  </a:txBody>
                  <a:tcPr marT="91425" marB="91425" marR="91425" marL="91425"/>
                </a:tc>
              </a:tr>
              <a:tr h="381000">
                <a:tc>
                  <a:txBody>
                    <a:bodyPr/>
                    <a:lstStyle/>
                    <a:p>
                      <a:pPr indent="0" lvl="0" marL="0" rtl="0" algn="l">
                        <a:spcBef>
                          <a:spcPts val="0"/>
                        </a:spcBef>
                        <a:spcAft>
                          <a:spcPts val="0"/>
                        </a:spcAft>
                        <a:buNone/>
                      </a:pPr>
                      <a:r>
                        <a:rPr lang="en"/>
                        <a:t>Faiss</a:t>
                      </a:r>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Library for efficient similarity search in high-dimensional spaces</a:t>
                      </a:r>
                      <a:endParaRPr/>
                    </a:p>
                  </a:txBody>
                  <a:tcPr marT="91425" marB="91425" marR="91425" marL="91425"/>
                </a:tc>
              </a:tr>
              <a:tr h="381000">
                <a:tc>
                  <a:txBody>
                    <a:bodyPr/>
                    <a:lstStyle/>
                    <a:p>
                      <a:pPr indent="0" lvl="0" marL="0" rtl="0" algn="l">
                        <a:spcBef>
                          <a:spcPts val="0"/>
                        </a:spcBef>
                        <a:spcAft>
                          <a:spcPts val="0"/>
                        </a:spcAft>
                        <a:buNone/>
                      </a:pPr>
                      <a:r>
                        <a:rPr lang="en">
                          <a:solidFill>
                            <a:srgbClr val="1F1F1F"/>
                          </a:solidFill>
                          <a:highlight>
                            <a:srgbClr val="FFFFFF"/>
                          </a:highlight>
                        </a:rPr>
                        <a:t>Zilliz</a:t>
                      </a:r>
                      <a:r>
                        <a:rPr lang="en" sz="1200">
                          <a:solidFill>
                            <a:srgbClr val="1F1F1F"/>
                          </a:solidFill>
                          <a:highlight>
                            <a:srgbClr val="FFFFFF"/>
                          </a:highlight>
                        </a:rPr>
                        <a:t> </a:t>
                      </a:r>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vector database that is designed for large-scale similarity search. It is based on the open-source Milvus project</a:t>
                      </a:r>
                      <a:endParaRPr sz="1200">
                        <a:solidFill>
                          <a:srgbClr val="1F1F1F"/>
                        </a:solidFill>
                        <a:highlight>
                          <a:srgbClr val="FFFFFF"/>
                        </a:highligh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t>
            </a:r>
            <a:r>
              <a:rPr lang="en"/>
              <a:t>Comparison</a:t>
            </a:r>
            <a:endParaRPr/>
          </a:p>
        </p:txBody>
      </p:sp>
      <p:graphicFrame>
        <p:nvGraphicFramePr>
          <p:cNvPr id="97" name="Google Shape;97;p18"/>
          <p:cNvGraphicFramePr/>
          <p:nvPr/>
        </p:nvGraphicFramePr>
        <p:xfrm>
          <a:off x="237075" y="1337750"/>
          <a:ext cx="3000000" cy="3000000"/>
        </p:xfrm>
        <a:graphic>
          <a:graphicData uri="http://schemas.openxmlformats.org/drawingml/2006/table">
            <a:tbl>
              <a:tblPr>
                <a:noFill/>
                <a:tableStyleId>{97EAD0F6-7FF4-4E70-979E-BD0D9A566E8A}</a:tableStyleId>
              </a:tblPr>
              <a:tblGrid>
                <a:gridCol w="1712600"/>
                <a:gridCol w="1918125"/>
                <a:gridCol w="2140750"/>
                <a:gridCol w="2534650"/>
              </a:tblGrid>
              <a:tr h="200025">
                <a:tc>
                  <a:txBody>
                    <a:bodyPr/>
                    <a:lstStyle/>
                    <a:p>
                      <a:pPr indent="0" lvl="0" marL="0" rtl="0" algn="l">
                        <a:lnSpc>
                          <a:spcPct val="115000"/>
                        </a:lnSpc>
                        <a:spcBef>
                          <a:spcPts val="0"/>
                        </a:spcBef>
                        <a:spcAft>
                          <a:spcPts val="0"/>
                        </a:spcAft>
                        <a:buNone/>
                      </a:pPr>
                      <a:r>
                        <a:rPr b="1" lang="en" sz="1000"/>
                        <a:t>Feature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Zilliz</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Pinecone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Weaviate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Open source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Scalability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Efficiency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Ease of use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en" sz="1000"/>
                        <a:t>Features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Similarity search, vector quantization, indexing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Similarity search, vector quantization, machine learning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Similarity search, vector indexing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19125">
                <a:tc>
                  <a:txBody>
                    <a:bodyPr/>
                    <a:lstStyle/>
                    <a:p>
                      <a:pPr indent="0" lvl="0" marL="0" rtl="0" algn="l">
                        <a:lnSpc>
                          <a:spcPct val="115000"/>
                        </a:lnSpc>
                        <a:spcBef>
                          <a:spcPts val="0"/>
                        </a:spcBef>
                        <a:spcAft>
                          <a:spcPts val="0"/>
                        </a:spcAft>
                        <a:buNone/>
                      </a:pPr>
                      <a:r>
                        <a:rPr lang="en" sz="1000"/>
                        <a:t>Pricing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Free for up to 100,000 vectors; paid plans for larger datasets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Paid plans only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Free for up to 10,000 vectors; paid plans for larger datasets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criteria for LLM</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Char char="●"/>
            </a:pPr>
            <a:r>
              <a:rPr lang="en" sz="1200">
                <a:solidFill>
                  <a:srgbClr val="1F1F1F"/>
                </a:solidFill>
                <a:highlight>
                  <a:srgbClr val="FFFFFF"/>
                </a:highlight>
              </a:rPr>
              <a:t>Model size: The model size is the amount of data that the LLM has been trained on. Larger models are typically more accurate, but they also require more computing power to run.</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 sz="1200">
                <a:solidFill>
                  <a:srgbClr val="1F1F1F"/>
                </a:solidFill>
                <a:highlight>
                  <a:srgbClr val="FFFFFF"/>
                </a:highlight>
              </a:rPr>
              <a:t>Domain expertise: The LLM should be trained on a dataset that is relevant to the company's needs. For example, if the company is in the healthcare industry, the LLM should be trained on a dataset of medical text.</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 sz="1200">
                <a:solidFill>
                  <a:srgbClr val="1F1F1F"/>
                </a:solidFill>
                <a:highlight>
                  <a:srgbClr val="FFFFFF"/>
                </a:highlight>
              </a:rPr>
              <a:t>Task versatility: The LLM should be able to perform a variety of tasks, such as generating text, translating languages, and answering questions.</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 sz="1200">
                <a:solidFill>
                  <a:srgbClr val="1F1F1F"/>
                </a:solidFill>
                <a:highlight>
                  <a:srgbClr val="FFFFFF"/>
                </a:highlight>
              </a:rPr>
              <a:t>Accuracy: The LLM should be accurate in its output. This means that the LLM should be able to generate text that is grammatically correct and factually accurate.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 sz="1200">
                <a:solidFill>
                  <a:srgbClr val="1F1F1F"/>
                </a:solidFill>
                <a:highlight>
                  <a:srgbClr val="FFFFFF"/>
                </a:highlight>
              </a:rPr>
              <a:t>Security: The LLM should be secure. This means that the LLM should be protected from unauthorized access and misuse.</a:t>
            </a:r>
            <a:endParaRPr sz="1200">
              <a:solidFill>
                <a:srgbClr val="1F1F1F"/>
              </a:solidFill>
              <a:highlight>
                <a:srgbClr val="FFFFFF"/>
              </a:highlight>
            </a:endParaRPr>
          </a:p>
          <a:p>
            <a:pPr indent="-304800" lvl="0" marL="457200" rtl="0" algn="l">
              <a:spcBef>
                <a:spcPts val="0"/>
              </a:spcBef>
              <a:spcAft>
                <a:spcPts val="0"/>
              </a:spcAft>
              <a:buClr>
                <a:srgbClr val="1F1F1F"/>
              </a:buClr>
              <a:buSzPts val="1200"/>
              <a:buChar char="●"/>
            </a:pPr>
            <a:r>
              <a:rPr lang="en" sz="1200">
                <a:solidFill>
                  <a:srgbClr val="1F1F1F"/>
                </a:solidFill>
                <a:highlight>
                  <a:srgbClr val="FFFFFF"/>
                </a:highlight>
              </a:rPr>
              <a:t>Cost: The cost of the LLM should be affordable for the company.</a:t>
            </a:r>
            <a:endParaRPr sz="1200">
              <a:solidFill>
                <a:srgbClr val="1F1F1F"/>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DB vs Elastic Search</a:t>
            </a:r>
            <a:endParaRPr/>
          </a:p>
        </p:txBody>
      </p:sp>
      <p:graphicFrame>
        <p:nvGraphicFramePr>
          <p:cNvPr id="109" name="Google Shape;109;p20"/>
          <p:cNvGraphicFramePr/>
          <p:nvPr/>
        </p:nvGraphicFramePr>
        <p:xfrm>
          <a:off x="952500" y="1619250"/>
          <a:ext cx="3000000" cy="3000000"/>
        </p:xfrm>
        <a:graphic>
          <a:graphicData uri="http://schemas.openxmlformats.org/drawingml/2006/table">
            <a:tbl>
              <a:tblPr>
                <a:noFill/>
                <a:tableStyleId>{3DEBF64B-2A32-42D4-BBBF-33185BDE211B}</a:tableStyleId>
              </a:tblPr>
              <a:tblGrid>
                <a:gridCol w="3619500"/>
                <a:gridCol w="3619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Pinecone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Elastic Search</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Weaviate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Milvus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