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Lst>
  <p:sldSz cy="5143500" cx="9144000"/>
  <p:notesSz cx="6858000" cy="9144000"/>
  <p:embeddedFontLst>
    <p:embeddedFont>
      <p:font typeface="Proxima Nova"/>
      <p:regular r:id="rId11"/>
      <p:bold r:id="rId12"/>
      <p:italic r:id="rId13"/>
      <p:boldItalic r:id="rId14"/>
    </p:embeddedFont>
    <p:embeddedFont>
      <p:font typeface="Alfa Slab One"/>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90D277-74D9-4005-ACA9-158A58E1024F}">
  <a:tblStyle styleId="{3F90D277-74D9-4005-ACA9-158A58E1024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roximaNova-regular.fntdata"/><Relationship Id="rId10" Type="http://schemas.openxmlformats.org/officeDocument/2006/relationships/slide" Target="slides/slide4.xml"/><Relationship Id="rId13" Type="http://schemas.openxmlformats.org/officeDocument/2006/relationships/font" Target="fonts/ProximaNova-italic.fntdata"/><Relationship Id="rId12"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AlfaSlabOne-regular.fntdata"/><Relationship Id="rId14"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240a7575ed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240a7575ed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40a7575ed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40a7575ed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0a7575ed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0a7575ed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40a7575ed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40a7575ed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ChatGPT4 Features</a:t>
            </a:r>
            <a:endParaRPr/>
          </a:p>
        </p:txBody>
      </p:sp>
      <p:sp>
        <p:nvSpPr>
          <p:cNvPr id="57" name="Google Shape;57;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30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Longer context:</a:t>
            </a:r>
            <a:r>
              <a:rPr lang="en" sz="1200">
                <a:solidFill>
                  <a:srgbClr val="1F1F1F"/>
                </a:solidFill>
                <a:highlight>
                  <a:srgbClr val="FFFFFF"/>
                </a:highlight>
                <a:latin typeface="Arial"/>
                <a:ea typeface="Arial"/>
                <a:cs typeface="Arial"/>
                <a:sym typeface="Arial"/>
              </a:rPr>
              <a:t> ChatGPT4 can now process up to 25,000 words of context, which is 8 times more than ChatGPT3.5. This allows it to generate more coherent and informative responses to longer prompts and conversations.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Multimodal capabilities:</a:t>
            </a:r>
            <a:r>
              <a:rPr lang="en" sz="1200">
                <a:solidFill>
                  <a:srgbClr val="1F1F1F"/>
                </a:solidFill>
                <a:highlight>
                  <a:srgbClr val="FFFFFF"/>
                </a:highlight>
                <a:latin typeface="Arial"/>
                <a:ea typeface="Arial"/>
                <a:cs typeface="Arial"/>
                <a:sym typeface="Arial"/>
              </a:rPr>
              <a:t> ChatGPT4 can now understand and process visual inputs, such as images and screenshots. This allows it to generate more creative and informative responses, such as generating code based on an image or describing the contents of an image.</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Improved programming capabilities: </a:t>
            </a:r>
            <a:r>
              <a:rPr lang="en" sz="1200">
                <a:solidFill>
                  <a:srgbClr val="1F1F1F"/>
                </a:solidFill>
                <a:highlight>
                  <a:srgbClr val="FFFFFF"/>
                </a:highlight>
                <a:latin typeface="Arial"/>
                <a:ea typeface="Arial"/>
                <a:cs typeface="Arial"/>
                <a:sym typeface="Arial"/>
              </a:rPr>
              <a:t>ChatGPT4 has improved programming capabilities, and it can now generate code in more languages and for more complex tasks. For example, it can now generate code to create a website, write a game, or analyze data.</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Fewer hallucinations: </a:t>
            </a:r>
            <a:r>
              <a:rPr lang="en" sz="1200">
                <a:solidFill>
                  <a:srgbClr val="1F1F1F"/>
                </a:solidFill>
                <a:highlight>
                  <a:srgbClr val="FFFFFF"/>
                </a:highlight>
                <a:latin typeface="Arial"/>
                <a:ea typeface="Arial"/>
                <a:cs typeface="Arial"/>
                <a:sym typeface="Arial"/>
              </a:rPr>
              <a:t>ChatGPT4 is less likely to generate "hallucinations" (made-up information) than ChatGPT3.5. This is because it has been trained on a dataset of text that is more accurate and reliable.</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Better at understanding the context of a conversation: </a:t>
            </a:r>
            <a:r>
              <a:rPr lang="en" sz="1200">
                <a:solidFill>
                  <a:srgbClr val="1F1F1F"/>
                </a:solidFill>
                <a:highlight>
                  <a:srgbClr val="FFFFFF"/>
                </a:highlight>
                <a:latin typeface="Arial"/>
                <a:ea typeface="Arial"/>
                <a:cs typeface="Arial"/>
                <a:sym typeface="Arial"/>
              </a:rPr>
              <a:t>ChatGPT4 is better at understanding the context of a conversation than ChatGPT3.5. This is because it has been trained on a dataset of text that includes conversations.</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sz="10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GPt4 vs ChatGPT4</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30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GPT-4 is a general-purpose LLM, while ChatGPT-4 is a chatbot-focused LLM. This means that GPT-4 can be used for a wider range of tasks, while ChatGPT-4 is specifically designed to be used in chatbots.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GPT-4 can accept visual inputs, while ChatGPT-4 cannot. This means that GPT-4 can generate more creative and informative responses, such as generating code based on an image or describing the contents of an image.</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ChatGPT4 and 3.5 comparision</a:t>
            </a:r>
            <a:endParaRPr/>
          </a:p>
        </p:txBody>
      </p:sp>
      <p:graphicFrame>
        <p:nvGraphicFramePr>
          <p:cNvPr id="69" name="Google Shape;69;p15"/>
          <p:cNvGraphicFramePr/>
          <p:nvPr/>
        </p:nvGraphicFramePr>
        <p:xfrm>
          <a:off x="391275" y="1468800"/>
          <a:ext cx="3000000" cy="3000000"/>
        </p:xfrm>
        <a:graphic>
          <a:graphicData uri="http://schemas.openxmlformats.org/drawingml/2006/table">
            <a:tbl>
              <a:tblPr>
                <a:noFill/>
                <a:tableStyleId>{3F90D277-74D9-4005-ACA9-158A58E1024F}</a:tableStyleId>
              </a:tblPr>
              <a:tblGrid>
                <a:gridCol w="1211800"/>
                <a:gridCol w="1374925"/>
                <a:gridCol w="2400300"/>
              </a:tblGrid>
              <a:tr h="253700">
                <a:tc>
                  <a:txBody>
                    <a:bodyPr/>
                    <a:lstStyle/>
                    <a:p>
                      <a:pPr indent="0" lvl="0" marL="0" rtl="0" algn="l">
                        <a:lnSpc>
                          <a:spcPct val="115000"/>
                        </a:lnSpc>
                        <a:spcBef>
                          <a:spcPts val="0"/>
                        </a:spcBef>
                        <a:spcAft>
                          <a:spcPts val="0"/>
                        </a:spcAft>
                        <a:buNone/>
                      </a:pPr>
                      <a:r>
                        <a:rPr lang="en" sz="1000"/>
                        <a:t>Feature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ChatGPT4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ChatGPT3.5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1250">
                <a:tc>
                  <a:txBody>
                    <a:bodyPr/>
                    <a:lstStyle/>
                    <a:p>
                      <a:pPr indent="0" lvl="0" marL="0" rtl="0" algn="l">
                        <a:lnSpc>
                          <a:spcPct val="115000"/>
                        </a:lnSpc>
                        <a:spcBef>
                          <a:spcPts val="0"/>
                        </a:spcBef>
                        <a:spcAft>
                          <a:spcPts val="0"/>
                        </a:spcAft>
                        <a:buNone/>
                      </a:pPr>
                      <a:r>
                        <a:rPr lang="en" sz="1000"/>
                        <a:t>Size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Over 1 trillion parameters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175 billion parameters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3700">
                <a:tc>
                  <a:txBody>
                    <a:bodyPr/>
                    <a:lstStyle/>
                    <a:p>
                      <a:pPr indent="0" lvl="0" marL="0" rtl="0" algn="l">
                        <a:lnSpc>
                          <a:spcPct val="115000"/>
                        </a:lnSpc>
                        <a:spcBef>
                          <a:spcPts val="0"/>
                        </a:spcBef>
                        <a:spcAft>
                          <a:spcPts val="0"/>
                        </a:spcAft>
                        <a:buNone/>
                      </a:pPr>
                      <a:r>
                        <a:rPr lang="en" sz="1000"/>
                        <a:t>Memory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Longer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Shorter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3700">
                <a:tc>
                  <a:txBody>
                    <a:bodyPr/>
                    <a:lstStyle/>
                    <a:p>
                      <a:pPr indent="0" lvl="0" marL="0" rtl="0" algn="l">
                        <a:lnSpc>
                          <a:spcPct val="115000"/>
                        </a:lnSpc>
                        <a:spcBef>
                          <a:spcPts val="0"/>
                        </a:spcBef>
                        <a:spcAft>
                          <a:spcPts val="0"/>
                        </a:spcAft>
                        <a:buNone/>
                      </a:pPr>
                      <a:r>
                        <a:rPr lang="en" sz="1000"/>
                        <a:t>Accuracy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More accurate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Less accurate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1250">
                <a:tc>
                  <a:txBody>
                    <a:bodyPr/>
                    <a:lstStyle/>
                    <a:p>
                      <a:pPr indent="0" lvl="0" marL="0" rtl="0" algn="l">
                        <a:lnSpc>
                          <a:spcPct val="115000"/>
                        </a:lnSpc>
                        <a:spcBef>
                          <a:spcPts val="0"/>
                        </a:spcBef>
                        <a:spcAft>
                          <a:spcPts val="0"/>
                        </a:spcAft>
                        <a:buNone/>
                      </a:pPr>
                      <a:r>
                        <a:rPr lang="en" sz="1000"/>
                        <a:t>Multilingual capabilities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Improved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Limited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3700">
                <a:tc>
                  <a:txBody>
                    <a:bodyPr/>
                    <a:lstStyle/>
                    <a:p>
                      <a:pPr indent="0" lvl="0" marL="0" rtl="0" algn="l">
                        <a:lnSpc>
                          <a:spcPct val="115000"/>
                        </a:lnSpc>
                        <a:spcBef>
                          <a:spcPts val="0"/>
                        </a:spcBef>
                        <a:spcAft>
                          <a:spcPts val="0"/>
                        </a:spcAft>
                        <a:buNone/>
                      </a:pPr>
                      <a:r>
                        <a:rPr lang="en" sz="1000"/>
                        <a:t>Visual input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Can accept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Cannot accept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ChatGPT 4 vs ChatGPT 3.5</a:t>
            </a:r>
            <a:endParaRPr/>
          </a:p>
        </p:txBody>
      </p:sp>
      <p:sp>
        <p:nvSpPr>
          <p:cNvPr id="75" name="Google Shape;75;p16"/>
          <p:cNvSpPr txBox="1"/>
          <p:nvPr>
            <p:ph idx="1" type="body"/>
          </p:nvPr>
        </p:nvSpPr>
        <p:spPr>
          <a:xfrm>
            <a:off x="332950" y="1269225"/>
            <a:ext cx="8520600" cy="2531400"/>
          </a:xfrm>
          <a:prstGeom prst="rect">
            <a:avLst/>
          </a:prstGeom>
        </p:spPr>
        <p:txBody>
          <a:bodyPr anchorCtr="0" anchor="t" bIns="91425" lIns="91425" spcFirstLastPara="1" rIns="91425" wrap="square" tIns="91425">
            <a:normAutofit lnSpcReduction="20000"/>
          </a:bodyPr>
          <a:lstStyle/>
          <a:p>
            <a:pPr indent="-304800" lvl="0" marL="457200" rtl="0" algn="l">
              <a:spcBef>
                <a:spcPts val="30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Size: </a:t>
            </a:r>
            <a:r>
              <a:rPr lang="en" sz="1200">
                <a:solidFill>
                  <a:srgbClr val="1F1F1F"/>
                </a:solidFill>
                <a:highlight>
                  <a:srgbClr val="FFFFFF"/>
                </a:highlight>
                <a:latin typeface="Arial"/>
                <a:ea typeface="Arial"/>
                <a:cs typeface="Arial"/>
                <a:sym typeface="Arial"/>
              </a:rPr>
              <a:t>ChatGPT4 is much larger than ChatGPT3.5, with over 1 trillion parameters compared to ChatGPT3.5's 175 billion parameters. This means that ChatGPT4 can store and process more information, which allows it to generate more complex and nuanced responses.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Memory: </a:t>
            </a:r>
            <a:r>
              <a:rPr lang="en" sz="1200">
                <a:solidFill>
                  <a:srgbClr val="1F1F1F"/>
                </a:solidFill>
                <a:highlight>
                  <a:srgbClr val="FFFFFF"/>
                </a:highlight>
                <a:latin typeface="Arial"/>
                <a:ea typeface="Arial"/>
                <a:cs typeface="Arial"/>
                <a:sym typeface="Arial"/>
              </a:rPr>
              <a:t>ChatGPT4 has a longer memory than ChatGPT3.5, meaning it can handle longer prompts and conversations without making as many factual errors.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Accuracy: </a:t>
            </a:r>
            <a:r>
              <a:rPr lang="en" sz="1200">
                <a:solidFill>
                  <a:srgbClr val="1F1F1F"/>
                </a:solidFill>
                <a:highlight>
                  <a:srgbClr val="FFFFFF"/>
                </a:highlight>
                <a:latin typeface="Arial"/>
                <a:ea typeface="Arial"/>
                <a:cs typeface="Arial"/>
                <a:sym typeface="Arial"/>
              </a:rPr>
              <a:t>ChatGPT4 is more accurate than ChatGPT3.5, and it is less likely to make factual errors or generate "hallucinations" (made-up information).</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Multilingual capabilities:</a:t>
            </a:r>
            <a:r>
              <a:rPr lang="en" sz="1200">
                <a:solidFill>
                  <a:srgbClr val="1F1F1F"/>
                </a:solidFill>
                <a:highlight>
                  <a:srgbClr val="FFFFFF"/>
                </a:highlight>
                <a:latin typeface="Arial"/>
                <a:ea typeface="Arial"/>
                <a:cs typeface="Arial"/>
                <a:sym typeface="Arial"/>
              </a:rPr>
              <a:t> ChatGPT4 has improved multilingual capabilities, and it can now generate text in more languages than ChatGPT3.5.</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Visual input:</a:t>
            </a:r>
            <a:r>
              <a:rPr lang="en" sz="1200">
                <a:solidFill>
                  <a:srgbClr val="1F1F1F"/>
                </a:solidFill>
                <a:highlight>
                  <a:srgbClr val="FFFFFF"/>
                </a:highlight>
                <a:latin typeface="Arial"/>
                <a:ea typeface="Arial"/>
                <a:cs typeface="Arial"/>
                <a:sym typeface="Arial"/>
              </a:rPr>
              <a:t> ChatGPT4 can accept visual inputs, such as images and screenshots. This allows it to generate more creative and informative responses.</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