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y="5143500" cx="9144000"/>
  <p:notesSz cx="6858000" cy="9144000"/>
  <p:embeddedFontLst>
    <p:embeddedFont>
      <p:font typeface="Roboto"/>
      <p:regular r:id="rId32"/>
      <p:bold r:id="rId33"/>
      <p:italic r:id="rId34"/>
      <p:boldItalic r:id="rId35"/>
    </p:embeddedFont>
    <p:embeddedFont>
      <p:font typeface="Playfair Display"/>
      <p:regular r:id="rId36"/>
      <p:bold r:id="rId37"/>
      <p:italic r:id="rId38"/>
      <p:boldItalic r:id="rId39"/>
    </p:embeddedFont>
    <p:embeddedFont>
      <p:font typeface="Lato"/>
      <p:regular r:id="rId40"/>
      <p:bold r:id="rId41"/>
      <p:italic r:id="rId42"/>
      <p:boldItalic r:id="rId43"/>
    </p:embeddedFont>
    <p:embeddedFont>
      <p:font typeface="Century Gothic"/>
      <p:regular r:id="rId44"/>
      <p:bold r:id="rId45"/>
      <p:italic r:id="rId46"/>
      <p:boldItalic r:id="rId47"/>
    </p:embeddedFont>
    <p:embeddedFont>
      <p:font typeface="Open Sans"/>
      <p:regular r:id="rId48"/>
      <p:bold r:id="rId49"/>
      <p:italic r:id="rId50"/>
      <p:boldItalic r:id="rId5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Lato-regular.fntdata"/><Relationship Id="rId42" Type="http://schemas.openxmlformats.org/officeDocument/2006/relationships/font" Target="fonts/Lato-italic.fntdata"/><Relationship Id="rId41" Type="http://schemas.openxmlformats.org/officeDocument/2006/relationships/font" Target="fonts/Lato-bold.fntdata"/><Relationship Id="rId44" Type="http://schemas.openxmlformats.org/officeDocument/2006/relationships/font" Target="fonts/CenturyGothic-regular.fntdata"/><Relationship Id="rId43" Type="http://schemas.openxmlformats.org/officeDocument/2006/relationships/font" Target="fonts/Lato-boldItalic.fntdata"/><Relationship Id="rId46" Type="http://schemas.openxmlformats.org/officeDocument/2006/relationships/font" Target="fonts/CenturyGothic-italic.fntdata"/><Relationship Id="rId45" Type="http://schemas.openxmlformats.org/officeDocument/2006/relationships/font" Target="fonts/CenturyGothic-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OpenSans-regular.fntdata"/><Relationship Id="rId47" Type="http://schemas.openxmlformats.org/officeDocument/2006/relationships/font" Target="fonts/CenturyGothic-boldItalic.fntdata"/><Relationship Id="rId49" Type="http://schemas.openxmlformats.org/officeDocument/2006/relationships/font" Target="fonts/OpenSans-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font" Target="fonts/Roboto-bold.fntdata"/><Relationship Id="rId32" Type="http://schemas.openxmlformats.org/officeDocument/2006/relationships/font" Target="fonts/Roboto-regular.fntdata"/><Relationship Id="rId35" Type="http://schemas.openxmlformats.org/officeDocument/2006/relationships/font" Target="fonts/Roboto-boldItalic.fntdata"/><Relationship Id="rId34" Type="http://schemas.openxmlformats.org/officeDocument/2006/relationships/font" Target="fonts/Roboto-italic.fntdata"/><Relationship Id="rId37" Type="http://schemas.openxmlformats.org/officeDocument/2006/relationships/font" Target="fonts/PlayfairDisplay-bold.fntdata"/><Relationship Id="rId36" Type="http://schemas.openxmlformats.org/officeDocument/2006/relationships/font" Target="fonts/PlayfairDisplay-regular.fntdata"/><Relationship Id="rId39" Type="http://schemas.openxmlformats.org/officeDocument/2006/relationships/font" Target="fonts/PlayfairDisplay-boldItalic.fntdata"/><Relationship Id="rId38" Type="http://schemas.openxmlformats.org/officeDocument/2006/relationships/font" Target="fonts/PlayfairDisplay-italic.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OpenSans-boldItalic.fntdata"/><Relationship Id="rId50" Type="http://schemas.openxmlformats.org/officeDocument/2006/relationships/font" Target="fonts/OpenSans-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3d24a5905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3d24a5905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5f15c85a4a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5f15c85a4a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75ff009ba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75ff009ba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8d7163ff0c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8d7163ff0c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8d7163ff0c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8d7163ff0c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8d7163ff0c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8d7163ff0c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8d7163ff0c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8d7163ff0c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8d7163ff0c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8d7163ff0c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8d7163ff0c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28d7163ff0c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8d7163ff0c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28d7163ff0c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5f15c85a4a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25f15c85a4a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3a0b8b16b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23a0b8b16b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75ff009bad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275ff009bad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23d4359cb3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23d4359cb3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275ff009bad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275ff009bad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275ff009bad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275ff009bad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275ff009bad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275ff009bad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275ff009bad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275ff009bad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275ff009bad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275ff009bad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5f15c85a4a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25f15c85a4a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3a0b8b16b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23a0b8b16b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75ff009bad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75ff009bad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75ff009bad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75ff009bad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75ff009bad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75ff009bad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5f15c85a4a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5f15c85a4a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2" name="Shape 12"/>
        <p:cNvGrpSpPr/>
        <p:nvPr/>
      </p:nvGrpSpPr>
      <p:grpSpPr>
        <a:xfrm>
          <a:off x="0" y="0"/>
          <a:ext cx="0" cy="0"/>
          <a:chOff x="0" y="0"/>
          <a:chExt cx="0" cy="0"/>
        </a:xfrm>
      </p:grpSpPr>
      <p:sp>
        <p:nvSpPr>
          <p:cNvPr id="13" name="Google Shape;13;p2"/>
          <p:cNvSpPr/>
          <p:nvPr/>
        </p:nvSpPr>
        <p:spPr>
          <a:xfrm>
            <a:off x="2749050" y="748800"/>
            <a:ext cx="3645900" cy="3645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2992950" y="992700"/>
            <a:ext cx="3158100" cy="3158100"/>
          </a:xfrm>
          <a:prstGeom prst="rect">
            <a:avLst/>
          </a:prstGeom>
          <a:noFill/>
          <a:ln cap="flat" cmpd="sng" w="28575">
            <a:solidFill>
              <a:schemeClr val="lt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txBox="1"/>
          <p:nvPr>
            <p:ph type="ctrTitle"/>
          </p:nvPr>
        </p:nvSpPr>
        <p:spPr>
          <a:xfrm>
            <a:off x="3096250" y="1627200"/>
            <a:ext cx="2951400" cy="1584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3200"/>
              <a:buFont typeface="Lato"/>
              <a:buNone/>
              <a:defRPr>
                <a:solidFill>
                  <a:schemeClr val="lt1"/>
                </a:solidFill>
                <a:latin typeface="Lato"/>
                <a:ea typeface="Lato"/>
                <a:cs typeface="Lato"/>
                <a:sym typeface="Lato"/>
              </a:defRPr>
            </a:lvl1pPr>
            <a:lvl2pPr lvl="1" algn="ctr">
              <a:spcBef>
                <a:spcPts val="0"/>
              </a:spcBef>
              <a:spcAft>
                <a:spcPts val="0"/>
              </a:spcAft>
              <a:buClr>
                <a:schemeClr val="lt1"/>
              </a:buClr>
              <a:buSzPts val="3200"/>
              <a:buFont typeface="Lato"/>
              <a:buNone/>
              <a:defRPr>
                <a:solidFill>
                  <a:schemeClr val="lt1"/>
                </a:solidFill>
                <a:latin typeface="Lato"/>
                <a:ea typeface="Lato"/>
                <a:cs typeface="Lato"/>
                <a:sym typeface="Lato"/>
              </a:defRPr>
            </a:lvl2pPr>
            <a:lvl3pPr lvl="2" algn="ctr">
              <a:spcBef>
                <a:spcPts val="0"/>
              </a:spcBef>
              <a:spcAft>
                <a:spcPts val="0"/>
              </a:spcAft>
              <a:buClr>
                <a:schemeClr val="lt1"/>
              </a:buClr>
              <a:buSzPts val="3200"/>
              <a:buFont typeface="Lato"/>
              <a:buNone/>
              <a:defRPr>
                <a:solidFill>
                  <a:schemeClr val="lt1"/>
                </a:solidFill>
                <a:latin typeface="Lato"/>
                <a:ea typeface="Lato"/>
                <a:cs typeface="Lato"/>
                <a:sym typeface="Lato"/>
              </a:defRPr>
            </a:lvl3pPr>
            <a:lvl4pPr lvl="3" algn="ctr">
              <a:spcBef>
                <a:spcPts val="0"/>
              </a:spcBef>
              <a:spcAft>
                <a:spcPts val="0"/>
              </a:spcAft>
              <a:buClr>
                <a:schemeClr val="lt1"/>
              </a:buClr>
              <a:buSzPts val="3200"/>
              <a:buFont typeface="Lato"/>
              <a:buNone/>
              <a:defRPr>
                <a:solidFill>
                  <a:schemeClr val="lt1"/>
                </a:solidFill>
                <a:latin typeface="Lato"/>
                <a:ea typeface="Lato"/>
                <a:cs typeface="Lato"/>
                <a:sym typeface="Lato"/>
              </a:defRPr>
            </a:lvl4pPr>
            <a:lvl5pPr lvl="4" algn="ctr">
              <a:spcBef>
                <a:spcPts val="0"/>
              </a:spcBef>
              <a:spcAft>
                <a:spcPts val="0"/>
              </a:spcAft>
              <a:buClr>
                <a:schemeClr val="lt1"/>
              </a:buClr>
              <a:buSzPts val="3200"/>
              <a:buFont typeface="Lato"/>
              <a:buNone/>
              <a:defRPr>
                <a:solidFill>
                  <a:schemeClr val="lt1"/>
                </a:solidFill>
                <a:latin typeface="Lato"/>
                <a:ea typeface="Lato"/>
                <a:cs typeface="Lato"/>
                <a:sym typeface="Lato"/>
              </a:defRPr>
            </a:lvl5pPr>
            <a:lvl6pPr lvl="5" algn="ctr">
              <a:spcBef>
                <a:spcPts val="0"/>
              </a:spcBef>
              <a:spcAft>
                <a:spcPts val="0"/>
              </a:spcAft>
              <a:buClr>
                <a:schemeClr val="lt1"/>
              </a:buClr>
              <a:buSzPts val="3200"/>
              <a:buFont typeface="Lato"/>
              <a:buNone/>
              <a:defRPr>
                <a:solidFill>
                  <a:schemeClr val="lt1"/>
                </a:solidFill>
                <a:latin typeface="Lato"/>
                <a:ea typeface="Lato"/>
                <a:cs typeface="Lato"/>
                <a:sym typeface="Lato"/>
              </a:defRPr>
            </a:lvl6pPr>
            <a:lvl7pPr lvl="6" algn="ctr">
              <a:spcBef>
                <a:spcPts val="0"/>
              </a:spcBef>
              <a:spcAft>
                <a:spcPts val="0"/>
              </a:spcAft>
              <a:buClr>
                <a:schemeClr val="lt1"/>
              </a:buClr>
              <a:buSzPts val="3200"/>
              <a:buFont typeface="Lato"/>
              <a:buNone/>
              <a:defRPr>
                <a:solidFill>
                  <a:schemeClr val="lt1"/>
                </a:solidFill>
                <a:latin typeface="Lato"/>
                <a:ea typeface="Lato"/>
                <a:cs typeface="Lato"/>
                <a:sym typeface="Lato"/>
              </a:defRPr>
            </a:lvl7pPr>
            <a:lvl8pPr lvl="7" algn="ctr">
              <a:spcBef>
                <a:spcPts val="0"/>
              </a:spcBef>
              <a:spcAft>
                <a:spcPts val="0"/>
              </a:spcAft>
              <a:buClr>
                <a:schemeClr val="lt1"/>
              </a:buClr>
              <a:buSzPts val="3200"/>
              <a:buFont typeface="Lato"/>
              <a:buNone/>
              <a:defRPr>
                <a:solidFill>
                  <a:schemeClr val="lt1"/>
                </a:solidFill>
                <a:latin typeface="Lato"/>
                <a:ea typeface="Lato"/>
                <a:cs typeface="Lato"/>
                <a:sym typeface="Lato"/>
              </a:defRPr>
            </a:lvl8pPr>
            <a:lvl9pPr lvl="8" algn="ctr">
              <a:spcBef>
                <a:spcPts val="0"/>
              </a:spcBef>
              <a:spcAft>
                <a:spcPts val="0"/>
              </a:spcAft>
              <a:buClr>
                <a:schemeClr val="lt1"/>
              </a:buClr>
              <a:buSzPts val="3200"/>
              <a:buFont typeface="Lato"/>
              <a:buNone/>
              <a:defRPr>
                <a:solidFill>
                  <a:schemeClr val="lt1"/>
                </a:solidFill>
                <a:latin typeface="Lato"/>
                <a:ea typeface="Lato"/>
                <a:cs typeface="Lato"/>
                <a:sym typeface="Lato"/>
              </a:defRPr>
            </a:lvl9pPr>
          </a:lstStyle>
          <a:p/>
        </p:txBody>
      </p:sp>
      <p:sp>
        <p:nvSpPr>
          <p:cNvPr id="16" name="Google Shape;16;p2"/>
          <p:cNvSpPr txBox="1"/>
          <p:nvPr>
            <p:ph idx="1" type="subTitle"/>
          </p:nvPr>
        </p:nvSpPr>
        <p:spPr>
          <a:xfrm>
            <a:off x="3096363" y="3266930"/>
            <a:ext cx="2951400" cy="701400"/>
          </a:xfrm>
          <a:prstGeom prst="rect">
            <a:avLst/>
          </a:prstGeom>
        </p:spPr>
        <p:txBody>
          <a:bodyPr anchorCtr="0" anchor="b" bIns="91425" lIns="91425" spcFirstLastPara="1" rIns="91425" wrap="square" tIns="91425">
            <a:normAutofit/>
          </a:bodyPr>
          <a:lstStyle>
            <a:lvl1pPr lvl="0" algn="ctr">
              <a:lnSpc>
                <a:spcPct val="100000"/>
              </a:lnSpc>
              <a:spcBef>
                <a:spcPts val="0"/>
              </a:spcBef>
              <a:spcAft>
                <a:spcPts val="0"/>
              </a:spcAft>
              <a:buClr>
                <a:schemeClr val="lt1"/>
              </a:buClr>
              <a:buSzPts val="1800"/>
              <a:buFont typeface="Playfair Display"/>
              <a:buNone/>
              <a:defRPr b="1">
                <a:solidFill>
                  <a:schemeClr val="lt1"/>
                </a:solidFill>
                <a:latin typeface="Playfair Display"/>
                <a:ea typeface="Playfair Display"/>
                <a:cs typeface="Playfair Display"/>
                <a:sym typeface="Playfair Display"/>
              </a:defRPr>
            </a:lvl1pPr>
            <a:lvl2pPr lvl="1"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2pPr>
            <a:lvl3pPr lvl="2"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3pPr>
            <a:lvl4pPr lvl="3"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4pPr>
            <a:lvl5pPr lvl="4"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5pPr>
            <a:lvl6pPr lvl="5"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6pPr>
            <a:lvl7pPr lvl="6"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7pPr>
            <a:lvl8pPr lvl="7"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8pPr>
            <a:lvl9pPr lvl="8"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9pPr>
          </a:lstStyle>
          <a:p/>
        </p:txBody>
      </p:sp>
      <p:sp>
        <p:nvSpPr>
          <p:cNvPr id="17" name="Google Shape;17;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1"/>
          <p:cNvSpPr txBox="1"/>
          <p:nvPr>
            <p:ph hasCustomPrompt="1" type="title"/>
          </p:nvPr>
        </p:nvSpPr>
        <p:spPr>
          <a:xfrm>
            <a:off x="311700" y="1233100"/>
            <a:ext cx="8520600" cy="161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10000"/>
              <a:buFont typeface="Lato"/>
              <a:buNone/>
              <a:defRPr sz="10000">
                <a:latin typeface="Lato"/>
                <a:ea typeface="Lato"/>
                <a:cs typeface="Lato"/>
                <a:sym typeface="Lato"/>
              </a:defRPr>
            </a:lvl1pPr>
            <a:lvl2pPr lvl="1" algn="ctr">
              <a:spcBef>
                <a:spcPts val="0"/>
              </a:spcBef>
              <a:spcAft>
                <a:spcPts val="0"/>
              </a:spcAft>
              <a:buSzPts val="10000"/>
              <a:buFont typeface="Lato"/>
              <a:buNone/>
              <a:defRPr sz="10000">
                <a:latin typeface="Lato"/>
                <a:ea typeface="Lato"/>
                <a:cs typeface="Lato"/>
                <a:sym typeface="Lato"/>
              </a:defRPr>
            </a:lvl2pPr>
            <a:lvl3pPr lvl="2" algn="ctr">
              <a:spcBef>
                <a:spcPts val="0"/>
              </a:spcBef>
              <a:spcAft>
                <a:spcPts val="0"/>
              </a:spcAft>
              <a:buSzPts val="10000"/>
              <a:buFont typeface="Lato"/>
              <a:buNone/>
              <a:defRPr sz="10000">
                <a:latin typeface="Lato"/>
                <a:ea typeface="Lato"/>
                <a:cs typeface="Lato"/>
                <a:sym typeface="Lato"/>
              </a:defRPr>
            </a:lvl3pPr>
            <a:lvl4pPr lvl="3" algn="ctr">
              <a:spcBef>
                <a:spcPts val="0"/>
              </a:spcBef>
              <a:spcAft>
                <a:spcPts val="0"/>
              </a:spcAft>
              <a:buSzPts val="10000"/>
              <a:buFont typeface="Lato"/>
              <a:buNone/>
              <a:defRPr sz="10000">
                <a:latin typeface="Lato"/>
                <a:ea typeface="Lato"/>
                <a:cs typeface="Lato"/>
                <a:sym typeface="Lato"/>
              </a:defRPr>
            </a:lvl4pPr>
            <a:lvl5pPr lvl="4" algn="ctr">
              <a:spcBef>
                <a:spcPts val="0"/>
              </a:spcBef>
              <a:spcAft>
                <a:spcPts val="0"/>
              </a:spcAft>
              <a:buSzPts val="10000"/>
              <a:buFont typeface="Lato"/>
              <a:buNone/>
              <a:defRPr sz="10000">
                <a:latin typeface="Lato"/>
                <a:ea typeface="Lato"/>
                <a:cs typeface="Lato"/>
                <a:sym typeface="Lato"/>
              </a:defRPr>
            </a:lvl5pPr>
            <a:lvl6pPr lvl="5" algn="ctr">
              <a:spcBef>
                <a:spcPts val="0"/>
              </a:spcBef>
              <a:spcAft>
                <a:spcPts val="0"/>
              </a:spcAft>
              <a:buSzPts val="10000"/>
              <a:buFont typeface="Lato"/>
              <a:buNone/>
              <a:defRPr sz="10000">
                <a:latin typeface="Lato"/>
                <a:ea typeface="Lato"/>
                <a:cs typeface="Lato"/>
                <a:sym typeface="Lato"/>
              </a:defRPr>
            </a:lvl6pPr>
            <a:lvl7pPr lvl="6" algn="ctr">
              <a:spcBef>
                <a:spcPts val="0"/>
              </a:spcBef>
              <a:spcAft>
                <a:spcPts val="0"/>
              </a:spcAft>
              <a:buSzPts val="10000"/>
              <a:buFont typeface="Lato"/>
              <a:buNone/>
              <a:defRPr sz="10000">
                <a:latin typeface="Lato"/>
                <a:ea typeface="Lato"/>
                <a:cs typeface="Lato"/>
                <a:sym typeface="Lato"/>
              </a:defRPr>
            </a:lvl7pPr>
            <a:lvl8pPr lvl="7" algn="ctr">
              <a:spcBef>
                <a:spcPts val="0"/>
              </a:spcBef>
              <a:spcAft>
                <a:spcPts val="0"/>
              </a:spcAft>
              <a:buSzPts val="10000"/>
              <a:buFont typeface="Lato"/>
              <a:buNone/>
              <a:defRPr sz="10000">
                <a:latin typeface="Lato"/>
                <a:ea typeface="Lato"/>
                <a:cs typeface="Lato"/>
                <a:sym typeface="Lato"/>
              </a:defRPr>
            </a:lvl8pPr>
            <a:lvl9pPr lvl="8" algn="ctr">
              <a:spcBef>
                <a:spcPts val="0"/>
              </a:spcBef>
              <a:spcAft>
                <a:spcPts val="0"/>
              </a:spcAft>
              <a:buSzPts val="10000"/>
              <a:buFont typeface="Lato"/>
              <a:buNone/>
              <a:defRPr sz="10000">
                <a:latin typeface="Lato"/>
                <a:ea typeface="Lato"/>
                <a:cs typeface="Lato"/>
                <a:sym typeface="Lato"/>
              </a:defRPr>
            </a:lvl9pPr>
          </a:lstStyle>
          <a:p>
            <a:r>
              <a:t>xx%</a:t>
            </a:r>
          </a:p>
        </p:txBody>
      </p:sp>
      <p:sp>
        <p:nvSpPr>
          <p:cNvPr id="54" name="Google Shape;54;p11"/>
          <p:cNvSpPr txBox="1"/>
          <p:nvPr>
            <p:ph idx="1" type="body"/>
          </p:nvPr>
        </p:nvSpPr>
        <p:spPr>
          <a:xfrm>
            <a:off x="311700" y="29194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5" name="Google Shape;55;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8" name="Shape 18"/>
        <p:cNvGrpSpPr/>
        <p:nvPr/>
      </p:nvGrpSpPr>
      <p:grpSpPr>
        <a:xfrm>
          <a:off x="0" y="0"/>
          <a:ext cx="0" cy="0"/>
          <a:chOff x="0" y="0"/>
          <a:chExt cx="0" cy="0"/>
        </a:xfrm>
      </p:grpSpPr>
      <p:sp>
        <p:nvSpPr>
          <p:cNvPr id="19" name="Google Shape;19;p3"/>
          <p:cNvSpPr txBox="1"/>
          <p:nvPr>
            <p:ph type="title"/>
          </p:nvPr>
        </p:nvSpPr>
        <p:spPr>
          <a:xfrm>
            <a:off x="509550" y="1423875"/>
            <a:ext cx="8124900" cy="17982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20" name="Google Shape;20;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sp>
        <p:nvSpPr>
          <p:cNvPr id="22" name="Google Shape;22;p4"/>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4"/>
          <p:cNvSpPr txBox="1"/>
          <p:nvPr>
            <p:ph type="title"/>
          </p:nvPr>
        </p:nvSpPr>
        <p:spPr>
          <a:xfrm>
            <a:off x="311700" y="391350"/>
            <a:ext cx="8520600" cy="6261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4" name="Google Shape;24;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5" name="Google Shape;25;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txBox="1"/>
          <p:nvPr>
            <p:ph type="title"/>
          </p:nvPr>
        </p:nvSpPr>
        <p:spPr>
          <a:xfrm>
            <a:off x="311700" y="391350"/>
            <a:ext cx="8520600" cy="6261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11700" y="391350"/>
            <a:ext cx="8520600" cy="6261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33" name="Google Shape;33;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sp>
        <p:nvSpPr>
          <p:cNvPr id="35" name="Google Shape;35;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6" name="Google Shape;36;p7"/>
          <p:cNvSpPr txBox="1"/>
          <p:nvPr>
            <p:ph idx="1" type="body"/>
          </p:nvPr>
        </p:nvSpPr>
        <p:spPr>
          <a:xfrm>
            <a:off x="311700" y="1391378"/>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7" name="Google Shape;37;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2"/>
        </a:solidFill>
      </p:bgPr>
    </p:bg>
    <p:spTree>
      <p:nvGrpSpPr>
        <p:cNvPr id="38" name="Shape 38"/>
        <p:cNvGrpSpPr/>
        <p:nvPr/>
      </p:nvGrpSpPr>
      <p:grpSpPr>
        <a:xfrm>
          <a:off x="0" y="0"/>
          <a:ext cx="0" cy="0"/>
          <a:chOff x="0" y="0"/>
          <a:chExt cx="0" cy="0"/>
        </a:xfrm>
      </p:grpSpPr>
      <p:sp>
        <p:nvSpPr>
          <p:cNvPr id="39" name="Google Shape;39;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40" name="Google Shape;40;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4" name="Google Shape;44;p9"/>
          <p:cNvSpPr txBox="1"/>
          <p:nvPr>
            <p:ph type="title"/>
          </p:nvPr>
        </p:nvSpPr>
        <p:spPr>
          <a:xfrm>
            <a:off x="265500" y="1107950"/>
            <a:ext cx="4045200" cy="1683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5" name="Google Shape;45;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7" name="Google Shape;47;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50" name="Google Shape;50;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coral">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91350"/>
            <a:ext cx="8520600" cy="6261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1pPr>
            <a:lvl2pPr lvl="1">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2pPr>
            <a:lvl3pPr lvl="2">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3pPr>
            <a:lvl4pPr lvl="3">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4pPr>
            <a:lvl5pPr lvl="4">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5pPr>
            <a:lvl6pPr lvl="5">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6pPr>
            <a:lvl7pPr lvl="6">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7pPr>
            <a:lvl8pPr lvl="7">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8pPr>
            <a:lvl9pPr lvl="8">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grpSp>
        <p:nvGrpSpPr>
          <p:cNvPr id="9" name="Google Shape;9;p1"/>
          <p:cNvGrpSpPr/>
          <p:nvPr/>
        </p:nvGrpSpPr>
        <p:grpSpPr>
          <a:xfrm>
            <a:off x="338950" y="4663225"/>
            <a:ext cx="1403525" cy="338700"/>
            <a:chOff x="338950" y="4663225"/>
            <a:chExt cx="1403525" cy="338700"/>
          </a:xfrm>
        </p:grpSpPr>
        <p:pic>
          <p:nvPicPr>
            <p:cNvPr id="10" name="Google Shape;10;p1"/>
            <p:cNvPicPr preferRelativeResize="0"/>
            <p:nvPr/>
          </p:nvPicPr>
          <p:blipFill>
            <a:blip r:embed="rId1">
              <a:alphaModFix/>
            </a:blip>
            <a:stretch>
              <a:fillRect/>
            </a:stretch>
          </p:blipFill>
          <p:spPr>
            <a:xfrm>
              <a:off x="338950" y="4731387"/>
              <a:ext cx="266850" cy="257275"/>
            </a:xfrm>
            <a:prstGeom prst="rect">
              <a:avLst/>
            </a:prstGeom>
            <a:noFill/>
            <a:ln>
              <a:noFill/>
            </a:ln>
          </p:spPr>
        </p:pic>
        <p:sp>
          <p:nvSpPr>
            <p:cNvPr id="11" name="Google Shape;11;p1"/>
            <p:cNvSpPr txBox="1"/>
            <p:nvPr/>
          </p:nvSpPr>
          <p:spPr>
            <a:xfrm>
              <a:off x="534375" y="4663225"/>
              <a:ext cx="12081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000">
                  <a:solidFill>
                    <a:srgbClr val="E69138"/>
                  </a:solidFill>
                  <a:latin typeface="Century Gothic"/>
                  <a:ea typeface="Century Gothic"/>
                  <a:cs typeface="Century Gothic"/>
                  <a:sym typeface="Century Gothic"/>
                </a:rPr>
                <a:t>Data</a:t>
              </a:r>
              <a:r>
                <a:rPr b="1" lang="en" sz="1000">
                  <a:solidFill>
                    <a:srgbClr val="599BD5"/>
                  </a:solidFill>
                  <a:latin typeface="Century Gothic"/>
                  <a:ea typeface="Century Gothic"/>
                  <a:cs typeface="Century Gothic"/>
                  <a:sym typeface="Century Gothic"/>
                </a:rPr>
                <a:t>knobs</a:t>
              </a:r>
              <a:endParaRPr b="1" sz="1000">
                <a:solidFill>
                  <a:srgbClr val="599BD5"/>
                </a:solidFill>
                <a:latin typeface="Century Gothic"/>
                <a:ea typeface="Century Gothic"/>
                <a:cs typeface="Century Gothic"/>
                <a:sym typeface="Century Gothic"/>
              </a:endParaRPr>
            </a:p>
          </p:txBody>
        </p:sp>
      </p:gr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hyperlink" Target="https://www.snowflake.com/blog/snowpark-container-services-deploy-genai-full-stack-apps/" TargetMode="External"/><Relationship Id="rId4" Type="http://schemas.openxmlformats.org/officeDocument/2006/relationships/hyperlink" Target="https://www.snowflake.com/en/data-cloud/snowpark/" TargetMode="External"/><Relationship Id="rId5" Type="http://schemas.openxmlformats.org/officeDocument/2006/relationships/hyperlink" Target="https://developer.nvidia.com/nemo"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3"/>
          <p:cNvSpPr txBox="1"/>
          <p:nvPr>
            <p:ph type="ctrTitle"/>
          </p:nvPr>
        </p:nvSpPr>
        <p:spPr>
          <a:xfrm>
            <a:off x="3096250" y="1627200"/>
            <a:ext cx="2951400" cy="15843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GPU</a:t>
            </a:r>
            <a:endParaRPr/>
          </a:p>
        </p:txBody>
      </p:sp>
      <p:sp>
        <p:nvSpPr>
          <p:cNvPr id="63" name="Google Shape;63;p13"/>
          <p:cNvSpPr txBox="1"/>
          <p:nvPr>
            <p:ph idx="1" type="subTitle"/>
          </p:nvPr>
        </p:nvSpPr>
        <p:spPr>
          <a:xfrm>
            <a:off x="3096363" y="3266930"/>
            <a:ext cx="2951400" cy="701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Prashant K Dhingra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2"/>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GPU performance evaluation</a:t>
            </a:r>
            <a:endParaRPr/>
          </a:p>
        </p:txBody>
      </p:sp>
      <p:sp>
        <p:nvSpPr>
          <p:cNvPr id="124" name="Google Shape;124;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04800" lvl="0" marL="457200" rtl="0" algn="l">
              <a:spcBef>
                <a:spcPts val="300"/>
              </a:spcBef>
              <a:spcAft>
                <a:spcPts val="0"/>
              </a:spcAft>
              <a:buClr>
                <a:srgbClr val="1F1F1F"/>
              </a:buClr>
              <a:buSzPts val="1200"/>
              <a:buFont typeface="Arial"/>
              <a:buChar char="●"/>
            </a:pPr>
            <a:r>
              <a:rPr lang="en" sz="1200">
                <a:solidFill>
                  <a:srgbClr val="1F1F1F"/>
                </a:solidFill>
                <a:highlight>
                  <a:srgbClr val="FFFFFF"/>
                </a:highlight>
                <a:latin typeface="Arial"/>
                <a:ea typeface="Arial"/>
                <a:cs typeface="Arial"/>
                <a:sym typeface="Arial"/>
              </a:rPr>
              <a:t>Frame rate: This is the number of frames per second that a GPU can render. A higher frame rate means smoother and more responsive graphics. Frame rate is often used as a measure of GPU performance for gaming.</a:t>
            </a:r>
            <a:endParaRPr sz="1200">
              <a:solidFill>
                <a:srgbClr val="1F1F1F"/>
              </a:solidFill>
              <a:highlight>
                <a:srgbClr val="FFFFFF"/>
              </a:highlight>
              <a:latin typeface="Arial"/>
              <a:ea typeface="Arial"/>
              <a:cs typeface="Arial"/>
              <a:sym typeface="Arial"/>
            </a:endParaRPr>
          </a:p>
          <a:p>
            <a:pPr indent="-304800" lvl="0" marL="457200" rtl="0" algn="l">
              <a:spcBef>
                <a:spcPts val="0"/>
              </a:spcBef>
              <a:spcAft>
                <a:spcPts val="0"/>
              </a:spcAft>
              <a:buClr>
                <a:srgbClr val="1F1F1F"/>
              </a:buClr>
              <a:buSzPts val="1200"/>
              <a:buFont typeface="Arial"/>
              <a:buChar char="●"/>
            </a:pPr>
            <a:r>
              <a:rPr lang="en" sz="1200">
                <a:solidFill>
                  <a:srgbClr val="1F1F1F"/>
                </a:solidFill>
                <a:highlight>
                  <a:srgbClr val="FFFFFF"/>
                </a:highlight>
                <a:latin typeface="Arial"/>
                <a:ea typeface="Arial"/>
                <a:cs typeface="Arial"/>
                <a:sym typeface="Arial"/>
              </a:rPr>
              <a:t>Compute performance: This is the speed at which a GPU can perform mathematical operations. It is measured in gigaflops (GFlops), which is a billion floating-point operations per second. Compute performance is important for tasks such as machine learning and scientific computing.</a:t>
            </a:r>
            <a:endParaRPr sz="1200">
              <a:solidFill>
                <a:srgbClr val="1F1F1F"/>
              </a:solidFill>
              <a:highlight>
                <a:srgbClr val="FFFFFF"/>
              </a:highlight>
              <a:latin typeface="Arial"/>
              <a:ea typeface="Arial"/>
              <a:cs typeface="Arial"/>
              <a:sym typeface="Arial"/>
            </a:endParaRPr>
          </a:p>
          <a:p>
            <a:pPr indent="-304800" lvl="0" marL="457200" rtl="0" algn="l">
              <a:spcBef>
                <a:spcPts val="0"/>
              </a:spcBef>
              <a:spcAft>
                <a:spcPts val="0"/>
              </a:spcAft>
              <a:buClr>
                <a:srgbClr val="1F1F1F"/>
              </a:buClr>
              <a:buSzPts val="1200"/>
              <a:buFont typeface="Arial"/>
              <a:buChar char="●"/>
            </a:pPr>
            <a:r>
              <a:rPr lang="en" sz="1200">
                <a:solidFill>
                  <a:srgbClr val="1F1F1F"/>
                </a:solidFill>
                <a:highlight>
                  <a:srgbClr val="FFFFFF"/>
                </a:highlight>
                <a:latin typeface="Arial"/>
                <a:ea typeface="Arial"/>
                <a:cs typeface="Arial"/>
                <a:sym typeface="Arial"/>
              </a:rPr>
              <a:t>Memory bandwidth: This is the rate at which data can be transferred between the GPU's memory and the rest of the system. It is measured in gigabytes per second (GB/s). Memory bandwidth is important for tasks that involve loading and storing large amounts of data, such as video editing and 3D rendering.</a:t>
            </a:r>
            <a:endParaRPr sz="1200">
              <a:solidFill>
                <a:srgbClr val="1F1F1F"/>
              </a:solidFill>
              <a:highlight>
                <a:srgbClr val="FFFFFF"/>
              </a:highlight>
              <a:latin typeface="Arial"/>
              <a:ea typeface="Arial"/>
              <a:cs typeface="Arial"/>
              <a:sym typeface="Arial"/>
            </a:endParaRPr>
          </a:p>
          <a:p>
            <a:pPr indent="-304800" lvl="0" marL="457200" rtl="0" algn="l">
              <a:spcBef>
                <a:spcPts val="0"/>
              </a:spcBef>
              <a:spcAft>
                <a:spcPts val="0"/>
              </a:spcAft>
              <a:buClr>
                <a:srgbClr val="1F1F1F"/>
              </a:buClr>
              <a:buSzPts val="1200"/>
              <a:buFont typeface="Arial"/>
              <a:buChar char="●"/>
            </a:pPr>
            <a:r>
              <a:rPr lang="en" sz="1200">
                <a:solidFill>
                  <a:srgbClr val="1F1F1F"/>
                </a:solidFill>
                <a:highlight>
                  <a:srgbClr val="FFFFFF"/>
                </a:highlight>
                <a:latin typeface="Arial"/>
                <a:ea typeface="Arial"/>
                <a:cs typeface="Arial"/>
                <a:sym typeface="Arial"/>
              </a:rPr>
              <a:t>Power consumption: This is the amount of power that the GPU uses. It is important to consider power consumption when choosing a GPU for a laptop or other mobile device.</a:t>
            </a:r>
            <a:endParaRPr sz="1200">
              <a:solidFill>
                <a:srgbClr val="1F1F1F"/>
              </a:solidFill>
              <a:highlight>
                <a:srgbClr val="FFFFFF"/>
              </a:highlight>
              <a:latin typeface="Arial"/>
              <a:ea typeface="Arial"/>
              <a:cs typeface="Arial"/>
              <a:sym typeface="Arial"/>
            </a:endParaRPr>
          </a:p>
          <a:p>
            <a:pPr indent="0" lvl="0" marL="0" rtl="0" algn="l">
              <a:spcBef>
                <a:spcPts val="110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3"/>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GPU for LLMs Fine tuning</a:t>
            </a:r>
            <a:endParaRPr/>
          </a:p>
        </p:txBody>
      </p:sp>
      <p:sp>
        <p:nvSpPr>
          <p:cNvPr id="130" name="Google Shape;130;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sz="1100">
                <a:solidFill>
                  <a:srgbClr val="1C1917"/>
                </a:solidFill>
                <a:highlight>
                  <a:srgbClr val="FFFFFF"/>
                </a:highlight>
                <a:latin typeface="Roboto"/>
                <a:ea typeface="Roboto"/>
                <a:cs typeface="Roboto"/>
                <a:sym typeface="Roboto"/>
              </a:rPr>
              <a:t>Training large language models (LLMs) requires significantly more GPU resources compared to inference. Here are some key factors to consider:</a:t>
            </a:r>
            <a:endParaRPr sz="1100">
              <a:solidFill>
                <a:srgbClr val="1C1917"/>
              </a:solidFill>
              <a:highlight>
                <a:srgbClr val="FFFFFF"/>
              </a:highlight>
              <a:latin typeface="Roboto"/>
              <a:ea typeface="Roboto"/>
              <a:cs typeface="Roboto"/>
              <a:sym typeface="Roboto"/>
            </a:endParaRPr>
          </a:p>
          <a:p>
            <a:pPr indent="-298450" lvl="0" marL="457200" rtl="0" algn="l">
              <a:spcBef>
                <a:spcPts val="0"/>
              </a:spcBef>
              <a:spcAft>
                <a:spcPts val="0"/>
              </a:spcAft>
              <a:buClr>
                <a:srgbClr val="1C1917"/>
              </a:buClr>
              <a:buSzPts val="1100"/>
              <a:buFont typeface="Roboto"/>
              <a:buChar char="●"/>
            </a:pPr>
            <a:r>
              <a:rPr lang="en" sz="1100">
                <a:solidFill>
                  <a:srgbClr val="1C1917"/>
                </a:solidFill>
                <a:highlight>
                  <a:srgbClr val="FFFFFF"/>
                </a:highlight>
                <a:latin typeface="Roboto"/>
                <a:ea typeface="Roboto"/>
                <a:cs typeface="Roboto"/>
                <a:sym typeface="Roboto"/>
              </a:rPr>
              <a:t>Model size - Bigger models with more parameters require more GPU memory. Models over 1 billion parameters are common now.</a:t>
            </a:r>
            <a:endParaRPr sz="1100">
              <a:solidFill>
                <a:srgbClr val="1C1917"/>
              </a:solidFill>
              <a:highlight>
                <a:srgbClr val="FFFFFF"/>
              </a:highlight>
              <a:latin typeface="Roboto"/>
              <a:ea typeface="Roboto"/>
              <a:cs typeface="Roboto"/>
              <a:sym typeface="Roboto"/>
            </a:endParaRPr>
          </a:p>
          <a:p>
            <a:pPr indent="-298450" lvl="0" marL="457200" rtl="0" algn="l">
              <a:spcBef>
                <a:spcPts val="0"/>
              </a:spcBef>
              <a:spcAft>
                <a:spcPts val="0"/>
              </a:spcAft>
              <a:buClr>
                <a:srgbClr val="1C1917"/>
              </a:buClr>
              <a:buSzPts val="1100"/>
              <a:buFont typeface="Roboto"/>
              <a:buChar char="●"/>
            </a:pPr>
            <a:r>
              <a:rPr lang="en" sz="1100">
                <a:solidFill>
                  <a:srgbClr val="1C1917"/>
                </a:solidFill>
                <a:highlight>
                  <a:srgbClr val="FFFFFF"/>
                </a:highlight>
                <a:latin typeface="Roboto"/>
                <a:ea typeface="Roboto"/>
                <a:cs typeface="Roboto"/>
                <a:sym typeface="Roboto"/>
              </a:rPr>
              <a:t>Batch size - Larger batch sizes are crucial for good training performance and efficiency. Typical batch sizes range from 256 up to 4096 or more. This requires large GPU memory.</a:t>
            </a:r>
            <a:endParaRPr sz="1100">
              <a:solidFill>
                <a:srgbClr val="1C1917"/>
              </a:solidFill>
              <a:highlight>
                <a:srgbClr val="FFFFFF"/>
              </a:highlight>
              <a:latin typeface="Roboto"/>
              <a:ea typeface="Roboto"/>
              <a:cs typeface="Roboto"/>
              <a:sym typeface="Roboto"/>
            </a:endParaRPr>
          </a:p>
          <a:p>
            <a:pPr indent="-298450" lvl="0" marL="457200" rtl="0" algn="l">
              <a:spcBef>
                <a:spcPts val="0"/>
              </a:spcBef>
              <a:spcAft>
                <a:spcPts val="0"/>
              </a:spcAft>
              <a:buClr>
                <a:srgbClr val="1C1917"/>
              </a:buClr>
              <a:buSzPts val="1100"/>
              <a:buFont typeface="Roboto"/>
              <a:buChar char="●"/>
            </a:pPr>
            <a:r>
              <a:rPr lang="en" sz="1100">
                <a:solidFill>
                  <a:srgbClr val="1C1917"/>
                </a:solidFill>
                <a:highlight>
                  <a:srgbClr val="FFFFFF"/>
                </a:highlight>
                <a:latin typeface="Roboto"/>
                <a:ea typeface="Roboto"/>
                <a:cs typeface="Roboto"/>
                <a:sym typeface="Roboto"/>
              </a:rPr>
              <a:t>Data parallelism - Training scales across multiple GPUs/nodes by splitting the batch. More GPUs allow larger batches and faster training.</a:t>
            </a:r>
            <a:endParaRPr sz="1100">
              <a:solidFill>
                <a:srgbClr val="1C1917"/>
              </a:solidFill>
              <a:highlight>
                <a:srgbClr val="FFFFFF"/>
              </a:highlight>
              <a:latin typeface="Roboto"/>
              <a:ea typeface="Roboto"/>
              <a:cs typeface="Roboto"/>
              <a:sym typeface="Roboto"/>
            </a:endParaRPr>
          </a:p>
          <a:p>
            <a:pPr indent="-298450" lvl="0" marL="457200" rtl="0" algn="l">
              <a:spcBef>
                <a:spcPts val="0"/>
              </a:spcBef>
              <a:spcAft>
                <a:spcPts val="0"/>
              </a:spcAft>
              <a:buClr>
                <a:srgbClr val="1C1917"/>
              </a:buClr>
              <a:buSzPts val="1100"/>
              <a:buFont typeface="Roboto"/>
              <a:buChar char="●"/>
            </a:pPr>
            <a:r>
              <a:rPr lang="en" sz="1100">
                <a:solidFill>
                  <a:srgbClr val="1C1917"/>
                </a:solidFill>
                <a:highlight>
                  <a:srgbClr val="FFFFFF"/>
                </a:highlight>
                <a:latin typeface="Roboto"/>
                <a:ea typeface="Roboto"/>
                <a:cs typeface="Roboto"/>
                <a:sym typeface="Roboto"/>
              </a:rPr>
              <a:t>Precision - FP16 or mixed precision can reduce memory usage over FP32, but may affect model quality.</a:t>
            </a:r>
            <a:endParaRPr sz="1100">
              <a:solidFill>
                <a:srgbClr val="1C1917"/>
              </a:solidFill>
              <a:highlight>
                <a:srgbClr val="FFFFFF"/>
              </a:highlight>
              <a:latin typeface="Roboto"/>
              <a:ea typeface="Roboto"/>
              <a:cs typeface="Roboto"/>
              <a:sym typeface="Roboto"/>
            </a:endParaRPr>
          </a:p>
          <a:p>
            <a:pPr indent="-298450" lvl="0" marL="457200" rtl="0" algn="l">
              <a:spcBef>
                <a:spcPts val="0"/>
              </a:spcBef>
              <a:spcAft>
                <a:spcPts val="0"/>
              </a:spcAft>
              <a:buClr>
                <a:srgbClr val="1C1917"/>
              </a:buClr>
              <a:buSzPts val="1100"/>
              <a:buFont typeface="Roboto"/>
              <a:buChar char="●"/>
            </a:pPr>
            <a:r>
              <a:rPr lang="en" sz="1100">
                <a:solidFill>
                  <a:srgbClr val="1C1917"/>
                </a:solidFill>
                <a:highlight>
                  <a:srgbClr val="FFFFFF"/>
                </a:highlight>
                <a:latin typeface="Roboto"/>
                <a:ea typeface="Roboto"/>
                <a:cs typeface="Roboto"/>
                <a:sym typeface="Roboto"/>
              </a:rPr>
              <a:t>GPU memory - For training, the model, optimizer states, and a large batch must fit into GPU memory. At least 32GB per GPU is recommended, with 48GB or more being ideal.</a:t>
            </a:r>
            <a:endParaRPr sz="1100">
              <a:solidFill>
                <a:srgbClr val="1C1917"/>
              </a:solidFill>
              <a:highlight>
                <a:srgbClr val="FFFFFF"/>
              </a:highlight>
              <a:latin typeface="Roboto"/>
              <a:ea typeface="Roboto"/>
              <a:cs typeface="Roboto"/>
              <a:sym typeface="Roboto"/>
            </a:endParaRPr>
          </a:p>
          <a:p>
            <a:pPr indent="-298450" lvl="0" marL="457200" rtl="0" algn="l">
              <a:spcBef>
                <a:spcPts val="0"/>
              </a:spcBef>
              <a:spcAft>
                <a:spcPts val="0"/>
              </a:spcAft>
              <a:buClr>
                <a:srgbClr val="1C1917"/>
              </a:buClr>
              <a:buSzPts val="1100"/>
              <a:buFont typeface="Roboto"/>
              <a:buChar char="●"/>
            </a:pPr>
            <a:r>
              <a:rPr lang="en" sz="1100">
                <a:solidFill>
                  <a:srgbClr val="1C1917"/>
                </a:solidFill>
                <a:highlight>
                  <a:srgbClr val="FFFFFF"/>
                </a:highlight>
                <a:latin typeface="Roboto"/>
                <a:ea typeface="Roboto"/>
                <a:cs typeface="Roboto"/>
                <a:sym typeface="Roboto"/>
              </a:rPr>
              <a:t>GPU compute - High compute power allows faster training iterations to reduce overall training time. High-end chips like A100 or H100 accelerate training.</a:t>
            </a:r>
            <a:endParaRPr sz="1100">
              <a:solidFill>
                <a:srgbClr val="1C1917"/>
              </a:solidFill>
              <a:highlight>
                <a:srgbClr val="FFFFFF"/>
              </a:highlight>
              <a:latin typeface="Roboto"/>
              <a:ea typeface="Roboto"/>
              <a:cs typeface="Roboto"/>
              <a:sym typeface="Roboto"/>
            </a:endParaRPr>
          </a:p>
          <a:p>
            <a:pPr indent="-298450" lvl="0" marL="457200" rtl="0" algn="l">
              <a:spcBef>
                <a:spcPts val="0"/>
              </a:spcBef>
              <a:spcAft>
                <a:spcPts val="0"/>
              </a:spcAft>
              <a:buClr>
                <a:srgbClr val="1C1917"/>
              </a:buClr>
              <a:buSzPts val="1100"/>
              <a:buFont typeface="Roboto"/>
              <a:buChar char="●"/>
            </a:pPr>
            <a:r>
              <a:rPr lang="en" sz="1100">
                <a:solidFill>
                  <a:srgbClr val="1C1917"/>
                </a:solidFill>
                <a:highlight>
                  <a:srgbClr val="FFFFFF"/>
                </a:highlight>
                <a:latin typeface="Roboto"/>
                <a:ea typeface="Roboto"/>
                <a:cs typeface="Roboto"/>
                <a:sym typeface="Roboto"/>
              </a:rPr>
              <a:t>Framework optimizations - Efficient frameworks like PyTorch, TensorFlow, and optimizations like model parallelism can help.</a:t>
            </a:r>
            <a:endParaRPr sz="1100">
              <a:solidFill>
                <a:srgbClr val="1C1917"/>
              </a:solidFill>
              <a:highlight>
                <a:srgbClr val="FFFFFF"/>
              </a:highlight>
              <a:latin typeface="Roboto"/>
              <a:ea typeface="Roboto"/>
              <a:cs typeface="Roboto"/>
              <a:sym typeface="Roboto"/>
            </a:endParaRPr>
          </a:p>
          <a:p>
            <a:pPr indent="0" lvl="0" marL="0" rtl="0" algn="l">
              <a:spcBef>
                <a:spcPts val="0"/>
              </a:spcBef>
              <a:spcAft>
                <a:spcPts val="0"/>
              </a:spcAft>
              <a:buNone/>
            </a:pPr>
            <a:r>
              <a:rPr lang="en" sz="1100">
                <a:solidFill>
                  <a:srgbClr val="1C1917"/>
                </a:solidFill>
                <a:highlight>
                  <a:srgbClr val="FFFFFF"/>
                </a:highlight>
                <a:latin typeface="Roboto"/>
                <a:ea typeface="Roboto"/>
                <a:cs typeface="Roboto"/>
                <a:sym typeface="Roboto"/>
              </a:rPr>
              <a:t>In summary, training LLMs requires multiple high-end GPUs. For example, Anthropic used 128 Nvidia A100 GPUs (each with 40GB+ memory) to train Claude. With smaller models and optimizations, you may be able to train on less GPUs, but expect to need at minimum 4-8 GPUs with at least 32GB memory each for decent training times</a:t>
            </a:r>
            <a:endParaRPr sz="1100">
              <a:solidFill>
                <a:srgbClr val="1C1917"/>
              </a:solidFill>
              <a:highlight>
                <a:srgbClr val="FFFFFF"/>
              </a:highlight>
              <a:latin typeface="Roboto"/>
              <a:ea typeface="Roboto"/>
              <a:cs typeface="Roboto"/>
              <a:sym typeface="Roboto"/>
            </a:endParaRPr>
          </a:p>
          <a:p>
            <a:pPr indent="0" lvl="0" marL="0" rtl="0" algn="l">
              <a:spcBef>
                <a:spcPts val="0"/>
              </a:spcBef>
              <a:spcAft>
                <a:spcPts val="12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4"/>
          <p:cNvSpPr txBox="1"/>
          <p:nvPr>
            <p:ph type="ctrTitle"/>
          </p:nvPr>
        </p:nvSpPr>
        <p:spPr>
          <a:xfrm>
            <a:off x="3096250" y="1627200"/>
            <a:ext cx="2951400" cy="15843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GPU for LLM</a:t>
            </a:r>
            <a:endParaRPr/>
          </a:p>
        </p:txBody>
      </p:sp>
      <p:sp>
        <p:nvSpPr>
          <p:cNvPr id="136" name="Google Shape;136;p24"/>
          <p:cNvSpPr txBox="1"/>
          <p:nvPr>
            <p:ph idx="1" type="subTitle"/>
          </p:nvPr>
        </p:nvSpPr>
        <p:spPr>
          <a:xfrm>
            <a:off x="3096363" y="3266930"/>
            <a:ext cx="2951400" cy="701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GPU integrated in Cloud</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5"/>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AWS NVIDIA GPU</a:t>
            </a:r>
            <a:endParaRPr/>
          </a:p>
        </p:txBody>
      </p:sp>
      <p:sp>
        <p:nvSpPr>
          <p:cNvPr id="142" name="Google Shape;142;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Amazon EC2 P3  - 8 GPU, Tesla V100</a:t>
            </a:r>
            <a:endParaRPr/>
          </a:p>
          <a:p>
            <a:pPr indent="0" lvl="0" marL="0" rtl="0" algn="l">
              <a:spcBef>
                <a:spcPts val="1200"/>
              </a:spcBef>
              <a:spcAft>
                <a:spcPts val="0"/>
              </a:spcAft>
              <a:buNone/>
            </a:pPr>
            <a:r>
              <a:rPr lang="en"/>
              <a:t>Amazon EC2 P4 - 40 GPU, Tesla A100</a:t>
            </a:r>
            <a:endParaRPr/>
          </a:p>
          <a:p>
            <a:pPr indent="0" lvl="0" marL="0" rtl="0" algn="l">
              <a:spcBef>
                <a:spcPts val="1200"/>
              </a:spcBef>
              <a:spcAft>
                <a:spcPts val="0"/>
              </a:spcAft>
              <a:buNone/>
            </a:pPr>
            <a:r>
              <a:rPr lang="en"/>
              <a:t>Amazon EC2 G3 - 4 GPU, M60</a:t>
            </a:r>
            <a:endParaRPr/>
          </a:p>
          <a:p>
            <a:pPr indent="0" lvl="0" marL="0" rtl="0" algn="l">
              <a:spcBef>
                <a:spcPts val="1200"/>
              </a:spcBef>
              <a:spcAft>
                <a:spcPts val="0"/>
              </a:spcAft>
              <a:buNone/>
            </a:pPr>
            <a:r>
              <a:rPr lang="en"/>
              <a:t>Amazon EC2 G4 - 4 GPU, T4</a:t>
            </a:r>
            <a:endParaRPr/>
          </a:p>
          <a:p>
            <a:pPr indent="0" lvl="0" marL="0" rtl="0" algn="l">
              <a:spcBef>
                <a:spcPts val="1200"/>
              </a:spcBef>
              <a:spcAft>
                <a:spcPts val="0"/>
              </a:spcAft>
              <a:buNone/>
            </a:pPr>
            <a:r>
              <a:rPr lang="en"/>
              <a:t>Amazon EC2 G5 - 8 GPU, A10G</a:t>
            </a:r>
            <a:endParaRPr/>
          </a:p>
          <a:p>
            <a:pPr indent="0" lvl="0" marL="0" rtl="0" algn="l">
              <a:spcBef>
                <a:spcPts val="1200"/>
              </a:spcBef>
              <a:spcAft>
                <a:spcPts val="12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6"/>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AWS GPU Powered Services</a:t>
            </a:r>
            <a:endParaRPr/>
          </a:p>
        </p:txBody>
      </p:sp>
      <p:sp>
        <p:nvSpPr>
          <p:cNvPr id="148" name="Google Shape;148;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Amazon SageMaker</a:t>
            </a:r>
            <a:endParaRPr/>
          </a:p>
          <a:p>
            <a:pPr indent="0" lvl="0" marL="0" rtl="0" algn="l">
              <a:spcBef>
                <a:spcPts val="1200"/>
              </a:spcBef>
              <a:spcAft>
                <a:spcPts val="0"/>
              </a:spcAft>
              <a:buNone/>
            </a:pPr>
            <a:r>
              <a:rPr lang="en"/>
              <a:t>AWS Elastic Graphic Service</a:t>
            </a:r>
            <a:endParaRPr/>
          </a:p>
          <a:p>
            <a:pPr indent="0" lvl="0" marL="0" rtl="0" algn="l">
              <a:spcBef>
                <a:spcPts val="1200"/>
              </a:spcBef>
              <a:spcAft>
                <a:spcPts val="1200"/>
              </a:spcAft>
              <a:buNone/>
            </a:pPr>
            <a:r>
              <a:rPr lang="en"/>
              <a:t>AWS DeepRacer  - Use RL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7"/>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Azure NVIDIA GPU</a:t>
            </a:r>
            <a:endParaRPr/>
          </a:p>
        </p:txBody>
      </p:sp>
      <p:sp>
        <p:nvSpPr>
          <p:cNvPr id="154" name="Google Shape;154;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NV Series VM</a:t>
            </a:r>
            <a:r>
              <a:rPr lang="en"/>
              <a:t>  - Tesla M60</a:t>
            </a:r>
            <a:endParaRPr/>
          </a:p>
          <a:p>
            <a:pPr indent="0" lvl="0" marL="0" rtl="0" algn="l">
              <a:spcBef>
                <a:spcPts val="1200"/>
              </a:spcBef>
              <a:spcAft>
                <a:spcPts val="0"/>
              </a:spcAft>
              <a:buNone/>
            </a:pPr>
            <a:r>
              <a:rPr lang="en"/>
              <a:t>NVv3 Series - T4 GPU</a:t>
            </a:r>
            <a:endParaRPr/>
          </a:p>
          <a:p>
            <a:pPr indent="0" lvl="0" marL="0" rtl="0" algn="l">
              <a:spcBef>
                <a:spcPts val="1200"/>
              </a:spcBef>
              <a:spcAft>
                <a:spcPts val="0"/>
              </a:spcAft>
              <a:buNone/>
            </a:pPr>
            <a:r>
              <a:rPr lang="en"/>
              <a:t>NCasT4_v3-series - A10 Tesnor</a:t>
            </a:r>
            <a:endParaRPr/>
          </a:p>
          <a:p>
            <a:pPr indent="0" lvl="0" marL="0" rtl="0" algn="l">
              <a:spcBef>
                <a:spcPts val="1200"/>
              </a:spcBef>
              <a:spcAft>
                <a:spcPts val="0"/>
              </a:spcAft>
              <a:buNone/>
            </a:pPr>
            <a:r>
              <a:rPr lang="en"/>
              <a:t>NVadsA10 v5Series - AMD Radeon PRO V620, AMD EPYC 7763</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8"/>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Azure Nvidia GPU </a:t>
            </a:r>
            <a:r>
              <a:rPr lang="en"/>
              <a:t>accelerate</a:t>
            </a:r>
            <a:r>
              <a:rPr lang="en"/>
              <a:t> service</a:t>
            </a:r>
            <a:endParaRPr/>
          </a:p>
        </p:txBody>
      </p:sp>
      <p:sp>
        <p:nvSpPr>
          <p:cNvPr id="160" name="Google Shape;160;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Azure Machine Learning</a:t>
            </a:r>
            <a:endParaRPr/>
          </a:p>
          <a:p>
            <a:pPr indent="0" lvl="0" marL="0" rtl="0" algn="l">
              <a:spcBef>
                <a:spcPts val="1200"/>
              </a:spcBef>
              <a:spcAft>
                <a:spcPts val="0"/>
              </a:spcAft>
              <a:buNone/>
            </a:pPr>
            <a:r>
              <a:rPr lang="en"/>
              <a:t>Azure Data Bricks</a:t>
            </a:r>
            <a:endParaRPr/>
          </a:p>
          <a:p>
            <a:pPr indent="0" lvl="0" marL="0" rtl="0" algn="l">
              <a:spcBef>
                <a:spcPts val="1200"/>
              </a:spcBef>
              <a:spcAft>
                <a:spcPts val="1200"/>
              </a:spcAft>
              <a:buNone/>
            </a:pPr>
            <a:r>
              <a:rPr lang="en"/>
              <a:t>Azure Streaming Analytics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9"/>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GCP NVIDIA GPU</a:t>
            </a:r>
            <a:endParaRPr/>
          </a:p>
        </p:txBody>
      </p:sp>
      <p:sp>
        <p:nvSpPr>
          <p:cNvPr id="166" name="Google Shape;166;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N1 Standard NV - Tesla K80 GPU</a:t>
            </a:r>
            <a:endParaRPr/>
          </a:p>
          <a:p>
            <a:pPr indent="0" lvl="0" marL="0" rtl="0" algn="l">
              <a:spcBef>
                <a:spcPts val="1200"/>
              </a:spcBef>
              <a:spcAft>
                <a:spcPts val="0"/>
              </a:spcAft>
              <a:buNone/>
            </a:pPr>
            <a:r>
              <a:rPr lang="en"/>
              <a:t>A2 Standard NV - A100 Tensor Core GPU</a:t>
            </a:r>
            <a:endParaRPr/>
          </a:p>
          <a:p>
            <a:pPr indent="0" lvl="0" marL="0" rtl="0" algn="l">
              <a:spcBef>
                <a:spcPts val="1200"/>
              </a:spcBef>
              <a:spcAft>
                <a:spcPts val="1200"/>
              </a:spcAft>
              <a:buNone/>
            </a:pPr>
            <a:r>
              <a:rPr lang="en"/>
              <a:t>G2-standard-NV   - T4 GPU</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30"/>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Snowflake LLM container Service</a:t>
            </a:r>
            <a:endParaRPr/>
          </a:p>
        </p:txBody>
      </p:sp>
      <p:sp>
        <p:nvSpPr>
          <p:cNvPr id="172" name="Google Shape;172;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300">
                <a:solidFill>
                  <a:srgbClr val="FF3287"/>
                </a:solidFill>
                <a:highlight>
                  <a:srgbClr val="FFFFFF"/>
                </a:highlight>
                <a:uFill>
                  <a:noFill/>
                </a:uFill>
                <a:latin typeface="Roboto"/>
                <a:ea typeface="Roboto"/>
                <a:cs typeface="Roboto"/>
                <a:sym typeface="Roboto"/>
                <a:hlinkClick r:id="rId3">
                  <a:extLst>
                    <a:ext uri="{A12FA001-AC4F-418D-AE19-62706E023703}">
                      <ahyp:hlinkClr val="tx"/>
                    </a:ext>
                  </a:extLst>
                </a:hlinkClick>
              </a:rPr>
              <a:t>Snowflake’s Snowpark Container Service (SCS)</a:t>
            </a:r>
            <a:r>
              <a:rPr lang="en" sz="1300">
                <a:solidFill>
                  <a:srgbClr val="142640"/>
                </a:solidFill>
                <a:highlight>
                  <a:srgbClr val="FFFFFF"/>
                </a:highlight>
                <a:latin typeface="Roboto"/>
                <a:ea typeface="Roboto"/>
                <a:cs typeface="Roboto"/>
                <a:sym typeface="Roboto"/>
              </a:rPr>
              <a:t> offers the ability to containerize LLMs; through </a:t>
            </a:r>
            <a:r>
              <a:rPr lang="en" sz="1300">
                <a:solidFill>
                  <a:srgbClr val="FF3287"/>
                </a:solidFill>
                <a:highlight>
                  <a:srgbClr val="FFFFFF"/>
                </a:highlight>
                <a:uFill>
                  <a:noFill/>
                </a:uFill>
                <a:latin typeface="Roboto"/>
                <a:ea typeface="Roboto"/>
                <a:cs typeface="Roboto"/>
                <a:sym typeface="Roboto"/>
                <a:hlinkClick r:id="rId4">
                  <a:extLst>
                    <a:ext uri="{A12FA001-AC4F-418D-AE19-62706E023703}">
                      <ahyp:hlinkClr val="tx"/>
                    </a:ext>
                  </a:extLst>
                </a:hlinkClick>
              </a:rPr>
              <a:t>Snowpark</a:t>
            </a:r>
            <a:r>
              <a:rPr lang="en" sz="1300">
                <a:solidFill>
                  <a:srgbClr val="142640"/>
                </a:solidFill>
                <a:highlight>
                  <a:srgbClr val="FFFFFF"/>
                </a:highlight>
                <a:latin typeface="Roboto"/>
                <a:ea typeface="Roboto"/>
                <a:cs typeface="Roboto"/>
                <a:sym typeface="Roboto"/>
              </a:rPr>
              <a:t>, Snowflake will offer Nvidia’s GPUs and </a:t>
            </a:r>
            <a:r>
              <a:rPr lang="en" sz="1300">
                <a:solidFill>
                  <a:srgbClr val="FF3287"/>
                </a:solidFill>
                <a:highlight>
                  <a:srgbClr val="FFFFFF"/>
                </a:highlight>
                <a:uFill>
                  <a:noFill/>
                </a:uFill>
                <a:latin typeface="Roboto"/>
                <a:ea typeface="Roboto"/>
                <a:cs typeface="Roboto"/>
                <a:sym typeface="Roboto"/>
                <a:hlinkClick r:id="rId5">
                  <a:extLst>
                    <a:ext uri="{A12FA001-AC4F-418D-AE19-62706E023703}">
                      <ahyp:hlinkClr val="tx"/>
                    </a:ext>
                  </a:extLst>
                </a:hlinkClick>
              </a:rPr>
              <a:t>NeMO,</a:t>
            </a:r>
            <a:r>
              <a:rPr lang="en" sz="1300">
                <a:solidFill>
                  <a:srgbClr val="142640"/>
                </a:solidFill>
                <a:highlight>
                  <a:srgbClr val="FFFFFF"/>
                </a:highlight>
                <a:latin typeface="Roboto"/>
                <a:ea typeface="Roboto"/>
                <a:cs typeface="Roboto"/>
                <a:sym typeface="Roboto"/>
              </a:rPr>
              <a:t> Nvidia’s “end-to-end, cloud native enterprise framework to build, customize, and deploy generative AI models.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31"/>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Google Colab GPU</a:t>
            </a:r>
            <a:endParaRPr/>
          </a:p>
        </p:txBody>
      </p:sp>
      <p:sp>
        <p:nvSpPr>
          <p:cNvPr id="178" name="Google Shape;178;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Tesla K80  - Free with Colab.  It has 12GB memory and 2496 CUDA Cores</a:t>
            </a:r>
            <a:endParaRPr/>
          </a:p>
          <a:p>
            <a:pPr indent="0" lvl="0" marL="0" rtl="0" algn="l">
              <a:spcBef>
                <a:spcPts val="1200"/>
              </a:spcBef>
              <a:spcAft>
                <a:spcPts val="0"/>
              </a:spcAft>
              <a:buNone/>
            </a:pPr>
            <a:r>
              <a:rPr lang="en"/>
              <a:t>Tesla T4 - Paid Colab. 16 GB of memory and 2560 CUDA cores\</a:t>
            </a:r>
            <a:endParaRPr/>
          </a:p>
          <a:p>
            <a:pPr indent="0" lvl="0" marL="0" rtl="0" algn="l">
              <a:spcBef>
                <a:spcPts val="1200"/>
              </a:spcBef>
              <a:spcAft>
                <a:spcPts val="1200"/>
              </a:spcAft>
              <a:buNone/>
            </a:pPr>
            <a:r>
              <a:rPr lang="en"/>
              <a:t>Tesla V100 GPU - 32 GB of memory, 5120 cores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4"/>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GPU and TPU</a:t>
            </a:r>
            <a:endParaRPr/>
          </a:p>
        </p:txBody>
      </p:sp>
      <p:sp>
        <p:nvSpPr>
          <p:cNvPr id="69" name="Google Shape;69;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a:solidFill>
                  <a:srgbClr val="1F1F1F"/>
                </a:solidFill>
                <a:highlight>
                  <a:srgbClr val="FFFFFF"/>
                </a:highlight>
                <a:latin typeface="Arial"/>
                <a:ea typeface="Arial"/>
                <a:cs typeface="Arial"/>
                <a:sym typeface="Arial"/>
              </a:rPr>
              <a:t>GPUs (Graphics Processing Units) and TPUs (Tensor Processing Units) are both specialized processors that can be used to accelerate machine learning workloads. However, they have different strengths and weaknesses, and are suited for different tasks.</a:t>
            </a:r>
            <a:endParaRPr sz="1200">
              <a:solidFill>
                <a:srgbClr val="1F1F1F"/>
              </a:solidFill>
              <a:highlight>
                <a:srgbClr val="FFFFFF"/>
              </a:highlight>
              <a:latin typeface="Arial"/>
              <a:ea typeface="Arial"/>
              <a:cs typeface="Arial"/>
              <a:sym typeface="Arial"/>
            </a:endParaRPr>
          </a:p>
          <a:p>
            <a:pPr indent="0" lvl="0" marL="0" rtl="0" algn="l">
              <a:spcBef>
                <a:spcPts val="1800"/>
              </a:spcBef>
              <a:spcAft>
                <a:spcPts val="0"/>
              </a:spcAft>
              <a:buNone/>
            </a:pPr>
            <a:r>
              <a:rPr lang="en" sz="1200">
                <a:solidFill>
                  <a:srgbClr val="1155CC"/>
                </a:solidFill>
                <a:highlight>
                  <a:srgbClr val="FFFFFF"/>
                </a:highlight>
                <a:latin typeface="Arial"/>
                <a:ea typeface="Arial"/>
                <a:cs typeface="Arial"/>
                <a:sym typeface="Arial"/>
              </a:rPr>
              <a:t>GPUs</a:t>
            </a:r>
            <a:r>
              <a:rPr lang="en" sz="1200">
                <a:solidFill>
                  <a:srgbClr val="1F1F1F"/>
                </a:solidFill>
                <a:highlight>
                  <a:srgbClr val="FFFFFF"/>
                </a:highlight>
                <a:latin typeface="Arial"/>
                <a:ea typeface="Arial"/>
                <a:cs typeface="Arial"/>
                <a:sym typeface="Arial"/>
              </a:rPr>
              <a:t> are more general-purpose processors than TPUs. They are designed to handle a wide variety of tasks, including graphics processing, video processing, and machine learning. GPUs have a large number of cores, which allows them to parallelize tasks very effectively. This makes them well-suited for tasks that can be broken down into a large number of independent subtasks.</a:t>
            </a:r>
            <a:endParaRPr sz="1200">
              <a:solidFill>
                <a:srgbClr val="1F1F1F"/>
              </a:solidFill>
              <a:highlight>
                <a:srgbClr val="FFFFFF"/>
              </a:highlight>
              <a:latin typeface="Arial"/>
              <a:ea typeface="Arial"/>
              <a:cs typeface="Arial"/>
              <a:sym typeface="Arial"/>
            </a:endParaRPr>
          </a:p>
          <a:p>
            <a:pPr indent="0" lvl="0" marL="0" rtl="0" algn="l">
              <a:spcBef>
                <a:spcPts val="1800"/>
              </a:spcBef>
              <a:spcAft>
                <a:spcPts val="0"/>
              </a:spcAft>
              <a:buNone/>
            </a:pPr>
            <a:r>
              <a:rPr lang="en" sz="1200">
                <a:solidFill>
                  <a:srgbClr val="1155CC"/>
                </a:solidFill>
                <a:highlight>
                  <a:srgbClr val="FFFFFF"/>
                </a:highlight>
                <a:latin typeface="Arial"/>
                <a:ea typeface="Arial"/>
                <a:cs typeface="Arial"/>
                <a:sym typeface="Arial"/>
              </a:rPr>
              <a:t>TPUs</a:t>
            </a:r>
            <a:r>
              <a:rPr lang="en" sz="1200">
                <a:solidFill>
                  <a:srgbClr val="1F1F1F"/>
                </a:solidFill>
                <a:highlight>
                  <a:srgbClr val="FFFFFF"/>
                </a:highlight>
                <a:latin typeface="Arial"/>
                <a:ea typeface="Arial"/>
                <a:cs typeface="Arial"/>
                <a:sym typeface="Arial"/>
              </a:rPr>
              <a:t> are specifically designed for machine learning tasks. They have a more streamlined architecture than GPUs, which makes them more efficient at performing matrix multiplication and other tensor operations. This makes them well-suited for tasks such as training and inference of neural networks.</a:t>
            </a:r>
            <a:endParaRPr sz="1200">
              <a:solidFill>
                <a:srgbClr val="1F1F1F"/>
              </a:solidFill>
              <a:highlight>
                <a:srgbClr val="FFFFFF"/>
              </a:highlight>
              <a:latin typeface="Arial"/>
              <a:ea typeface="Arial"/>
              <a:cs typeface="Arial"/>
              <a:sym typeface="Arial"/>
            </a:endParaRPr>
          </a:p>
          <a:p>
            <a:pPr indent="0" lvl="0" marL="0" rtl="0" algn="l">
              <a:spcBef>
                <a:spcPts val="1800"/>
              </a:spcBef>
              <a:spcAft>
                <a:spcPts val="12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2"/>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TFLOP</a:t>
            </a:r>
            <a:endParaRPr/>
          </a:p>
        </p:txBody>
      </p:sp>
      <p:sp>
        <p:nvSpPr>
          <p:cNvPr id="184" name="Google Shape;184;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a:solidFill>
                  <a:srgbClr val="1F1F1F"/>
                </a:solidFill>
                <a:highlight>
                  <a:srgbClr val="FFFFFF"/>
                </a:highlight>
                <a:latin typeface="Arial"/>
                <a:ea typeface="Arial"/>
                <a:cs typeface="Arial"/>
                <a:sym typeface="Arial"/>
              </a:rPr>
              <a:t>A teraflop (TFLOP) is a measure of computing performance equal to one trillion floating-point operations per second. Floating-point operations are a type of calculation that is commonly used in scientific and technical computing, including machine learning.</a:t>
            </a:r>
            <a:endParaRPr sz="1200">
              <a:solidFill>
                <a:srgbClr val="1F1F1F"/>
              </a:solidFill>
              <a:highlight>
                <a:srgbClr val="FFFFFF"/>
              </a:highlight>
              <a:latin typeface="Arial"/>
              <a:ea typeface="Arial"/>
              <a:cs typeface="Arial"/>
              <a:sym typeface="Arial"/>
            </a:endParaRPr>
          </a:p>
          <a:p>
            <a:pPr indent="0" lvl="0" marL="0" rtl="0" algn="l">
              <a:spcBef>
                <a:spcPts val="1200"/>
              </a:spcBef>
              <a:spcAft>
                <a:spcPts val="1200"/>
              </a:spcAft>
              <a:buNone/>
            </a:pPr>
            <a:r>
              <a:rPr lang="en" sz="1200">
                <a:solidFill>
                  <a:srgbClr val="1F1F1F"/>
                </a:solidFill>
                <a:highlight>
                  <a:srgbClr val="FFFFFF"/>
                </a:highlight>
                <a:latin typeface="Arial"/>
                <a:ea typeface="Arial"/>
                <a:cs typeface="Arial"/>
                <a:sym typeface="Arial"/>
              </a:rPr>
              <a:t>The teraflops rating of a GPU or TPU is a measure of its theoretical peak performance. The actual performance of a GPU or TPU will depend on the specific workload and the hardware configuration.</a:t>
            </a:r>
            <a:endParaRPr sz="1200">
              <a:solidFill>
                <a:srgbClr val="1F1F1F"/>
              </a:solidFill>
              <a:highlight>
                <a:srgbClr val="FFFFFF"/>
              </a:highlight>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3"/>
          <p:cNvSpPr txBox="1"/>
          <p:nvPr>
            <p:ph type="ctrTitle"/>
          </p:nvPr>
        </p:nvSpPr>
        <p:spPr>
          <a:xfrm>
            <a:off x="3096250" y="1627200"/>
            <a:ext cx="2951400" cy="15843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GPU in Advertising</a:t>
            </a:r>
            <a:endParaRPr/>
          </a:p>
        </p:txBody>
      </p:sp>
      <p:sp>
        <p:nvSpPr>
          <p:cNvPr id="190" name="Google Shape;190;p33"/>
          <p:cNvSpPr txBox="1"/>
          <p:nvPr>
            <p:ph idx="1" type="subTitle"/>
          </p:nvPr>
        </p:nvSpPr>
        <p:spPr>
          <a:xfrm>
            <a:off x="3096363" y="3266930"/>
            <a:ext cx="2951400" cy="701400"/>
          </a:xfrm>
          <a:prstGeom prst="rect">
            <a:avLst/>
          </a:prstGeom>
        </p:spPr>
        <p:txBody>
          <a:bodyPr anchorCtr="0" anchor="b" bIns="91425" lIns="91425" spcFirstLastPara="1" rIns="91425" wrap="square" tIns="91425">
            <a:normAutofit lnSpcReduction="10000"/>
          </a:bodyPr>
          <a:lstStyle/>
          <a:p>
            <a:pPr indent="0" lvl="0" marL="0" rtl="0" algn="ctr">
              <a:spcBef>
                <a:spcPts val="0"/>
              </a:spcBef>
              <a:spcAft>
                <a:spcPts val="0"/>
              </a:spcAft>
              <a:buNone/>
            </a:pPr>
            <a:r>
              <a:rPr lang="en"/>
              <a:t>How GPU is replacing CPU</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4"/>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GPU usage for advertising</a:t>
            </a:r>
            <a:endParaRPr/>
          </a:p>
        </p:txBody>
      </p:sp>
      <p:sp>
        <p:nvSpPr>
          <p:cNvPr id="196" name="Google Shape;196;p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800"/>
              </a:spcBef>
              <a:spcAft>
                <a:spcPts val="0"/>
              </a:spcAft>
              <a:buNone/>
            </a:pPr>
            <a:r>
              <a:rPr lang="en" sz="1200">
                <a:solidFill>
                  <a:srgbClr val="1F1F1F"/>
                </a:solidFill>
                <a:highlight>
                  <a:srgbClr val="FFFFFF"/>
                </a:highlight>
                <a:latin typeface="Arial"/>
                <a:ea typeface="Arial"/>
                <a:cs typeface="Arial"/>
                <a:sym typeface="Arial"/>
              </a:rPr>
              <a:t>GPUs are used in targeted advertising:</a:t>
            </a:r>
            <a:endParaRPr sz="1200">
              <a:solidFill>
                <a:srgbClr val="1F1F1F"/>
              </a:solidFill>
              <a:highlight>
                <a:srgbClr val="FFFFFF"/>
              </a:highlight>
              <a:latin typeface="Arial"/>
              <a:ea typeface="Arial"/>
              <a:cs typeface="Arial"/>
              <a:sym typeface="Arial"/>
            </a:endParaRPr>
          </a:p>
          <a:p>
            <a:pPr indent="-304800" lvl="0" marL="457200" rtl="0" algn="l">
              <a:spcBef>
                <a:spcPts val="1800"/>
              </a:spcBef>
              <a:spcAft>
                <a:spcPts val="0"/>
              </a:spcAft>
              <a:buClr>
                <a:srgbClr val="1F1F1F"/>
              </a:buClr>
              <a:buSzPts val="1200"/>
              <a:buFont typeface="Arial"/>
              <a:buChar char="●"/>
            </a:pPr>
            <a:r>
              <a:rPr b="1" lang="en" sz="1200">
                <a:solidFill>
                  <a:srgbClr val="1F1F1F"/>
                </a:solidFill>
                <a:highlight>
                  <a:srgbClr val="FFFFFF"/>
                </a:highlight>
                <a:latin typeface="Arial"/>
                <a:ea typeface="Arial"/>
                <a:cs typeface="Arial"/>
                <a:sym typeface="Arial"/>
              </a:rPr>
              <a:t>Real-time bidding: </a:t>
            </a:r>
            <a:r>
              <a:rPr lang="en" sz="1200">
                <a:solidFill>
                  <a:srgbClr val="1F1F1F"/>
                </a:solidFill>
                <a:highlight>
                  <a:srgbClr val="FFFFFF"/>
                </a:highlight>
                <a:latin typeface="Arial"/>
                <a:ea typeface="Arial"/>
                <a:cs typeface="Arial"/>
                <a:sym typeface="Arial"/>
              </a:rPr>
              <a:t>GPUs are used in real-time bidding (RTB) systems to quickly process bids from advertisers and allocate ad space to the highest bidder. This ensures that ads are delivered to the most relevant users in real time.</a:t>
            </a:r>
            <a:endParaRPr sz="1200">
              <a:solidFill>
                <a:srgbClr val="1F1F1F"/>
              </a:solidFill>
              <a:highlight>
                <a:srgbClr val="FFFFFF"/>
              </a:highlight>
              <a:latin typeface="Arial"/>
              <a:ea typeface="Arial"/>
              <a:cs typeface="Arial"/>
              <a:sym typeface="Arial"/>
            </a:endParaRPr>
          </a:p>
          <a:p>
            <a:pPr indent="-304800" lvl="0" marL="457200" rtl="0" algn="l">
              <a:spcBef>
                <a:spcPts val="0"/>
              </a:spcBef>
              <a:spcAft>
                <a:spcPts val="0"/>
              </a:spcAft>
              <a:buClr>
                <a:srgbClr val="1F1F1F"/>
              </a:buClr>
              <a:buSzPts val="1200"/>
              <a:buFont typeface="Arial"/>
              <a:buChar char="●"/>
            </a:pPr>
            <a:r>
              <a:rPr lang="en" sz="1200">
                <a:solidFill>
                  <a:srgbClr val="1F1F1F"/>
                </a:solidFill>
                <a:highlight>
                  <a:srgbClr val="FFFFFF"/>
                </a:highlight>
                <a:latin typeface="Arial"/>
                <a:ea typeface="Arial"/>
                <a:cs typeface="Arial"/>
                <a:sym typeface="Arial"/>
              </a:rPr>
              <a:t>Personalized recommendations: GPUs are used to personalize recommendations for users based on their browsing history, clickstream data, and other factors. This can help businesses to increase engagement and sales.</a:t>
            </a:r>
            <a:endParaRPr sz="1200">
              <a:solidFill>
                <a:srgbClr val="1F1F1F"/>
              </a:solidFill>
              <a:highlight>
                <a:srgbClr val="FFFFFF"/>
              </a:highlight>
              <a:latin typeface="Arial"/>
              <a:ea typeface="Arial"/>
              <a:cs typeface="Arial"/>
              <a:sym typeface="Arial"/>
            </a:endParaRPr>
          </a:p>
          <a:p>
            <a:pPr indent="-304800" lvl="0" marL="457200" rtl="0" algn="l">
              <a:spcBef>
                <a:spcPts val="0"/>
              </a:spcBef>
              <a:spcAft>
                <a:spcPts val="0"/>
              </a:spcAft>
              <a:buClr>
                <a:srgbClr val="1F1F1F"/>
              </a:buClr>
              <a:buSzPts val="1200"/>
              <a:buFont typeface="Arial"/>
              <a:buChar char="●"/>
            </a:pPr>
            <a:r>
              <a:rPr lang="en" sz="1200">
                <a:solidFill>
                  <a:srgbClr val="1F1F1F"/>
                </a:solidFill>
                <a:highlight>
                  <a:srgbClr val="FFFFFF"/>
                </a:highlight>
                <a:latin typeface="Arial"/>
                <a:ea typeface="Arial"/>
                <a:cs typeface="Arial"/>
                <a:sym typeface="Arial"/>
              </a:rPr>
              <a:t>Fraud detection: GPUs are used to detect fraudulent ad clicks and impressions. This helps to protect businesses from financial losses.</a:t>
            </a:r>
            <a:endParaRPr sz="1200">
              <a:solidFill>
                <a:srgbClr val="1F1F1F"/>
              </a:solidFill>
              <a:highlight>
                <a:srgbClr val="FFFFFF"/>
              </a:highlight>
              <a:latin typeface="Arial"/>
              <a:ea typeface="Arial"/>
              <a:cs typeface="Arial"/>
              <a:sym typeface="Arial"/>
            </a:endParaRPr>
          </a:p>
          <a:p>
            <a:pPr indent="0" lvl="0" marL="0" rtl="0" algn="l">
              <a:spcBef>
                <a:spcPts val="1100"/>
              </a:spcBef>
              <a:spcAft>
                <a:spcPts val="120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5"/>
          <p:cNvSpPr txBox="1"/>
          <p:nvPr>
            <p:ph type="ctrTitle"/>
          </p:nvPr>
        </p:nvSpPr>
        <p:spPr>
          <a:xfrm>
            <a:off x="3096250" y="1627200"/>
            <a:ext cx="2951400" cy="15843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Other options</a:t>
            </a:r>
            <a:endParaRPr/>
          </a:p>
        </p:txBody>
      </p:sp>
      <p:sp>
        <p:nvSpPr>
          <p:cNvPr id="202" name="Google Shape;202;p35"/>
          <p:cNvSpPr txBox="1"/>
          <p:nvPr>
            <p:ph idx="1" type="subTitle"/>
          </p:nvPr>
        </p:nvSpPr>
        <p:spPr>
          <a:xfrm>
            <a:off x="3096363" y="3266930"/>
            <a:ext cx="2951400" cy="701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GPU</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6"/>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ASIC</a:t>
            </a:r>
            <a:endParaRPr/>
          </a:p>
        </p:txBody>
      </p:sp>
      <p:sp>
        <p:nvSpPr>
          <p:cNvPr id="208" name="Google Shape;208;p3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a:solidFill>
                  <a:srgbClr val="1F1F1F"/>
                </a:solidFill>
                <a:highlight>
                  <a:srgbClr val="FFFFFF"/>
                </a:highlight>
                <a:latin typeface="Arial"/>
                <a:ea typeface="Arial"/>
                <a:cs typeface="Arial"/>
                <a:sym typeface="Arial"/>
              </a:rPr>
              <a:t>ASIC stands for Application-Specific Integrated Circuit. It is a chip that is specifically designed for a particular task, such as mining cryptocurrency or processing video. GPUs, on the other hand, are more general-purpose chips that can be used for a variety of tasks, such as gaming, video editing, and machine learning.</a:t>
            </a:r>
            <a:endParaRPr sz="1200">
              <a:solidFill>
                <a:srgbClr val="1F1F1F"/>
              </a:solidFill>
              <a:highlight>
                <a:srgbClr val="FFFFFF"/>
              </a:highlight>
              <a:latin typeface="Arial"/>
              <a:ea typeface="Arial"/>
              <a:cs typeface="Arial"/>
              <a:sym typeface="Arial"/>
            </a:endParaRPr>
          </a:p>
          <a:p>
            <a:pPr indent="0" lvl="0" marL="0" rtl="0" algn="l">
              <a:spcBef>
                <a:spcPts val="1200"/>
              </a:spcBef>
              <a:spcAft>
                <a:spcPts val="0"/>
              </a:spcAft>
              <a:buNone/>
            </a:pPr>
            <a:r>
              <a:t/>
            </a:r>
            <a:endParaRPr sz="1200">
              <a:solidFill>
                <a:srgbClr val="1F1F1F"/>
              </a:solidFill>
              <a:highlight>
                <a:srgbClr val="FFFFFF"/>
              </a:highlight>
              <a:latin typeface="Arial"/>
              <a:ea typeface="Arial"/>
              <a:cs typeface="Arial"/>
              <a:sym typeface="Arial"/>
            </a:endParaRPr>
          </a:p>
          <a:p>
            <a:pPr indent="-304800" lvl="0" marL="457200" rtl="0" algn="l">
              <a:spcBef>
                <a:spcPts val="1200"/>
              </a:spcBef>
              <a:spcAft>
                <a:spcPts val="0"/>
              </a:spcAft>
              <a:buClr>
                <a:srgbClr val="1F1F1F"/>
              </a:buClr>
              <a:buSzPts val="1200"/>
              <a:buFont typeface="Arial"/>
              <a:buChar char="●"/>
            </a:pPr>
            <a:r>
              <a:rPr lang="en" sz="1200">
                <a:solidFill>
                  <a:srgbClr val="1F1F1F"/>
                </a:solidFill>
                <a:highlight>
                  <a:srgbClr val="FFFFFF"/>
                </a:highlight>
                <a:latin typeface="Arial"/>
                <a:ea typeface="Arial"/>
                <a:cs typeface="Arial"/>
                <a:sym typeface="Arial"/>
              </a:rPr>
              <a:t>ASICs are typically more expensive than GPUs. This is because ASICs are custom-designed for a specific task, while GPUs are mass-produced for general use.</a:t>
            </a:r>
            <a:endParaRPr sz="1200">
              <a:solidFill>
                <a:srgbClr val="1F1F1F"/>
              </a:solidFill>
              <a:highlight>
                <a:srgbClr val="FFFFFF"/>
              </a:highlight>
              <a:latin typeface="Arial"/>
              <a:ea typeface="Arial"/>
              <a:cs typeface="Arial"/>
              <a:sym typeface="Arial"/>
            </a:endParaRPr>
          </a:p>
          <a:p>
            <a:pPr indent="-304800" lvl="0" marL="457200" rtl="0" algn="l">
              <a:spcBef>
                <a:spcPts val="0"/>
              </a:spcBef>
              <a:spcAft>
                <a:spcPts val="0"/>
              </a:spcAft>
              <a:buClr>
                <a:srgbClr val="1F1F1F"/>
              </a:buClr>
              <a:buSzPts val="1200"/>
              <a:buFont typeface="Arial"/>
              <a:buChar char="●"/>
            </a:pPr>
            <a:r>
              <a:rPr lang="en" sz="1200">
                <a:solidFill>
                  <a:srgbClr val="1F1F1F"/>
                </a:solidFill>
                <a:highlight>
                  <a:srgbClr val="FFFFFF"/>
                </a:highlight>
                <a:latin typeface="Arial"/>
                <a:ea typeface="Arial"/>
                <a:cs typeface="Arial"/>
                <a:sym typeface="Arial"/>
              </a:rPr>
              <a:t>ASICs require less power than GPUs. This is because ASICs are designed to perform a specific task very efficiently, while GPUs are designed to be more flexible.</a:t>
            </a:r>
            <a:endParaRPr sz="1200">
              <a:solidFill>
                <a:srgbClr val="1F1F1F"/>
              </a:solidFill>
              <a:highlight>
                <a:srgbClr val="FFFFFF"/>
              </a:highlight>
              <a:latin typeface="Arial"/>
              <a:ea typeface="Arial"/>
              <a:cs typeface="Arial"/>
              <a:sym typeface="Arial"/>
            </a:endParaRPr>
          </a:p>
          <a:p>
            <a:pPr indent="0" lvl="0" marL="457200" rtl="0" algn="l">
              <a:spcBef>
                <a:spcPts val="1100"/>
              </a:spcBef>
              <a:spcAft>
                <a:spcPts val="0"/>
              </a:spcAft>
              <a:buNone/>
            </a:pPr>
            <a:r>
              <a:t/>
            </a:r>
            <a:endParaRPr sz="1200">
              <a:solidFill>
                <a:srgbClr val="1F1F1F"/>
              </a:solidFill>
              <a:highlight>
                <a:srgbClr val="FFFFFF"/>
              </a:highlight>
              <a:latin typeface="Arial"/>
              <a:ea typeface="Arial"/>
              <a:cs typeface="Arial"/>
              <a:sym typeface="Arial"/>
            </a:endParaRPr>
          </a:p>
          <a:p>
            <a:pPr indent="0" lvl="0" marL="0" rtl="0" algn="l">
              <a:spcBef>
                <a:spcPts val="300"/>
              </a:spcBef>
              <a:spcAft>
                <a:spcPts val="0"/>
              </a:spcAft>
              <a:buNone/>
            </a:pPr>
            <a:r>
              <a:t/>
            </a:r>
            <a:endParaRPr sz="1200">
              <a:solidFill>
                <a:srgbClr val="1F1F1F"/>
              </a:solidFill>
              <a:highlight>
                <a:srgbClr val="FFFFFF"/>
              </a:highlight>
              <a:latin typeface="Arial"/>
              <a:ea typeface="Arial"/>
              <a:cs typeface="Arial"/>
              <a:sym typeface="Arial"/>
            </a:endParaRPr>
          </a:p>
          <a:p>
            <a:pPr indent="0" lvl="0" marL="0" rtl="0" algn="l">
              <a:spcBef>
                <a:spcPts val="1200"/>
              </a:spcBef>
              <a:spcAft>
                <a:spcPts val="1200"/>
              </a:spcAft>
              <a:buNone/>
            </a:pPr>
            <a:r>
              <a:t/>
            </a:r>
            <a:endParaRPr sz="1200">
              <a:solidFill>
                <a:srgbClr val="1F1F1F"/>
              </a:solidFill>
              <a:highlight>
                <a:srgbClr val="FFFFFF"/>
              </a:highlight>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7"/>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Future - FPGA</a:t>
            </a:r>
            <a:endParaRPr/>
          </a:p>
        </p:txBody>
      </p:sp>
      <p:sp>
        <p:nvSpPr>
          <p:cNvPr id="214" name="Google Shape;214;p3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lang="en" sz="1200">
                <a:solidFill>
                  <a:srgbClr val="1F1F1F"/>
                </a:solidFill>
                <a:highlight>
                  <a:srgbClr val="FFFFFF"/>
                </a:highlight>
                <a:latin typeface="Arial"/>
                <a:ea typeface="Arial"/>
                <a:cs typeface="Arial"/>
                <a:sym typeface="Arial"/>
              </a:rPr>
              <a:t>One of the most promising technologies is the field-programmable gate array (FPGA). FPGAs are reconfigurable chips that can be programmed to perform specific tasks. This makes them well-suited for machine learning and other applications that require a lot of flexibility.</a:t>
            </a:r>
            <a:endParaRPr sz="1200">
              <a:solidFill>
                <a:srgbClr val="1F1F1F"/>
              </a:solidFill>
              <a:highlight>
                <a:srgbClr val="FFFFFF"/>
              </a:highlight>
              <a:latin typeface="Arial"/>
              <a:ea typeface="Arial"/>
              <a:cs typeface="Arial"/>
              <a:sym typeface="Arial"/>
            </a:endParaRPr>
          </a:p>
          <a:p>
            <a:pPr indent="0" lvl="0" marL="0" rtl="0" algn="l">
              <a:spcBef>
                <a:spcPts val="1800"/>
              </a:spcBef>
              <a:spcAft>
                <a:spcPts val="0"/>
              </a:spcAft>
              <a:buNone/>
            </a:pPr>
            <a:r>
              <a:rPr lang="en" sz="1200">
                <a:solidFill>
                  <a:srgbClr val="1F1F1F"/>
                </a:solidFill>
                <a:highlight>
                  <a:srgbClr val="FFFFFF"/>
                </a:highlight>
                <a:latin typeface="Arial"/>
                <a:ea typeface="Arial"/>
                <a:cs typeface="Arial"/>
                <a:sym typeface="Arial"/>
              </a:rPr>
              <a:t>Another promising technology is the neuromorphic chip. Neuromorphic chips are designed to mimic the way that neurons in the human brain work. This makes them well-suited for machine learning tasks that require a lot of parallel processing.</a:t>
            </a:r>
            <a:endParaRPr sz="1200">
              <a:solidFill>
                <a:srgbClr val="1F1F1F"/>
              </a:solidFill>
              <a:highlight>
                <a:srgbClr val="FFFFFF"/>
              </a:highlight>
              <a:latin typeface="Arial"/>
              <a:ea typeface="Arial"/>
              <a:cs typeface="Arial"/>
              <a:sym typeface="Arial"/>
            </a:endParaRPr>
          </a:p>
          <a:p>
            <a:pPr indent="0" lvl="0" marL="0" rtl="0" algn="l">
              <a:spcBef>
                <a:spcPts val="1800"/>
              </a:spcBef>
              <a:spcAft>
                <a:spcPts val="0"/>
              </a:spcAft>
              <a:buNone/>
            </a:pPr>
            <a:r>
              <a:rPr lang="en" sz="1200">
                <a:solidFill>
                  <a:srgbClr val="1F1F1F"/>
                </a:solidFill>
                <a:highlight>
                  <a:srgbClr val="FFFFFF"/>
                </a:highlight>
                <a:latin typeface="Arial"/>
                <a:ea typeface="Arial"/>
                <a:cs typeface="Arial"/>
                <a:sym typeface="Arial"/>
              </a:rPr>
              <a:t>In addition to FPGAs and neuromorphic chips, there are a number of other emerging technologies that have the potential to impact the future of GPUs. These include:</a:t>
            </a:r>
            <a:endParaRPr sz="1200">
              <a:solidFill>
                <a:srgbClr val="1F1F1F"/>
              </a:solidFill>
              <a:highlight>
                <a:srgbClr val="FFFFFF"/>
              </a:highlight>
              <a:latin typeface="Arial"/>
              <a:ea typeface="Arial"/>
              <a:cs typeface="Arial"/>
              <a:sym typeface="Arial"/>
            </a:endParaRPr>
          </a:p>
          <a:p>
            <a:pPr indent="-299085" lvl="0" marL="457200" rtl="0" algn="l">
              <a:spcBef>
                <a:spcPts val="1800"/>
              </a:spcBef>
              <a:spcAft>
                <a:spcPts val="0"/>
              </a:spcAft>
              <a:buClr>
                <a:srgbClr val="1F1F1F"/>
              </a:buClr>
              <a:buSzPct val="100000"/>
              <a:buFont typeface="Arial"/>
              <a:buChar char="●"/>
            </a:pPr>
            <a:r>
              <a:rPr lang="en" sz="1200">
                <a:solidFill>
                  <a:srgbClr val="1F1F1F"/>
                </a:solidFill>
                <a:highlight>
                  <a:srgbClr val="FFFFFF"/>
                </a:highlight>
                <a:latin typeface="Arial"/>
                <a:ea typeface="Arial"/>
                <a:cs typeface="Arial"/>
                <a:sym typeface="Arial"/>
              </a:rPr>
              <a:t>Optical chips. Optical chips use light to perform computations, which can be much faster than traditional electronic chips.</a:t>
            </a:r>
            <a:endParaRPr sz="1200">
              <a:solidFill>
                <a:srgbClr val="1F1F1F"/>
              </a:solidFill>
              <a:highlight>
                <a:srgbClr val="FFFFFF"/>
              </a:highlight>
              <a:latin typeface="Arial"/>
              <a:ea typeface="Arial"/>
              <a:cs typeface="Arial"/>
              <a:sym typeface="Arial"/>
            </a:endParaRPr>
          </a:p>
          <a:p>
            <a:pPr indent="-299085" lvl="0" marL="457200" rtl="0" algn="l">
              <a:spcBef>
                <a:spcPts val="0"/>
              </a:spcBef>
              <a:spcAft>
                <a:spcPts val="0"/>
              </a:spcAft>
              <a:buClr>
                <a:srgbClr val="1F1F1F"/>
              </a:buClr>
              <a:buSzPct val="100000"/>
              <a:buFont typeface="Arial"/>
              <a:buChar char="●"/>
            </a:pPr>
            <a:r>
              <a:rPr lang="en" sz="1200">
                <a:solidFill>
                  <a:srgbClr val="1F1F1F"/>
                </a:solidFill>
                <a:highlight>
                  <a:srgbClr val="FFFFFF"/>
                </a:highlight>
                <a:latin typeface="Arial"/>
                <a:ea typeface="Arial"/>
                <a:cs typeface="Arial"/>
                <a:sym typeface="Arial"/>
              </a:rPr>
              <a:t>Quantum chips. Quantum chips use quantum mechanics to perform computations, which can be even faster than optical chips.</a:t>
            </a:r>
            <a:endParaRPr sz="1200">
              <a:solidFill>
                <a:srgbClr val="1F1F1F"/>
              </a:solidFill>
              <a:highlight>
                <a:srgbClr val="FFFFFF"/>
              </a:highlight>
              <a:latin typeface="Arial"/>
              <a:ea typeface="Arial"/>
              <a:cs typeface="Arial"/>
              <a:sym typeface="Arial"/>
            </a:endParaRPr>
          </a:p>
          <a:p>
            <a:pPr indent="-299085" lvl="0" marL="457200" rtl="0" algn="l">
              <a:spcBef>
                <a:spcPts val="0"/>
              </a:spcBef>
              <a:spcAft>
                <a:spcPts val="0"/>
              </a:spcAft>
              <a:buClr>
                <a:srgbClr val="1F1F1F"/>
              </a:buClr>
              <a:buSzPct val="100000"/>
              <a:buFont typeface="Arial"/>
              <a:buChar char="●"/>
            </a:pPr>
            <a:r>
              <a:rPr lang="en" sz="1200">
                <a:solidFill>
                  <a:srgbClr val="1F1F1F"/>
                </a:solidFill>
                <a:highlight>
                  <a:srgbClr val="FFFFFF"/>
                </a:highlight>
                <a:latin typeface="Arial"/>
                <a:ea typeface="Arial"/>
                <a:cs typeface="Arial"/>
                <a:sym typeface="Arial"/>
              </a:rPr>
              <a:t>Memristors. Memristors are memory devices that can also be used to perform computations. This makes them a promising technology for hybrid CPU/GPU architectures.</a:t>
            </a:r>
            <a:endParaRPr sz="1200">
              <a:solidFill>
                <a:srgbClr val="1F1F1F"/>
              </a:solidFill>
              <a:highlight>
                <a:srgbClr val="FFFFFF"/>
              </a:highlight>
              <a:latin typeface="Arial"/>
              <a:ea typeface="Arial"/>
              <a:cs typeface="Arial"/>
              <a:sym typeface="Arial"/>
            </a:endParaRPr>
          </a:p>
          <a:p>
            <a:pPr indent="0" lvl="0" marL="0" rtl="0" algn="l">
              <a:spcBef>
                <a:spcPts val="1100"/>
              </a:spcBef>
              <a:spcAft>
                <a:spcPts val="1200"/>
              </a:spcAft>
              <a:buNone/>
            </a:pPr>
            <a:r>
              <a:t/>
            </a:r>
            <a:endParaRPr sz="1200">
              <a:solidFill>
                <a:srgbClr val="1F1F1F"/>
              </a:solidFill>
              <a:highlight>
                <a:srgbClr val="FFFFFF"/>
              </a:highlight>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8"/>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Future chips</a:t>
            </a:r>
            <a:endParaRPr/>
          </a:p>
        </p:txBody>
      </p:sp>
      <p:sp>
        <p:nvSpPr>
          <p:cNvPr id="220" name="Google Shape;220;p3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04800" lvl="0" marL="457200" rtl="0" algn="l">
              <a:spcBef>
                <a:spcPts val="300"/>
              </a:spcBef>
              <a:spcAft>
                <a:spcPts val="0"/>
              </a:spcAft>
              <a:buClr>
                <a:srgbClr val="1F1F1F"/>
              </a:buClr>
              <a:buSzPts val="1200"/>
              <a:buFont typeface="Arial"/>
              <a:buChar char="●"/>
            </a:pPr>
            <a:r>
              <a:rPr lang="en" sz="1200">
                <a:solidFill>
                  <a:srgbClr val="1F1F1F"/>
                </a:solidFill>
                <a:highlight>
                  <a:srgbClr val="FFFFFF"/>
                </a:highlight>
                <a:latin typeface="Arial"/>
                <a:ea typeface="Arial"/>
                <a:cs typeface="Arial"/>
                <a:sym typeface="Arial"/>
              </a:rPr>
              <a:t>FPGAs could be used to create custom accelerators for specific machine learning tasks. This would allow for even faster performance than is currently possible with GPUs.</a:t>
            </a:r>
            <a:endParaRPr sz="1200">
              <a:solidFill>
                <a:srgbClr val="1F1F1F"/>
              </a:solidFill>
              <a:highlight>
                <a:srgbClr val="FFFFFF"/>
              </a:highlight>
              <a:latin typeface="Arial"/>
              <a:ea typeface="Arial"/>
              <a:cs typeface="Arial"/>
              <a:sym typeface="Arial"/>
            </a:endParaRPr>
          </a:p>
          <a:p>
            <a:pPr indent="-304800" lvl="0" marL="457200" rtl="0" algn="l">
              <a:spcBef>
                <a:spcPts val="0"/>
              </a:spcBef>
              <a:spcAft>
                <a:spcPts val="0"/>
              </a:spcAft>
              <a:buClr>
                <a:srgbClr val="1F1F1F"/>
              </a:buClr>
              <a:buSzPts val="1200"/>
              <a:buFont typeface="Arial"/>
              <a:buChar char="●"/>
            </a:pPr>
            <a:r>
              <a:rPr lang="en" sz="1200">
                <a:solidFill>
                  <a:srgbClr val="1F1F1F"/>
                </a:solidFill>
                <a:highlight>
                  <a:srgbClr val="FFFFFF"/>
                </a:highlight>
                <a:latin typeface="Arial"/>
                <a:ea typeface="Arial"/>
                <a:cs typeface="Arial"/>
                <a:sym typeface="Arial"/>
              </a:rPr>
              <a:t>Neuromorphic chips could be used to create brain-inspired AI systems that are more efficient and powerful than current AI systems. This could lead to major advances in areas such as healthcare, transportation, and security.</a:t>
            </a:r>
            <a:endParaRPr sz="1200">
              <a:solidFill>
                <a:srgbClr val="1F1F1F"/>
              </a:solidFill>
              <a:highlight>
                <a:srgbClr val="FFFFFF"/>
              </a:highlight>
              <a:latin typeface="Arial"/>
              <a:ea typeface="Arial"/>
              <a:cs typeface="Arial"/>
              <a:sym typeface="Arial"/>
            </a:endParaRPr>
          </a:p>
          <a:p>
            <a:pPr indent="-304800" lvl="0" marL="457200" rtl="0" algn="l">
              <a:spcBef>
                <a:spcPts val="0"/>
              </a:spcBef>
              <a:spcAft>
                <a:spcPts val="0"/>
              </a:spcAft>
              <a:buClr>
                <a:srgbClr val="1F1F1F"/>
              </a:buClr>
              <a:buSzPts val="1200"/>
              <a:buFont typeface="Arial"/>
              <a:buChar char="●"/>
            </a:pPr>
            <a:r>
              <a:rPr lang="en" sz="1200">
                <a:solidFill>
                  <a:srgbClr val="1F1F1F"/>
                </a:solidFill>
                <a:highlight>
                  <a:srgbClr val="FFFFFF"/>
                </a:highlight>
                <a:latin typeface="Arial"/>
                <a:ea typeface="Arial"/>
                <a:cs typeface="Arial"/>
                <a:sym typeface="Arial"/>
              </a:rPr>
              <a:t>Optical chips could be used to create data centers that are much faster and more energy-efficient than current data centers. This could help to reduce the environmental impact of computing.</a:t>
            </a:r>
            <a:endParaRPr sz="1200">
              <a:solidFill>
                <a:srgbClr val="1F1F1F"/>
              </a:solidFill>
              <a:highlight>
                <a:srgbClr val="FFFFFF"/>
              </a:highlight>
              <a:latin typeface="Arial"/>
              <a:ea typeface="Arial"/>
              <a:cs typeface="Arial"/>
              <a:sym typeface="Arial"/>
            </a:endParaRPr>
          </a:p>
          <a:p>
            <a:pPr indent="-304800" lvl="0" marL="457200" rtl="0" algn="l">
              <a:spcBef>
                <a:spcPts val="0"/>
              </a:spcBef>
              <a:spcAft>
                <a:spcPts val="0"/>
              </a:spcAft>
              <a:buClr>
                <a:srgbClr val="1F1F1F"/>
              </a:buClr>
              <a:buSzPts val="1200"/>
              <a:buFont typeface="Arial"/>
              <a:buChar char="●"/>
            </a:pPr>
            <a:r>
              <a:rPr lang="en" sz="1200">
                <a:solidFill>
                  <a:srgbClr val="1F1F1F"/>
                </a:solidFill>
                <a:highlight>
                  <a:srgbClr val="FFFFFF"/>
                </a:highlight>
                <a:latin typeface="Arial"/>
                <a:ea typeface="Arial"/>
                <a:cs typeface="Arial"/>
                <a:sym typeface="Arial"/>
              </a:rPr>
              <a:t>Quantum chips could be used to create quantum computers that are capable of solving problems that are currently impossible for classical computers. This could lead to major advances in areas such as cryptography, drug discovery, and materials science.</a:t>
            </a:r>
            <a:endParaRPr sz="1200">
              <a:solidFill>
                <a:srgbClr val="1F1F1F"/>
              </a:solidFill>
              <a:highlight>
                <a:srgbClr val="FFFFFF"/>
              </a:highlight>
              <a:latin typeface="Arial"/>
              <a:ea typeface="Arial"/>
              <a:cs typeface="Arial"/>
              <a:sym typeface="Arial"/>
            </a:endParaRPr>
          </a:p>
          <a:p>
            <a:pPr indent="0" lvl="0" marL="0" rtl="0" algn="l">
              <a:spcBef>
                <a:spcPts val="11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5"/>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Why CPUs are unsuitable</a:t>
            </a:r>
            <a:endParaRPr/>
          </a:p>
        </p:txBody>
      </p:sp>
      <p:sp>
        <p:nvSpPr>
          <p:cNvPr id="75" name="Google Shape;75;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04800" lvl="0" marL="457200" rtl="0" algn="l">
              <a:spcBef>
                <a:spcPts val="300"/>
              </a:spcBef>
              <a:spcAft>
                <a:spcPts val="0"/>
              </a:spcAft>
              <a:buClr>
                <a:srgbClr val="1F1F1F"/>
              </a:buClr>
              <a:buSzPts val="1200"/>
              <a:buFont typeface="Arial"/>
              <a:buChar char="●"/>
            </a:pPr>
            <a:r>
              <a:rPr lang="en" sz="1200">
                <a:solidFill>
                  <a:srgbClr val="1F1F1F"/>
                </a:solidFill>
                <a:highlight>
                  <a:srgbClr val="FFFFFF"/>
                </a:highlight>
                <a:latin typeface="Arial"/>
                <a:ea typeface="Arial"/>
                <a:cs typeface="Arial"/>
                <a:sym typeface="Arial"/>
              </a:rPr>
              <a:t>CPUs are designed for serial processing. This means that they can only process one task at a time. In contrast, GPUs are designed for parallel processing, which means that they can process multiple tasks at the same time. This makes GPUs much faster for tasks that can be broken down into smaller parallel tasks, such as training neural networks.</a:t>
            </a:r>
            <a:endParaRPr sz="1200">
              <a:solidFill>
                <a:srgbClr val="1F1F1F"/>
              </a:solidFill>
              <a:highlight>
                <a:srgbClr val="FFFFFF"/>
              </a:highlight>
              <a:latin typeface="Arial"/>
              <a:ea typeface="Arial"/>
              <a:cs typeface="Arial"/>
              <a:sym typeface="Arial"/>
            </a:endParaRPr>
          </a:p>
          <a:p>
            <a:pPr indent="-304800" lvl="0" marL="457200" rtl="0" algn="l">
              <a:spcBef>
                <a:spcPts val="0"/>
              </a:spcBef>
              <a:spcAft>
                <a:spcPts val="0"/>
              </a:spcAft>
              <a:buClr>
                <a:srgbClr val="1F1F1F"/>
              </a:buClr>
              <a:buSzPts val="1200"/>
              <a:buFont typeface="Arial"/>
              <a:buChar char="●"/>
            </a:pPr>
            <a:r>
              <a:rPr lang="en" sz="1200">
                <a:solidFill>
                  <a:srgbClr val="1F1F1F"/>
                </a:solidFill>
                <a:highlight>
                  <a:srgbClr val="FFFFFF"/>
                </a:highlight>
                <a:latin typeface="Arial"/>
                <a:ea typeface="Arial"/>
                <a:cs typeface="Arial"/>
                <a:sym typeface="Arial"/>
              </a:rPr>
              <a:t>CPUs have fewer cores than GPUs. The number of cores in a processor determines how many tasks it can process simultaneously. GPUs typically have many more cores than CPUs, which makes them even faster for parallel processing tasks.</a:t>
            </a:r>
            <a:endParaRPr sz="1200">
              <a:solidFill>
                <a:srgbClr val="1F1F1F"/>
              </a:solidFill>
              <a:highlight>
                <a:srgbClr val="FFFFFF"/>
              </a:highlight>
              <a:latin typeface="Arial"/>
              <a:ea typeface="Arial"/>
              <a:cs typeface="Arial"/>
              <a:sym typeface="Arial"/>
            </a:endParaRPr>
          </a:p>
          <a:p>
            <a:pPr indent="-304800" lvl="0" marL="457200" rtl="0" algn="l">
              <a:spcBef>
                <a:spcPts val="0"/>
              </a:spcBef>
              <a:spcAft>
                <a:spcPts val="0"/>
              </a:spcAft>
              <a:buClr>
                <a:srgbClr val="1F1F1F"/>
              </a:buClr>
              <a:buSzPts val="1200"/>
              <a:buFont typeface="Arial"/>
              <a:buChar char="●"/>
            </a:pPr>
            <a:r>
              <a:rPr lang="en" sz="1200">
                <a:solidFill>
                  <a:srgbClr val="1F1F1F"/>
                </a:solidFill>
                <a:highlight>
                  <a:srgbClr val="FFFFFF"/>
                </a:highlight>
                <a:latin typeface="Arial"/>
                <a:ea typeface="Arial"/>
                <a:cs typeface="Arial"/>
                <a:sym typeface="Arial"/>
              </a:rPr>
              <a:t>CPUs have less memory bandwidth than GPUs. Memory bandwidth is the rate at which data can be transferred between the processor and memory. GPUs typically have much more memory bandwidth than CPUs, which is important for machine learning tasks that require a lot of data to be processed.</a:t>
            </a:r>
            <a:endParaRPr sz="1200">
              <a:solidFill>
                <a:srgbClr val="1F1F1F"/>
              </a:solidFill>
              <a:highlight>
                <a:srgbClr val="FFFFFF"/>
              </a:highlight>
              <a:latin typeface="Arial"/>
              <a:ea typeface="Arial"/>
              <a:cs typeface="Arial"/>
              <a:sym typeface="Arial"/>
            </a:endParaRPr>
          </a:p>
          <a:p>
            <a:pPr indent="0" lvl="0" marL="0" rtl="0" algn="l">
              <a:spcBef>
                <a:spcPts val="11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6"/>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Large Language Models and GPU/TPU</a:t>
            </a:r>
            <a:endParaRPr/>
          </a:p>
        </p:txBody>
      </p:sp>
      <p:sp>
        <p:nvSpPr>
          <p:cNvPr id="81" name="Google Shape;81;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Machine Learning workload especially large language model, generative AI require GPU or TPU</a:t>
            </a:r>
            <a:endParaRPr/>
          </a:p>
          <a:p>
            <a:pPr indent="-342900" lvl="0" marL="457200" rtl="0" algn="l">
              <a:spcBef>
                <a:spcPts val="1200"/>
              </a:spcBef>
              <a:spcAft>
                <a:spcPts val="0"/>
              </a:spcAft>
              <a:buSzPts val="1800"/>
              <a:buChar char="●"/>
            </a:pPr>
            <a:r>
              <a:rPr lang="en"/>
              <a:t>Training</a:t>
            </a:r>
            <a:endParaRPr/>
          </a:p>
          <a:p>
            <a:pPr indent="-342900" lvl="0" marL="457200" rtl="0" algn="l">
              <a:spcBef>
                <a:spcPts val="0"/>
              </a:spcBef>
              <a:spcAft>
                <a:spcPts val="0"/>
              </a:spcAft>
              <a:buSzPts val="1800"/>
              <a:buChar char="●"/>
            </a:pPr>
            <a:r>
              <a:rPr lang="en"/>
              <a:t>Inference</a:t>
            </a:r>
            <a:endParaRPr/>
          </a:p>
          <a:p>
            <a:pPr indent="-342900" lvl="0" marL="457200" rtl="0" algn="l">
              <a:spcBef>
                <a:spcPts val="0"/>
              </a:spcBef>
              <a:spcAft>
                <a:spcPts val="0"/>
              </a:spcAft>
              <a:buSzPts val="1800"/>
              <a:buChar char="●"/>
            </a:pPr>
            <a:r>
              <a:rPr lang="en"/>
              <a:t>Development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GPU vs TPU</a:t>
            </a:r>
            <a:endParaRPr/>
          </a:p>
        </p:txBody>
      </p:sp>
      <p:sp>
        <p:nvSpPr>
          <p:cNvPr id="87" name="Google Shape;87;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GPU has more core and great for parallel processing.</a:t>
            </a:r>
            <a:endParaRPr/>
          </a:p>
          <a:p>
            <a:pPr indent="0" lvl="0" marL="0" rtl="0" algn="l">
              <a:spcBef>
                <a:spcPts val="1200"/>
              </a:spcBef>
              <a:spcAft>
                <a:spcPts val="0"/>
              </a:spcAft>
              <a:buNone/>
            </a:pPr>
            <a:r>
              <a:rPr lang="en"/>
              <a:t>TPU has more streamlined structure </a:t>
            </a:r>
            <a:endParaRPr/>
          </a:p>
          <a:p>
            <a:pPr indent="0" lvl="0" marL="0" rtl="0" algn="l">
              <a:spcBef>
                <a:spcPts val="1200"/>
              </a:spcBef>
              <a:spcAft>
                <a:spcPts val="1200"/>
              </a:spcAft>
              <a:buNone/>
            </a:pPr>
            <a:r>
              <a:rPr lang="en"/>
              <a:t>GPU are great for gaming as they have good Frame rate. GPU has multiple uses while TPUs are optimized for Machine Learning workload specifically Language Models, Recommendation Model etc.</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8"/>
          <p:cNvSpPr txBox="1"/>
          <p:nvPr>
            <p:ph type="title"/>
          </p:nvPr>
        </p:nvSpPr>
        <p:spPr>
          <a:xfrm>
            <a:off x="311700" y="216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GPU vs TPU</a:t>
            </a:r>
            <a:endParaRPr/>
          </a:p>
        </p:txBody>
      </p:sp>
      <p:sp>
        <p:nvSpPr>
          <p:cNvPr id="93" name="Google Shape;93;p18"/>
          <p:cNvSpPr txBox="1"/>
          <p:nvPr>
            <p:ph idx="1" type="body"/>
          </p:nvPr>
        </p:nvSpPr>
        <p:spPr>
          <a:xfrm>
            <a:off x="311700" y="1152475"/>
            <a:ext cx="3999900" cy="22608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sz="1400">
                <a:solidFill>
                  <a:srgbClr val="000000"/>
                </a:solidFill>
                <a:highlight>
                  <a:srgbClr val="FFFFFF"/>
                </a:highlight>
                <a:latin typeface="Open Sans"/>
                <a:ea typeface="Open Sans"/>
                <a:cs typeface="Open Sans"/>
                <a:sym typeface="Open Sans"/>
              </a:rPr>
              <a:t>GPUs:</a:t>
            </a:r>
            <a:endParaRPr sz="1400">
              <a:solidFill>
                <a:srgbClr val="000000"/>
              </a:solidFill>
              <a:highlight>
                <a:srgbClr val="FFFFFF"/>
              </a:highlight>
              <a:latin typeface="Open Sans"/>
              <a:ea typeface="Open Sans"/>
              <a:cs typeface="Open Sans"/>
              <a:sym typeface="Open Sans"/>
            </a:endParaRPr>
          </a:p>
          <a:p>
            <a:pPr indent="0" lvl="0" marL="0" rtl="0" algn="l">
              <a:spcBef>
                <a:spcPts val="1200"/>
              </a:spcBef>
              <a:spcAft>
                <a:spcPts val="1200"/>
              </a:spcAft>
              <a:buNone/>
            </a:pPr>
            <a:r>
              <a:rPr lang="en">
                <a:solidFill>
                  <a:srgbClr val="000000"/>
                </a:solidFill>
                <a:highlight>
                  <a:srgbClr val="FFFFFF"/>
                </a:highlight>
                <a:latin typeface="Open Sans"/>
                <a:ea typeface="Open Sans"/>
                <a:cs typeface="Open Sans"/>
                <a:sym typeface="Open Sans"/>
              </a:rPr>
              <a:t>GPU</a:t>
            </a:r>
            <a:r>
              <a:rPr lang="en" sz="1400">
                <a:solidFill>
                  <a:srgbClr val="000000"/>
                </a:solidFill>
                <a:highlight>
                  <a:srgbClr val="FFFFFF"/>
                </a:highlight>
                <a:latin typeface="Open Sans"/>
                <a:ea typeface="Open Sans"/>
                <a:cs typeface="Open Sans"/>
                <a:sym typeface="Open Sans"/>
              </a:rPr>
              <a:t> like the NVIDIA V100 have maximum single-precision (FP32) performance of over 100 teraflops, compared to about 30-60 teraflops for current-gen TPUs. This means GPUs can train single-precision models faster, especially those with a lot of tensor operations that don't quantize well to lower precisions</a:t>
            </a:r>
            <a:endParaRPr>
              <a:solidFill>
                <a:srgbClr val="000000"/>
              </a:solidFill>
            </a:endParaRPr>
          </a:p>
        </p:txBody>
      </p:sp>
      <p:sp>
        <p:nvSpPr>
          <p:cNvPr id="94" name="Google Shape;94;p18"/>
          <p:cNvSpPr txBox="1"/>
          <p:nvPr>
            <p:ph idx="2" type="body"/>
          </p:nvPr>
        </p:nvSpPr>
        <p:spPr>
          <a:xfrm>
            <a:off x="4832400" y="1152475"/>
            <a:ext cx="3999900" cy="22608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Clr>
                <a:schemeClr val="dk1"/>
              </a:buClr>
              <a:buSzPct val="78571"/>
              <a:buFont typeface="Arial"/>
              <a:buNone/>
            </a:pPr>
            <a:r>
              <a:rPr lang="en">
                <a:solidFill>
                  <a:srgbClr val="000000"/>
                </a:solidFill>
                <a:highlight>
                  <a:srgbClr val="FFFFFF"/>
                </a:highlight>
                <a:latin typeface="Open Sans"/>
                <a:ea typeface="Open Sans"/>
                <a:cs typeface="Open Sans"/>
                <a:sym typeface="Open Sans"/>
              </a:rPr>
              <a:t>TPU : Higher low-precision performance: </a:t>
            </a:r>
            <a:endParaRPr>
              <a:solidFill>
                <a:srgbClr val="000000"/>
              </a:solidFill>
              <a:highlight>
                <a:srgbClr val="FFFFFF"/>
              </a:highlight>
              <a:latin typeface="Open Sans"/>
              <a:ea typeface="Open Sans"/>
              <a:cs typeface="Open Sans"/>
              <a:sym typeface="Open Sans"/>
            </a:endParaRPr>
          </a:p>
          <a:p>
            <a:pPr indent="0" lvl="0" marL="0" rtl="0" algn="l">
              <a:spcBef>
                <a:spcPts val="1200"/>
              </a:spcBef>
              <a:spcAft>
                <a:spcPts val="0"/>
              </a:spcAft>
              <a:buNone/>
            </a:pPr>
            <a:r>
              <a:rPr lang="en">
                <a:solidFill>
                  <a:srgbClr val="000000"/>
                </a:solidFill>
                <a:highlight>
                  <a:srgbClr val="FFFFFF"/>
                </a:highlight>
                <a:latin typeface="Open Sans"/>
                <a:ea typeface="Open Sans"/>
                <a:cs typeface="Open Sans"/>
                <a:sym typeface="Open Sans"/>
              </a:rPr>
              <a:t>TPUs outperform GPUs for 8-bit integer ops and other lower-precision math, with up to 500-1000 teraflops on newer TPU models. This enables faster training of highly quantized models like large language models</a:t>
            </a:r>
            <a:endParaRPr>
              <a:solidFill>
                <a:srgbClr val="000000"/>
              </a:solidFill>
              <a:highlight>
                <a:srgbClr val="FFFFFF"/>
              </a:highlight>
              <a:latin typeface="Open Sans"/>
              <a:ea typeface="Open Sans"/>
              <a:cs typeface="Open Sans"/>
              <a:sym typeface="Open Sans"/>
            </a:endParaRPr>
          </a:p>
          <a:p>
            <a:pPr indent="0" lvl="0" marL="0" rtl="0" algn="l">
              <a:spcBef>
                <a:spcPts val="1200"/>
              </a:spcBef>
              <a:spcAft>
                <a:spcPts val="0"/>
              </a:spcAft>
              <a:buNone/>
            </a:pPr>
            <a:r>
              <a:t/>
            </a:r>
            <a:endParaRPr>
              <a:solidFill>
                <a:schemeClr val="dk1"/>
              </a:solidFill>
              <a:highlight>
                <a:srgbClr val="FFFFFF"/>
              </a:highlight>
              <a:latin typeface="Open Sans"/>
              <a:ea typeface="Open Sans"/>
              <a:cs typeface="Open Sans"/>
              <a:sym typeface="Open Sans"/>
            </a:endParaRPr>
          </a:p>
          <a:p>
            <a:pPr indent="0" lvl="0" marL="0" rtl="0" algn="l">
              <a:spcBef>
                <a:spcPts val="1200"/>
              </a:spcBef>
              <a:spcAft>
                <a:spcPts val="1200"/>
              </a:spcAft>
              <a:buNone/>
            </a:pPr>
            <a:r>
              <a:t/>
            </a:r>
            <a:endParaRPr>
              <a:solidFill>
                <a:schemeClr val="dk1"/>
              </a:solidFill>
              <a:highlight>
                <a:srgbClr val="FFFFFF"/>
              </a:highlight>
              <a:latin typeface="Open Sans"/>
              <a:ea typeface="Open Sans"/>
              <a:cs typeface="Open Sans"/>
              <a:sym typeface="Open Sans"/>
            </a:endParaRPr>
          </a:p>
        </p:txBody>
      </p:sp>
      <p:sp>
        <p:nvSpPr>
          <p:cNvPr id="95" name="Google Shape;95;p18"/>
          <p:cNvSpPr txBox="1"/>
          <p:nvPr/>
        </p:nvSpPr>
        <p:spPr>
          <a:xfrm>
            <a:off x="564475" y="3946000"/>
            <a:ext cx="79077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highlight>
                  <a:srgbClr val="FFFFFF"/>
                </a:highlight>
                <a:latin typeface="Open Sans"/>
                <a:ea typeface="Open Sans"/>
                <a:cs typeface="Open Sans"/>
                <a:sym typeface="Open Sans"/>
              </a:rPr>
              <a:t>GPUs currently have some maximum performance benefits, TPUs are far superior for high-throughput low-precision computation and also have advantages for extremely large scale.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9"/>
          <p:cNvSpPr txBox="1"/>
          <p:nvPr>
            <p:ph type="title"/>
          </p:nvPr>
        </p:nvSpPr>
        <p:spPr>
          <a:xfrm>
            <a:off x="311700" y="216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GPU vs TPU</a:t>
            </a:r>
            <a:endParaRPr/>
          </a:p>
        </p:txBody>
      </p:sp>
      <p:sp>
        <p:nvSpPr>
          <p:cNvPr id="101" name="Google Shape;101;p19"/>
          <p:cNvSpPr txBox="1"/>
          <p:nvPr>
            <p:ph idx="1" type="body"/>
          </p:nvPr>
        </p:nvSpPr>
        <p:spPr>
          <a:xfrm>
            <a:off x="311700" y="1152475"/>
            <a:ext cx="3999900" cy="2260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solidFill>
                  <a:srgbClr val="000000"/>
                </a:solidFill>
                <a:highlight>
                  <a:srgbClr val="FFFFFF"/>
                </a:highlight>
                <a:latin typeface="Open Sans"/>
                <a:ea typeface="Open Sans"/>
                <a:cs typeface="Open Sans"/>
                <a:sym typeface="Open Sans"/>
              </a:rPr>
              <a:t>GPUs</a:t>
            </a:r>
            <a:r>
              <a:rPr lang="en">
                <a:solidFill>
                  <a:srgbClr val="000000"/>
                </a:solidFill>
                <a:highlight>
                  <a:srgbClr val="FFFFFF"/>
                </a:highlight>
                <a:latin typeface="Open Sans"/>
                <a:ea typeface="Open Sans"/>
                <a:cs typeface="Open Sans"/>
                <a:sym typeface="Open Sans"/>
              </a:rPr>
              <a:t> has Larger memory capacity: </a:t>
            </a:r>
            <a:endParaRPr>
              <a:solidFill>
                <a:srgbClr val="000000"/>
              </a:solidFill>
              <a:highlight>
                <a:srgbClr val="FFFFFF"/>
              </a:highlight>
              <a:latin typeface="Open Sans"/>
              <a:ea typeface="Open Sans"/>
              <a:cs typeface="Open Sans"/>
              <a:sym typeface="Open Sans"/>
            </a:endParaRPr>
          </a:p>
          <a:p>
            <a:pPr indent="0" lvl="0" marL="0" rtl="0" algn="l">
              <a:spcBef>
                <a:spcPts val="1200"/>
              </a:spcBef>
              <a:spcAft>
                <a:spcPts val="1200"/>
              </a:spcAft>
              <a:buNone/>
            </a:pPr>
            <a:r>
              <a:rPr lang="en" sz="1200">
                <a:solidFill>
                  <a:srgbClr val="000000"/>
                </a:solidFill>
                <a:highlight>
                  <a:srgbClr val="FFFFFF"/>
                </a:highlight>
                <a:latin typeface="Open Sans"/>
                <a:ea typeface="Open Sans"/>
                <a:cs typeface="Open Sans"/>
                <a:sym typeface="Open Sans"/>
              </a:rPr>
              <a:t>High-end GPUs typically have 16-32 gigabytes of onboard memory, compared to about 8-16 gigabytes for TPUs. This larger memory allows GPUs to train models with huge numbers of high-dimensional tensors in FP32 precision without swapping to host memory. </a:t>
            </a:r>
            <a:endParaRPr sz="1200">
              <a:solidFill>
                <a:srgbClr val="000000"/>
              </a:solidFill>
            </a:endParaRPr>
          </a:p>
        </p:txBody>
      </p:sp>
      <p:sp>
        <p:nvSpPr>
          <p:cNvPr id="102" name="Google Shape;102;p19"/>
          <p:cNvSpPr txBox="1"/>
          <p:nvPr>
            <p:ph idx="2" type="body"/>
          </p:nvPr>
        </p:nvSpPr>
        <p:spPr>
          <a:xfrm>
            <a:off x="4832400" y="1152475"/>
            <a:ext cx="3999900" cy="22608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sz="1600">
                <a:solidFill>
                  <a:srgbClr val="000000"/>
                </a:solidFill>
                <a:latin typeface="Open Sans"/>
                <a:ea typeface="Open Sans"/>
                <a:cs typeface="Open Sans"/>
                <a:sym typeface="Open Sans"/>
              </a:rPr>
              <a:t>TensorStream architecture: </a:t>
            </a:r>
            <a:endParaRPr sz="1600">
              <a:solidFill>
                <a:srgbClr val="000000"/>
              </a:solidFill>
              <a:latin typeface="Open Sans"/>
              <a:ea typeface="Open Sans"/>
              <a:cs typeface="Open Sans"/>
              <a:sym typeface="Open Sans"/>
            </a:endParaRPr>
          </a:p>
          <a:p>
            <a:pPr indent="0" lvl="0" marL="0" rtl="0" algn="l">
              <a:spcBef>
                <a:spcPts val="1200"/>
              </a:spcBef>
              <a:spcAft>
                <a:spcPts val="0"/>
              </a:spcAft>
              <a:buNone/>
            </a:pPr>
            <a:r>
              <a:rPr lang="en">
                <a:solidFill>
                  <a:srgbClr val="000000"/>
                </a:solidFill>
                <a:latin typeface="Open Sans"/>
                <a:ea typeface="Open Sans"/>
                <a:cs typeface="Open Sans"/>
                <a:sym typeface="Open Sans"/>
              </a:rPr>
              <a:t>TPUs have a customized data-parallel architecture called TensorStream that is optimized specifically for ML. It minimizes the performance hit from communication between cores, enabling almost linear performance scaling across thousands of cores. Scaling GPUs to that size requires more complex model parallelism due to limitations of data parallelism.</a:t>
            </a:r>
            <a:endParaRPr>
              <a:solidFill>
                <a:srgbClr val="000000"/>
              </a:solidFill>
              <a:latin typeface="Open Sans"/>
              <a:ea typeface="Open Sans"/>
              <a:cs typeface="Open Sans"/>
              <a:sym typeface="Open Sans"/>
            </a:endParaRPr>
          </a:p>
          <a:p>
            <a:pPr indent="0" lvl="0" marL="0" rtl="0" algn="l">
              <a:spcBef>
                <a:spcPts val="1200"/>
              </a:spcBef>
              <a:spcAft>
                <a:spcPts val="1200"/>
              </a:spcAft>
              <a:buNone/>
            </a:pPr>
            <a:r>
              <a:t/>
            </a:r>
            <a:endParaRPr>
              <a:solidFill>
                <a:schemeClr val="dk1"/>
              </a:solidFill>
              <a:latin typeface="Open Sans"/>
              <a:ea typeface="Open Sans"/>
              <a:cs typeface="Open Sans"/>
              <a:sym typeface="Open Sans"/>
            </a:endParaRPr>
          </a:p>
        </p:txBody>
      </p:sp>
      <p:sp>
        <p:nvSpPr>
          <p:cNvPr id="103" name="Google Shape;103;p19"/>
          <p:cNvSpPr txBox="1"/>
          <p:nvPr/>
        </p:nvSpPr>
        <p:spPr>
          <a:xfrm>
            <a:off x="564475" y="3946000"/>
            <a:ext cx="7907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0"/>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Software Stack</a:t>
            </a:r>
            <a:endParaRPr/>
          </a:p>
        </p:txBody>
      </p:sp>
      <p:sp>
        <p:nvSpPr>
          <p:cNvPr id="109" name="Google Shape;109;p20"/>
          <p:cNvSpPr txBox="1"/>
          <p:nvPr>
            <p:ph idx="1" type="body"/>
          </p:nvPr>
        </p:nvSpPr>
        <p:spPr>
          <a:xfrm>
            <a:off x="311700" y="1152475"/>
            <a:ext cx="3999900" cy="1804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400">
                <a:solidFill>
                  <a:srgbClr val="000000"/>
                </a:solidFill>
                <a:highlight>
                  <a:srgbClr val="FFFFFF"/>
                </a:highlight>
                <a:latin typeface="Open Sans"/>
                <a:ea typeface="Open Sans"/>
                <a:cs typeface="Open Sans"/>
                <a:sym typeface="Open Sans"/>
              </a:rPr>
              <a:t>Mature software stack: Frameworks like TensorFlow, PyTorch and MXNet all have GPU support and provide tools to facilitate multi-GPU and distributed training. </a:t>
            </a:r>
            <a:endParaRPr>
              <a:solidFill>
                <a:srgbClr val="000000"/>
              </a:solidFill>
            </a:endParaRPr>
          </a:p>
        </p:txBody>
      </p:sp>
      <p:sp>
        <p:nvSpPr>
          <p:cNvPr id="110" name="Google Shape;110;p20"/>
          <p:cNvSpPr txBox="1"/>
          <p:nvPr>
            <p:ph idx="2" type="body"/>
          </p:nvPr>
        </p:nvSpPr>
        <p:spPr>
          <a:xfrm>
            <a:off x="4832400" y="1152475"/>
            <a:ext cx="3999900" cy="1958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solidFill>
                  <a:srgbClr val="000000"/>
                </a:solidFill>
                <a:highlight>
                  <a:srgbClr val="FFFFFF"/>
                </a:highlight>
                <a:latin typeface="Open Sans"/>
                <a:ea typeface="Open Sans"/>
                <a:cs typeface="Open Sans"/>
                <a:sym typeface="Open Sans"/>
              </a:rPr>
              <a:t>The software tooling to leverage TPUs, especially for non-TensorFlow frameworks, is not as mature which can impact performance.</a:t>
            </a:r>
            <a:endParaRPr>
              <a:solidFill>
                <a:srgbClr val="000000"/>
              </a:solidFill>
            </a:endParaRPr>
          </a:p>
          <a:p>
            <a:pPr indent="0" lvl="0" marL="0" rtl="0" algn="l">
              <a:spcBef>
                <a:spcPts val="1200"/>
              </a:spcBef>
              <a:spcAft>
                <a:spcPts val="1200"/>
              </a:spcAft>
              <a:buNone/>
            </a:pPr>
            <a:r>
              <a:t/>
            </a:r>
            <a:endParaRPr/>
          </a:p>
        </p:txBody>
      </p:sp>
      <p:sp>
        <p:nvSpPr>
          <p:cNvPr id="111" name="Google Shape;111;p20"/>
          <p:cNvSpPr txBox="1"/>
          <p:nvPr/>
        </p:nvSpPr>
        <p:spPr>
          <a:xfrm>
            <a:off x="398100" y="3184850"/>
            <a:ext cx="7962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Even if TPUs are more suitable for LLM, it may take time to adopt TPU.  The eco system of framework and libraries are built around GPU. It will take years to build similar eco system for TPUs.</a:t>
            </a:r>
            <a:endParaRPr>
              <a:latin typeface="Lato"/>
              <a:ea typeface="Lato"/>
              <a:cs typeface="Lato"/>
              <a:sym typeface="Lato"/>
            </a:endParaRPr>
          </a:p>
        </p:txBody>
      </p:sp>
      <p:sp>
        <p:nvSpPr>
          <p:cNvPr id="112" name="Google Shape;112;p20"/>
          <p:cNvSpPr txBox="1"/>
          <p:nvPr/>
        </p:nvSpPr>
        <p:spPr>
          <a:xfrm>
            <a:off x="398100" y="3946850"/>
            <a:ext cx="7962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Even if TPUs have streamlined architecture, TPUs are costly. Economics of scale is achieved in GPU. TPUs will take time to catch up.</a:t>
            </a:r>
            <a:endParaRPr>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1"/>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GPUs for LLM Inference</a:t>
            </a:r>
            <a:endParaRPr/>
          </a:p>
        </p:txBody>
      </p:sp>
      <p:sp>
        <p:nvSpPr>
          <p:cNvPr id="118" name="Google Shape;118;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1100">
                <a:solidFill>
                  <a:srgbClr val="1C1917"/>
                </a:solidFill>
                <a:highlight>
                  <a:srgbClr val="FFFFFF"/>
                </a:highlight>
                <a:latin typeface="Roboto"/>
                <a:ea typeface="Roboto"/>
                <a:cs typeface="Roboto"/>
                <a:sym typeface="Roboto"/>
              </a:rPr>
              <a:t>Here are a few factors to consider when determining how much GPU you need for inference on a large language model:</a:t>
            </a:r>
            <a:endParaRPr sz="1100">
              <a:solidFill>
                <a:srgbClr val="1C1917"/>
              </a:solidFill>
              <a:highlight>
                <a:srgbClr val="FFFFFF"/>
              </a:highlight>
              <a:latin typeface="Roboto"/>
              <a:ea typeface="Roboto"/>
              <a:cs typeface="Roboto"/>
              <a:sym typeface="Roboto"/>
            </a:endParaRPr>
          </a:p>
          <a:p>
            <a:pPr indent="-298450" lvl="0" marL="457200" rtl="0" algn="l">
              <a:spcBef>
                <a:spcPts val="0"/>
              </a:spcBef>
              <a:spcAft>
                <a:spcPts val="0"/>
              </a:spcAft>
              <a:buClr>
                <a:srgbClr val="1C1917"/>
              </a:buClr>
              <a:buSzPts val="1100"/>
              <a:buFont typeface="Roboto"/>
              <a:buChar char="●"/>
            </a:pPr>
            <a:r>
              <a:rPr lang="en" sz="1100">
                <a:solidFill>
                  <a:srgbClr val="1C1917"/>
                </a:solidFill>
                <a:highlight>
                  <a:srgbClr val="FFFFFF"/>
                </a:highlight>
                <a:latin typeface="Roboto"/>
                <a:ea typeface="Roboto"/>
                <a:cs typeface="Roboto"/>
                <a:sym typeface="Roboto"/>
              </a:rPr>
              <a:t>Model size - Larger models with more parameters will require more GPU memory and compute power for inference. Models like GPT-3 and BERT can easily be hundreds of gigabytes to terabytes in size.</a:t>
            </a:r>
            <a:endParaRPr sz="1100">
              <a:solidFill>
                <a:srgbClr val="1C1917"/>
              </a:solidFill>
              <a:highlight>
                <a:srgbClr val="FFFFFF"/>
              </a:highlight>
              <a:latin typeface="Roboto"/>
              <a:ea typeface="Roboto"/>
              <a:cs typeface="Roboto"/>
              <a:sym typeface="Roboto"/>
            </a:endParaRPr>
          </a:p>
          <a:p>
            <a:pPr indent="-298450" lvl="0" marL="457200" rtl="0" algn="l">
              <a:spcBef>
                <a:spcPts val="0"/>
              </a:spcBef>
              <a:spcAft>
                <a:spcPts val="0"/>
              </a:spcAft>
              <a:buClr>
                <a:srgbClr val="1C1917"/>
              </a:buClr>
              <a:buSzPts val="1100"/>
              <a:buFont typeface="Roboto"/>
              <a:buChar char="●"/>
            </a:pPr>
            <a:r>
              <a:rPr lang="en" sz="1100">
                <a:solidFill>
                  <a:srgbClr val="1C1917"/>
                </a:solidFill>
                <a:highlight>
                  <a:srgbClr val="FFFFFF"/>
                </a:highlight>
                <a:latin typeface="Roboto"/>
                <a:ea typeface="Roboto"/>
                <a:cs typeface="Roboto"/>
                <a:sym typeface="Roboto"/>
              </a:rPr>
              <a:t>Batch size - Running inference on multiple inputs at once (a batch) makes GPU utilization more efficient. Larger batch sizes require more GPU memory.</a:t>
            </a:r>
            <a:endParaRPr sz="1100">
              <a:solidFill>
                <a:srgbClr val="1C1917"/>
              </a:solidFill>
              <a:highlight>
                <a:srgbClr val="FFFFFF"/>
              </a:highlight>
              <a:latin typeface="Roboto"/>
              <a:ea typeface="Roboto"/>
              <a:cs typeface="Roboto"/>
              <a:sym typeface="Roboto"/>
            </a:endParaRPr>
          </a:p>
          <a:p>
            <a:pPr indent="-298450" lvl="0" marL="457200" rtl="0" algn="l">
              <a:spcBef>
                <a:spcPts val="0"/>
              </a:spcBef>
              <a:spcAft>
                <a:spcPts val="0"/>
              </a:spcAft>
              <a:buClr>
                <a:srgbClr val="1C1917"/>
              </a:buClr>
              <a:buSzPts val="1100"/>
              <a:buFont typeface="Roboto"/>
              <a:buChar char="●"/>
            </a:pPr>
            <a:r>
              <a:rPr lang="en" sz="1100">
                <a:solidFill>
                  <a:srgbClr val="1C1917"/>
                </a:solidFill>
                <a:highlight>
                  <a:srgbClr val="FFFFFF"/>
                </a:highlight>
                <a:latin typeface="Roboto"/>
                <a:ea typeface="Roboto"/>
                <a:cs typeface="Roboto"/>
                <a:sym typeface="Roboto"/>
              </a:rPr>
              <a:t>Precision - Using lower precision like FP16 or INT8 can reduce memory usage and improve throughput compared to FP32, but may reduce accuracy.</a:t>
            </a:r>
            <a:endParaRPr sz="1100">
              <a:solidFill>
                <a:srgbClr val="1C1917"/>
              </a:solidFill>
              <a:highlight>
                <a:srgbClr val="FFFFFF"/>
              </a:highlight>
              <a:latin typeface="Roboto"/>
              <a:ea typeface="Roboto"/>
              <a:cs typeface="Roboto"/>
              <a:sym typeface="Roboto"/>
            </a:endParaRPr>
          </a:p>
          <a:p>
            <a:pPr indent="-298450" lvl="0" marL="457200" rtl="0" algn="l">
              <a:spcBef>
                <a:spcPts val="0"/>
              </a:spcBef>
              <a:spcAft>
                <a:spcPts val="0"/>
              </a:spcAft>
              <a:buClr>
                <a:srgbClr val="1C1917"/>
              </a:buClr>
              <a:buSzPts val="1100"/>
              <a:buFont typeface="Roboto"/>
              <a:buChar char="●"/>
            </a:pPr>
            <a:r>
              <a:rPr lang="en" sz="1100">
                <a:solidFill>
                  <a:srgbClr val="1C1917"/>
                </a:solidFill>
                <a:highlight>
                  <a:srgbClr val="FFFFFF"/>
                </a:highlight>
                <a:latin typeface="Roboto"/>
                <a:ea typeface="Roboto"/>
                <a:cs typeface="Roboto"/>
                <a:sym typeface="Roboto"/>
              </a:rPr>
              <a:t>GPU memory - For inference the model must fit entirely within GPU memory, so the GPU needs enough memory to load the full model and batches of inputs. At least 8-16GB is recommended.</a:t>
            </a:r>
            <a:endParaRPr sz="1100">
              <a:solidFill>
                <a:srgbClr val="1C1917"/>
              </a:solidFill>
              <a:highlight>
                <a:srgbClr val="FFFFFF"/>
              </a:highlight>
              <a:latin typeface="Roboto"/>
              <a:ea typeface="Roboto"/>
              <a:cs typeface="Roboto"/>
              <a:sym typeface="Roboto"/>
            </a:endParaRPr>
          </a:p>
          <a:p>
            <a:pPr indent="-298450" lvl="0" marL="457200" rtl="0" algn="l">
              <a:spcBef>
                <a:spcPts val="0"/>
              </a:spcBef>
              <a:spcAft>
                <a:spcPts val="0"/>
              </a:spcAft>
              <a:buClr>
                <a:srgbClr val="1C1917"/>
              </a:buClr>
              <a:buSzPts val="1100"/>
              <a:buFont typeface="Roboto"/>
              <a:buChar char="●"/>
            </a:pPr>
            <a:r>
              <a:rPr lang="en" sz="1100">
                <a:solidFill>
                  <a:srgbClr val="1C1917"/>
                </a:solidFill>
                <a:highlight>
                  <a:srgbClr val="FFFFFF"/>
                </a:highlight>
                <a:latin typeface="Roboto"/>
                <a:ea typeface="Roboto"/>
                <a:cs typeface="Roboto"/>
                <a:sym typeface="Roboto"/>
              </a:rPr>
              <a:t>GPU compute - More powerful GPUs with higher core counts will perform inference faster. Models will scale across multiple GPUs. High-end consumer cards like RTX 3090 or Quadro RTX 8000 may be required for optimal throughput.</a:t>
            </a:r>
            <a:endParaRPr sz="1100">
              <a:solidFill>
                <a:srgbClr val="1C1917"/>
              </a:solidFill>
              <a:highlight>
                <a:srgbClr val="FFFFFF"/>
              </a:highlight>
              <a:latin typeface="Roboto"/>
              <a:ea typeface="Roboto"/>
              <a:cs typeface="Roboto"/>
              <a:sym typeface="Roboto"/>
            </a:endParaRPr>
          </a:p>
          <a:p>
            <a:pPr indent="-298450" lvl="0" marL="457200" rtl="0" algn="l">
              <a:spcBef>
                <a:spcPts val="0"/>
              </a:spcBef>
              <a:spcAft>
                <a:spcPts val="0"/>
              </a:spcAft>
              <a:buClr>
                <a:srgbClr val="1C1917"/>
              </a:buClr>
              <a:buSzPts val="1100"/>
              <a:buFont typeface="Roboto"/>
              <a:buChar char="●"/>
            </a:pPr>
            <a:r>
              <a:rPr lang="en" sz="1100">
                <a:solidFill>
                  <a:srgbClr val="1C1917"/>
                </a:solidFill>
                <a:highlight>
                  <a:srgbClr val="FFFFFF"/>
                </a:highlight>
                <a:latin typeface="Roboto"/>
                <a:ea typeface="Roboto"/>
                <a:cs typeface="Roboto"/>
                <a:sym typeface="Roboto"/>
              </a:rPr>
              <a:t>Framework optimizations - Using optimized frameworks like TensorRT or optimizations in PyTorch/TensorFlow can improve throughput and reduce memory usage.</a:t>
            </a:r>
            <a:endParaRPr sz="1100">
              <a:solidFill>
                <a:srgbClr val="1C1917"/>
              </a:solidFill>
              <a:highlight>
                <a:srgbClr val="FFFFFF"/>
              </a:highlight>
              <a:latin typeface="Roboto"/>
              <a:ea typeface="Roboto"/>
              <a:cs typeface="Roboto"/>
              <a:sym typeface="Roboto"/>
            </a:endParaRPr>
          </a:p>
          <a:p>
            <a:pPr indent="0" lvl="0" marL="0" rtl="0" algn="l">
              <a:spcBef>
                <a:spcPts val="0"/>
              </a:spcBef>
              <a:spcAft>
                <a:spcPts val="0"/>
              </a:spcAft>
              <a:buNone/>
            </a:pPr>
            <a:r>
              <a:rPr lang="en" sz="1100">
                <a:solidFill>
                  <a:srgbClr val="1C1917"/>
                </a:solidFill>
                <a:highlight>
                  <a:srgbClr val="FFFFFF"/>
                </a:highlight>
                <a:latin typeface="Roboto"/>
                <a:ea typeface="Roboto"/>
                <a:cs typeface="Roboto"/>
                <a:sym typeface="Roboto"/>
              </a:rPr>
              <a:t>So in summary, for large models you'll generally want a high-memory (16GB+), modern, high-end GPU like an RTX 3090 or Quadro RTX. Using multiple GPUs, batching, and framework optimizations can further improve performance. The optimal setup depends on your specific model and use case. Start with benchmarks on available hardware and scale up accordingly.</a:t>
            </a:r>
            <a:endParaRPr sz="1100">
              <a:solidFill>
                <a:srgbClr val="1C1917"/>
              </a:solidFill>
              <a:highlight>
                <a:srgbClr val="FFFFFF"/>
              </a:highlight>
              <a:latin typeface="Roboto"/>
              <a:ea typeface="Roboto"/>
              <a:cs typeface="Roboto"/>
              <a:sym typeface="Roboto"/>
            </a:endParaRPr>
          </a:p>
          <a:p>
            <a:pPr indent="0" lvl="0" marL="0" rtl="0" algn="l">
              <a:spcBef>
                <a:spcPts val="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Coral">
  <a:themeElements>
    <a:clrScheme name="Coral">
      <a:dk1>
        <a:srgbClr val="F55E61"/>
      </a:dk1>
      <a:lt1>
        <a:srgbClr val="FFFFFF"/>
      </a:lt1>
      <a:dk2>
        <a:srgbClr val="5E696C"/>
      </a:dk2>
      <a:lt2>
        <a:srgbClr val="BFC7CA"/>
      </a:lt2>
      <a:accent1>
        <a:srgbClr val="1E2D31"/>
      </a:accent1>
      <a:accent2>
        <a:srgbClr val="273C42"/>
      </a:accent2>
      <a:accent3>
        <a:srgbClr val="83D061"/>
      </a:accent3>
      <a:accent4>
        <a:srgbClr val="F6CD4C"/>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