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layfair Displ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bold.fntdata"/><Relationship Id="rId16" Type="http://schemas.openxmlformats.org/officeDocument/2006/relationships/font" Target="fonts/PlayfairDisplay-regular.fntdata"/><Relationship Id="rId5" Type="http://schemas.openxmlformats.org/officeDocument/2006/relationships/notesMaster" Target="notesMasters/notesMaster1.xml"/><Relationship Id="rId19" Type="http://schemas.openxmlformats.org/officeDocument/2006/relationships/font" Target="fonts/PlayfairDisplay-boldItalic.fntdata"/><Relationship Id="rId6" Type="http://schemas.openxmlformats.org/officeDocument/2006/relationships/slide" Target="slides/slide1.xml"/><Relationship Id="rId18" Type="http://schemas.openxmlformats.org/officeDocument/2006/relationships/font" Target="fonts/PlayfairDispl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a02eee16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a02eee16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a02eee16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a02eee16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a02eee16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a02eee16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a02eee16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a02eee16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a02eee16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a02eee16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a02eee16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a02eee16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a02eee16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a02eee16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a02eee16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3a02eee16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a02eee16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a02eee16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ML Frameworks and Libraries</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Hugging Face Transformer</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1F1F1F"/>
                </a:solidFill>
                <a:highlight>
                  <a:srgbClr val="FFFFFF"/>
                </a:highlight>
                <a:latin typeface="Arial"/>
                <a:ea typeface="Arial"/>
                <a:cs typeface="Arial"/>
                <a:sym typeface="Arial"/>
              </a:rPr>
              <a:t>Hugging Face's most popular product is the Transformers library, which provides a number of pre-trained models for natural language processing tasks, including:</a:t>
            </a:r>
            <a:endParaRPr sz="1200">
              <a:solidFill>
                <a:srgbClr val="1F1F1F"/>
              </a:solidFill>
              <a:highlight>
                <a:srgbClr val="FFFFFF"/>
              </a:highlight>
              <a:latin typeface="Arial"/>
              <a:ea typeface="Arial"/>
              <a:cs typeface="Arial"/>
              <a:sym typeface="Arial"/>
            </a:endParaRPr>
          </a:p>
          <a:p>
            <a:pPr indent="-304800" lvl="0" marL="457200" rtl="0" algn="l">
              <a:spcBef>
                <a:spcPts val="180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Text classification: The library provides a number of models that can be used to classify text into different categories, such as sentiment analysis and topic classification.</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Question answering: The library provides a number of models that can be used to answer questions about text, such as factual question answering and generative question answering.</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Machine translation: The library provides a number of models that can be used to translate text from one language to another.</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Text summarization: The library provides a number of models that can be used to summarize text into a shorter, more concise form.</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Tensorflow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1F1F1F"/>
                </a:solidFill>
                <a:highlight>
                  <a:srgbClr val="FFFFFF"/>
                </a:highlight>
                <a:latin typeface="Arial"/>
                <a:ea typeface="Arial"/>
                <a:cs typeface="Arial"/>
                <a:sym typeface="Arial"/>
              </a:rPr>
              <a:t>TensorFlow is an open-source software library for numerical computation using data flow graphs. </a:t>
            </a:r>
            <a:endParaRPr sz="1200">
              <a:solidFill>
                <a:srgbClr val="1F1F1F"/>
              </a:solidFill>
              <a:highlight>
                <a:srgbClr val="FFFFFF"/>
              </a:highlight>
              <a:latin typeface="Arial"/>
              <a:ea typeface="Arial"/>
              <a:cs typeface="Arial"/>
              <a:sym typeface="Arial"/>
            </a:endParaRPr>
          </a:p>
          <a:p>
            <a:pPr indent="-304800" lvl="0" marL="457200" rtl="0" algn="l">
              <a:spcBef>
                <a:spcPts val="120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Data flow graphs: TensorFlow uses data flow graphs to represent computations. This makes it easy to understand and debug code, and to parallelize computations across multiple devices.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Tensors: TensorFlow uses tensors to represent data. Tensors are multi-dimensional arrays that can be used to represent images, text, and other types of data.</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Automatic differentiation: TensorFlow can automatically differentiate through computations. This makes it easy to train machine learning models, as the gradient of the loss function can be computed automatically.</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High-level APIs: TensorFlow provides high-level APIs for building machine learning models. This makes it easy to get started with TensorFlow, even if you are not familiar with the low-level details of the library.</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Flexibility: TensorFlow is a flexible library that can be used for a variety of tasks. It can be used to build both simple and complex machine learning models, and it can be used on a variety of devices, including CPUs, GPUs, and TPUs.</a:t>
            </a:r>
            <a:endParaRPr sz="1200">
              <a:solidFill>
                <a:srgbClr val="1F1F1F"/>
              </a:solidFill>
              <a:highlight>
                <a:srgbClr val="FFFFFF"/>
              </a:highlight>
              <a:latin typeface="Arial"/>
              <a:ea typeface="Arial"/>
              <a:cs typeface="Arial"/>
              <a:sym typeface="Arial"/>
            </a:endParaRPr>
          </a:p>
          <a:p>
            <a:pPr indent="0" lvl="0" marL="457200" rtl="0" algn="l">
              <a:spcBef>
                <a:spcPts val="1100"/>
              </a:spcBef>
              <a:spcAft>
                <a:spcPts val="300"/>
              </a:spcAft>
              <a:buNone/>
            </a:pPr>
            <a:r>
              <a:t/>
            </a:r>
            <a:endParaRPr sz="1200">
              <a:solidFill>
                <a:srgbClr val="1F1F1F"/>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solidFill>
                  <a:srgbClr val="1F1F1F"/>
                </a:solidFill>
                <a:highlight>
                  <a:srgbClr val="FFFFFF"/>
                </a:highlight>
                <a:latin typeface="Arial"/>
                <a:ea typeface="Arial"/>
                <a:cs typeface="Arial"/>
                <a:sym typeface="Arial"/>
              </a:rPr>
              <a:t>PyTorch is an open-source machine learning framework based on the Torch library, used for applications such as computer vision and natural language processing. </a:t>
            </a:r>
            <a:endParaRPr sz="1200">
              <a:solidFill>
                <a:srgbClr val="1F1F1F"/>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1F1F1F"/>
              </a:solidFill>
              <a:highlight>
                <a:srgbClr val="FFFFFF"/>
              </a:highlight>
              <a:latin typeface="Arial"/>
              <a:ea typeface="Arial"/>
              <a:cs typeface="Arial"/>
              <a:sym typeface="Arial"/>
            </a:endParaRPr>
          </a:p>
          <a:p>
            <a:pPr indent="-304800" lvl="0" marL="457200" rtl="0" algn="l">
              <a:spcBef>
                <a:spcPts val="120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Dynamic graphs: PyTorch uses dynamic graphs, which means that the graph of operations is not created until runtime. This makes it easy to experiment with different models and architectures, and to debug code.</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Autograd: PyTorch uses autograd to automatically compute the gradients of all operations in the graph. This makes it easy to train machine learning models, as the gradient of the loss function can be computed automatically.</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TorchScript: TorchScript is a way to convert PyTorch models to a format that can be used on mobile devices and other platforms that do not have PyTorch installed. This makes it easy to deploy PyTorch models to production.</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CUDA: PyTorch supports CUDA, which allows it to be used to train and deploy machine learning models on GPUs. This can significantly speed up training and inference.</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Community: PyTorch has a large and active community of users and developers. This means that there is a lot of support available, and it is easy to find help if you need it.</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Documentation: PyTorch has comprehensive documentation that covers all aspects of the library. This makes it easy to learn how to use PyTorch, even if you are not familiar with machine learning.</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sz="1200">
              <a:solidFill>
                <a:srgbClr val="1F1F1F"/>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Pytorch Lightning</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PyTorch Lightning: PyTorch Lightning is a high-level library that provides a number of features that make it easier to build and train PyTorch models, including:</a:t>
            </a:r>
            <a:endParaRPr sz="1200">
              <a:solidFill>
                <a:srgbClr val="1F1F1F"/>
              </a:solidFill>
              <a:highlight>
                <a:srgbClr val="FFFFFF"/>
              </a:highlight>
              <a:latin typeface="Arial"/>
              <a:ea typeface="Arial"/>
              <a:cs typeface="Arial"/>
              <a:sym typeface="Arial"/>
            </a:endParaRPr>
          </a:p>
          <a:p>
            <a:pPr indent="-304800" lvl="1" marL="9144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Automatic model saving and loading</a:t>
            </a:r>
            <a:endParaRPr sz="1200">
              <a:solidFill>
                <a:srgbClr val="1F1F1F"/>
              </a:solidFill>
              <a:highlight>
                <a:srgbClr val="FFFFFF"/>
              </a:highlight>
              <a:latin typeface="Arial"/>
              <a:ea typeface="Arial"/>
              <a:cs typeface="Arial"/>
              <a:sym typeface="Arial"/>
            </a:endParaRPr>
          </a:p>
          <a:p>
            <a:pPr indent="-304800" lvl="1" marL="9144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Distributed training support</a:t>
            </a:r>
            <a:endParaRPr sz="1200">
              <a:solidFill>
                <a:srgbClr val="1F1F1F"/>
              </a:solidFill>
              <a:highlight>
                <a:srgbClr val="FFFFFF"/>
              </a:highlight>
              <a:latin typeface="Arial"/>
              <a:ea typeface="Arial"/>
              <a:cs typeface="Arial"/>
              <a:sym typeface="Arial"/>
            </a:endParaRPr>
          </a:p>
          <a:p>
            <a:pPr indent="-304800" lvl="1" marL="9144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Logging and metrics tracking</a:t>
            </a:r>
            <a:endParaRPr sz="1200">
              <a:solidFill>
                <a:srgbClr val="1F1F1F"/>
              </a:solidFill>
              <a:highlight>
                <a:srgbClr val="FFFFFF"/>
              </a:highlight>
              <a:latin typeface="Arial"/>
              <a:ea typeface="Arial"/>
              <a:cs typeface="Arial"/>
              <a:sym typeface="Arial"/>
            </a:endParaRPr>
          </a:p>
          <a:p>
            <a:pPr indent="0" lvl="0" marL="0" rtl="0" algn="l">
              <a:spcBef>
                <a:spcPts val="2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FastAI</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rPr lang="en" sz="1200">
                <a:solidFill>
                  <a:srgbClr val="1F1F1F"/>
                </a:solidFill>
                <a:highlight>
                  <a:srgbClr val="FFFFFF"/>
                </a:highlight>
                <a:latin typeface="Arial"/>
                <a:ea typeface="Arial"/>
                <a:cs typeface="Arial"/>
                <a:sym typeface="Arial"/>
              </a:rPr>
              <a:t>Fastai: Fastai is a popular library for deep learning with PyTorch. It provides a number of high-level APIs for building and training deep learning models, including:</a:t>
            </a:r>
            <a:endParaRPr sz="1200">
              <a:solidFill>
                <a:srgbClr val="1F1F1F"/>
              </a:solidFill>
              <a:highlight>
                <a:srgbClr val="FFFFFF"/>
              </a:highlight>
              <a:latin typeface="Arial"/>
              <a:ea typeface="Arial"/>
              <a:cs typeface="Arial"/>
              <a:sym typeface="Arial"/>
            </a:endParaRPr>
          </a:p>
          <a:p>
            <a:pPr indent="-304800" lvl="1" marL="914400" rtl="0" algn="l">
              <a:spcBef>
                <a:spcPts val="110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Image classification</a:t>
            </a:r>
            <a:endParaRPr sz="1200">
              <a:solidFill>
                <a:srgbClr val="1F1F1F"/>
              </a:solidFill>
              <a:highlight>
                <a:srgbClr val="FFFFFF"/>
              </a:highlight>
              <a:latin typeface="Arial"/>
              <a:ea typeface="Arial"/>
              <a:cs typeface="Arial"/>
              <a:sym typeface="Arial"/>
            </a:endParaRPr>
          </a:p>
          <a:p>
            <a:pPr indent="-304800" lvl="1" marL="9144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Natural language processing</a:t>
            </a:r>
            <a:endParaRPr sz="1200">
              <a:solidFill>
                <a:srgbClr val="1F1F1F"/>
              </a:solidFill>
              <a:highlight>
                <a:srgbClr val="FFFFFF"/>
              </a:highlight>
              <a:latin typeface="Arial"/>
              <a:ea typeface="Arial"/>
              <a:cs typeface="Arial"/>
              <a:sym typeface="Arial"/>
            </a:endParaRPr>
          </a:p>
          <a:p>
            <a:pPr indent="-304800" lvl="1" marL="9144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Tabular data analysis</a:t>
            </a:r>
            <a:endParaRPr sz="1200">
              <a:solidFill>
                <a:srgbClr val="1F1F1F"/>
              </a:solidFill>
              <a:highlight>
                <a:srgbClr val="FFFFFF"/>
              </a:highlight>
              <a:latin typeface="Arial"/>
              <a:ea typeface="Arial"/>
              <a:cs typeface="Arial"/>
              <a:sym typeface="Arial"/>
            </a:endParaRPr>
          </a:p>
          <a:p>
            <a:pPr indent="-304800" lvl="1" marL="914400" rtl="0" algn="l">
              <a:spcBef>
                <a:spcPts val="0"/>
              </a:spcBef>
              <a:spcAft>
                <a:spcPts val="0"/>
              </a:spcAft>
              <a:buClr>
                <a:srgbClr val="1F1F1F"/>
              </a:buClr>
              <a:buSzPts val="1200"/>
              <a:buFont typeface="Arial"/>
              <a:buChar char="○"/>
            </a:pPr>
            <a:r>
              <a:t/>
            </a:r>
            <a:endParaRPr sz="1200">
              <a:solidFill>
                <a:srgbClr val="1F1F1F"/>
              </a:solidFill>
              <a:highlight>
                <a:srgbClr val="FFFFFF"/>
              </a:highlight>
              <a:latin typeface="Arial"/>
              <a:ea typeface="Arial"/>
              <a:cs typeface="Arial"/>
              <a:sym typeface="Arial"/>
            </a:endParaRPr>
          </a:p>
          <a:p>
            <a:pPr indent="0" lvl="0" marL="0" rtl="0" algn="l">
              <a:spcBef>
                <a:spcPts val="14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Torchvision</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1F1F1F"/>
                </a:solidFill>
                <a:highlight>
                  <a:srgbClr val="FFFFFF"/>
                </a:highlight>
                <a:latin typeface="Arial"/>
                <a:ea typeface="Arial"/>
                <a:cs typeface="Arial"/>
                <a:sym typeface="Arial"/>
              </a:rPr>
              <a:t>Torchvision: Torchvision is a library of vision-related datasets, transforms, and models for PyTorch. It provides a number of pre-trained models that can be used for a variety of vision tasks, including image classification, object detection, and segmentation.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Spacy</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1F1F1F"/>
                </a:solidFill>
                <a:highlight>
                  <a:srgbClr val="FFFFFF"/>
                </a:highlight>
                <a:latin typeface="Arial"/>
                <a:ea typeface="Arial"/>
                <a:cs typeface="Arial"/>
                <a:sym typeface="Arial"/>
              </a:rPr>
              <a:t>spaCy is a free, open-source library for advanced Natural Language Processing (NLP) in Python. It is designed to be used in real-world products and applications, and it comes with pre-trained pipelines for a variety of languages. spaCy can be used to perform a wide range of NLP tasks, including:</a:t>
            </a:r>
            <a:endParaRPr sz="1200">
              <a:solidFill>
                <a:srgbClr val="1F1F1F"/>
              </a:solidFill>
              <a:highlight>
                <a:srgbClr val="FFFFFF"/>
              </a:highlight>
              <a:latin typeface="Arial"/>
              <a:ea typeface="Arial"/>
              <a:cs typeface="Arial"/>
              <a:sym typeface="Arial"/>
            </a:endParaRPr>
          </a:p>
          <a:p>
            <a:pPr indent="-304800" lvl="0" marL="457200" rtl="0" algn="l">
              <a:spcBef>
                <a:spcPts val="180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Tokenization: Breaking text into individual words, punctuation marks, and other meaningful units.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Part-of-speech tagging: Identifying the part of speech of each token in a sentence.</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Named entity recognition (NER): Identifying named entities in text, such as people, organizations, and locations.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Semantic parsing: Understanding the meaning of text and extracting structured information from it.</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Text classification: Categorizing text into different classes, such as news, reviews, or social media posts.</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NLTK</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1F1F1F"/>
                </a:solidFill>
                <a:highlight>
                  <a:srgbClr val="FFFFFF"/>
                </a:highlight>
                <a:latin typeface="Arial"/>
                <a:ea typeface="Arial"/>
                <a:cs typeface="Arial"/>
                <a:sym typeface="Arial"/>
              </a:rPr>
              <a:t>The Natural Language Toolkit (NLTK) is a free, open-source Python library for natural language processing (NLP). It is one of the most popular NLP libraries in the world, and it is used by researchers, students, and developers alike.</a:t>
            </a:r>
            <a:endParaRPr sz="1200">
              <a:solidFill>
                <a:srgbClr val="1F1F1F"/>
              </a:solidFill>
              <a:highlight>
                <a:srgbClr val="FFFFFF"/>
              </a:highlight>
              <a:latin typeface="Arial"/>
              <a:ea typeface="Arial"/>
              <a:cs typeface="Arial"/>
              <a:sym typeface="Arial"/>
            </a:endParaRPr>
          </a:p>
          <a:p>
            <a:pPr indent="0" lvl="0" marL="0" rtl="0" algn="l">
              <a:spcBef>
                <a:spcPts val="1800"/>
              </a:spcBef>
              <a:spcAft>
                <a:spcPts val="0"/>
              </a:spcAft>
              <a:buNone/>
            </a:pPr>
            <a:r>
              <a:rPr lang="en" sz="1200">
                <a:solidFill>
                  <a:srgbClr val="1F1F1F"/>
                </a:solidFill>
                <a:highlight>
                  <a:srgbClr val="FFFFFF"/>
                </a:highlight>
                <a:latin typeface="Arial"/>
                <a:ea typeface="Arial"/>
                <a:cs typeface="Arial"/>
                <a:sym typeface="Arial"/>
              </a:rPr>
              <a:t>NLTK provides a wide range of NLP tools and resources, including:</a:t>
            </a:r>
            <a:endParaRPr sz="1200">
              <a:solidFill>
                <a:srgbClr val="1F1F1F"/>
              </a:solidFill>
              <a:highlight>
                <a:srgbClr val="FFFFFF"/>
              </a:highlight>
              <a:latin typeface="Arial"/>
              <a:ea typeface="Arial"/>
              <a:cs typeface="Arial"/>
              <a:sym typeface="Arial"/>
            </a:endParaRPr>
          </a:p>
          <a:p>
            <a:pPr indent="-304800" lvl="0" marL="457200" rtl="0" algn="l">
              <a:spcBef>
                <a:spcPts val="180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Tokenizers: for breaking text into words and other meaningful units.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Part-of-speech taggers: for identifying the part of speech of each word in a sentence.</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Named entity recognizers: for identifying named entities in text, such as people, organizations, and locations.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Semantic parsers: for understanding the meaning of text and extracting structured information from it.</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Text classifiers: for categorizing text into different classes, such as news, reviews, or social media posts.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t/>
            </a:r>
            <a:endParaRPr sz="1200">
              <a:solidFill>
                <a:srgbClr val="1F1F1F"/>
              </a:solidFill>
              <a:highlight>
                <a:srgbClr val="FFFFFF"/>
              </a:highlight>
              <a:latin typeface="Arial"/>
              <a:ea typeface="Arial"/>
              <a:cs typeface="Arial"/>
              <a:sym typeface="Arial"/>
            </a:endParaRPr>
          </a:p>
          <a:p>
            <a:pPr indent="0" lvl="0" marL="0" rtl="0" algn="l">
              <a:spcBef>
                <a:spcPts val="3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Spacy vs NLTK</a:t>
            </a:r>
            <a:endParaRPr/>
          </a:p>
        </p:txBody>
      </p:sp>
      <p:sp>
        <p:nvSpPr>
          <p:cNvPr id="108" name="Google Shape;108;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Spacy</a:t>
            </a:r>
            <a:endParaRPr/>
          </a:p>
          <a:p>
            <a:pPr indent="0" lvl="0" marL="0" rtl="0" algn="l">
              <a:spcBef>
                <a:spcPts val="1200"/>
              </a:spcBef>
              <a:spcAft>
                <a:spcPts val="0"/>
              </a:spcAft>
              <a:buNone/>
            </a:pPr>
            <a:r>
              <a:rPr lang="en"/>
              <a:t>For production</a:t>
            </a:r>
            <a:endParaRPr/>
          </a:p>
          <a:p>
            <a:pPr indent="0" lvl="0" marL="0" rtl="0" algn="l">
              <a:spcBef>
                <a:spcPts val="1200"/>
              </a:spcBef>
              <a:spcAft>
                <a:spcPts val="0"/>
              </a:spcAft>
              <a:buNone/>
            </a:pPr>
            <a:r>
              <a:rPr lang="en"/>
              <a:t>Fast</a:t>
            </a:r>
            <a:endParaRPr/>
          </a:p>
          <a:p>
            <a:pPr indent="0" lvl="0" marL="0" rtl="0" algn="l">
              <a:spcBef>
                <a:spcPts val="1200"/>
              </a:spcBef>
              <a:spcAft>
                <a:spcPts val="0"/>
              </a:spcAft>
              <a:buNone/>
            </a:pPr>
            <a:r>
              <a:rPr lang="en"/>
              <a:t>Accurate</a:t>
            </a:r>
            <a:endParaRPr/>
          </a:p>
          <a:p>
            <a:pPr indent="0" lvl="0" marL="0" rtl="0" algn="l">
              <a:spcBef>
                <a:spcPts val="1200"/>
              </a:spcBef>
              <a:spcAft>
                <a:spcPts val="0"/>
              </a:spcAft>
              <a:buNone/>
            </a:pPr>
            <a:r>
              <a:rPr lang="en"/>
              <a:t>Pre-trained models</a:t>
            </a:r>
            <a:endParaRPr/>
          </a:p>
          <a:p>
            <a:pPr indent="0" lvl="0" marL="0" rtl="0" algn="l">
              <a:spcBef>
                <a:spcPts val="1200"/>
              </a:spcBef>
              <a:spcAft>
                <a:spcPts val="0"/>
              </a:spcAft>
              <a:buNone/>
            </a:pPr>
            <a:r>
              <a:rPr lang="en"/>
              <a:t>User friendly API</a:t>
            </a:r>
            <a:endParaRPr/>
          </a:p>
          <a:p>
            <a:pPr indent="0" lvl="0" marL="0" rtl="0" algn="l">
              <a:spcBef>
                <a:spcPts val="1200"/>
              </a:spcBef>
              <a:spcAft>
                <a:spcPts val="0"/>
              </a:spcAft>
              <a:buNone/>
            </a:pPr>
            <a:r>
              <a:rPr lang="en"/>
              <a:t>Focus on core NLP task</a:t>
            </a:r>
            <a:endParaRPr/>
          </a:p>
          <a:p>
            <a:pPr indent="0" lvl="0" marL="0" rtl="0" algn="l">
              <a:spcBef>
                <a:spcPts val="1200"/>
              </a:spcBef>
              <a:spcAft>
                <a:spcPts val="1200"/>
              </a:spcAft>
              <a:buNone/>
            </a:pPr>
            <a:r>
              <a:rPr lang="en"/>
              <a:t>Comprehensive library of resources</a:t>
            </a:r>
            <a:r>
              <a:rPr lang="en"/>
              <a:t>	</a:t>
            </a:r>
            <a:endParaRPr/>
          </a:p>
        </p:txBody>
      </p:sp>
      <p:sp>
        <p:nvSpPr>
          <p:cNvPr id="109" name="Google Shape;109;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NLTK</a:t>
            </a:r>
            <a:endParaRPr/>
          </a:p>
          <a:p>
            <a:pPr indent="0" lvl="0" marL="0" rtl="0" algn="l">
              <a:spcBef>
                <a:spcPts val="1200"/>
              </a:spcBef>
              <a:spcAft>
                <a:spcPts val="1200"/>
              </a:spcAft>
              <a:buNone/>
            </a:pPr>
            <a:r>
              <a:rPr lang="en"/>
              <a:t>For research and education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