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layfair Display"/>
      <p:regular r:id="rId11"/>
      <p:bold r:id="rId12"/>
      <p:italic r:id="rId13"/>
      <p:boldItalic r:id="rId14"/>
    </p:embeddedFont>
    <p:embeddedFont>
      <p:font typeface="Lato"/>
      <p:regular r:id="rId15"/>
      <p:bold r:id="rId16"/>
      <p:italic r:id="rId17"/>
      <p:boldItalic r:id="rId18"/>
    </p:embeddedFon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font" Target="fonts/PlayfairDisplay-regular.fntdata"/><Relationship Id="rId22" Type="http://schemas.openxmlformats.org/officeDocument/2006/relationships/font" Target="fonts/CenturyGothic-boldItalic.fntdata"/><Relationship Id="rId10" Type="http://schemas.openxmlformats.org/officeDocument/2006/relationships/slide" Target="slides/slide5.xml"/><Relationship Id="rId21" Type="http://schemas.openxmlformats.org/officeDocument/2006/relationships/font" Target="fonts/CenturyGothic-italic.fntdata"/><Relationship Id="rId13" Type="http://schemas.openxmlformats.org/officeDocument/2006/relationships/font" Target="fonts/PlayfairDisplay-italic.fntdata"/><Relationship Id="rId12"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PlayfairDispl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CenturyGothic-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a668fbb7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a668fbb7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a668fbb7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a668fbb7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a668fbb7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a668fbb7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a668fbb7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a668fbb7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6" name="Google Shape;16;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4" name="Google Shape;54;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0" name="Google Shape;40;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338950" y="4663225"/>
            <a:ext cx="1068725" cy="338700"/>
            <a:chOff x="338950" y="4663225"/>
            <a:chExt cx="1068725" cy="338700"/>
          </a:xfrm>
        </p:grpSpPr>
        <p:pic>
          <p:nvPicPr>
            <p:cNvPr id="10" name="Google Shape;10;p1"/>
            <p:cNvPicPr preferRelativeResize="0"/>
            <p:nvPr/>
          </p:nvPicPr>
          <p:blipFill>
            <a:blip r:embed="rId1">
              <a:alphaModFix/>
            </a:blip>
            <a:stretch>
              <a:fillRect/>
            </a:stretch>
          </p:blipFill>
          <p:spPr>
            <a:xfrm>
              <a:off x="338950" y="4731387"/>
              <a:ext cx="266850" cy="257275"/>
            </a:xfrm>
            <a:prstGeom prst="rect">
              <a:avLst/>
            </a:prstGeom>
            <a:noFill/>
            <a:ln>
              <a:noFill/>
            </a:ln>
          </p:spPr>
        </p:pic>
        <p:sp>
          <p:nvSpPr>
            <p:cNvPr id="11" name="Google Shape;11;p1"/>
            <p:cNvSpPr txBox="1"/>
            <p:nvPr/>
          </p:nvSpPr>
          <p:spPr>
            <a:xfrm>
              <a:off x="534375" y="4663225"/>
              <a:ext cx="87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AI for Private Equity</a:t>
            </a:r>
            <a:endParaRPr/>
          </a:p>
        </p:txBody>
      </p:sp>
      <p:sp>
        <p:nvSpPr>
          <p:cNvPr id="63" name="Google Shape;63;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 and GenAI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How Private Equity can benefit from AI and GenAI</a:t>
            </a:r>
            <a:endParaRPr sz="2600"/>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Understand AI and GenAI is playing in PE space</a:t>
            </a:r>
            <a:endParaRPr/>
          </a:p>
          <a:p>
            <a:pPr indent="-342900" lvl="0" marL="457200" rtl="0" algn="l">
              <a:spcBef>
                <a:spcPts val="0"/>
              </a:spcBef>
              <a:spcAft>
                <a:spcPts val="0"/>
              </a:spcAft>
              <a:buSzPts val="1800"/>
              <a:buChar char="●"/>
            </a:pPr>
            <a:r>
              <a:rPr lang="en"/>
              <a:t>Understand business process and use cases of PE are/can benefit from AI</a:t>
            </a:r>
            <a:endParaRPr/>
          </a:p>
          <a:p>
            <a:pPr indent="-342900" lvl="0" marL="457200" rtl="0" algn="l">
              <a:spcBef>
                <a:spcPts val="0"/>
              </a:spcBef>
              <a:spcAft>
                <a:spcPts val="0"/>
              </a:spcAft>
              <a:buSzPts val="1800"/>
              <a:buChar char="●"/>
            </a:pPr>
            <a:r>
              <a:rPr lang="en"/>
              <a:t>Tools available and evolving</a:t>
            </a:r>
            <a:endParaRPr/>
          </a:p>
          <a:p>
            <a:pPr indent="-342900" lvl="0" marL="457200" rtl="0" algn="l">
              <a:spcBef>
                <a:spcPts val="0"/>
              </a:spcBef>
              <a:spcAft>
                <a:spcPts val="0"/>
              </a:spcAft>
              <a:buSzPts val="1800"/>
              <a:buChar char="●"/>
            </a:pPr>
            <a:r>
              <a:rPr lang="en"/>
              <a:t>Dataset available and evolving</a:t>
            </a:r>
            <a:endParaRPr/>
          </a:p>
          <a:p>
            <a:pPr indent="-342900" lvl="0" marL="457200" rtl="0" algn="l">
              <a:spcBef>
                <a:spcPts val="0"/>
              </a:spcBef>
              <a:spcAft>
                <a:spcPts val="0"/>
              </a:spcAft>
              <a:buSzPts val="1800"/>
              <a:buChar char="●"/>
            </a:pPr>
            <a:r>
              <a:rPr lang="en"/>
              <a:t>Insight and guidelines of build vs buy - tools and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Portfolio Monitoring</a:t>
            </a:r>
            <a:endParaRPr/>
          </a:p>
          <a:p>
            <a:pPr indent="-342900" lvl="0" marL="457200" rtl="0" algn="l">
              <a:spcBef>
                <a:spcPts val="0"/>
              </a:spcBef>
              <a:spcAft>
                <a:spcPts val="0"/>
              </a:spcAft>
              <a:buSzPts val="1800"/>
              <a:buChar char="●"/>
            </a:pPr>
            <a:r>
              <a:rPr lang="en"/>
              <a:t>Screening Investment Areas</a:t>
            </a:r>
            <a:endParaRPr/>
          </a:p>
          <a:p>
            <a:pPr indent="-342900" lvl="0" marL="457200" rtl="0" algn="l">
              <a:spcBef>
                <a:spcPts val="0"/>
              </a:spcBef>
              <a:spcAft>
                <a:spcPts val="0"/>
              </a:spcAft>
              <a:buSzPts val="1800"/>
              <a:buChar char="●"/>
            </a:pPr>
            <a:r>
              <a:rPr lang="en"/>
              <a:t>Evaluating Risks</a:t>
            </a:r>
            <a:endParaRPr/>
          </a:p>
          <a:p>
            <a:pPr indent="-342900" lvl="0" marL="457200" rtl="0" algn="l">
              <a:spcBef>
                <a:spcPts val="0"/>
              </a:spcBef>
              <a:spcAft>
                <a:spcPts val="0"/>
              </a:spcAft>
              <a:buSzPts val="1800"/>
              <a:buChar char="●"/>
            </a:pPr>
            <a:r>
              <a:rPr lang="en"/>
              <a:t>Identify High Value Use Cases</a:t>
            </a:r>
            <a:endParaRPr/>
          </a:p>
          <a:p>
            <a:pPr indent="-342900" lvl="0" marL="457200" rtl="0" algn="l">
              <a:spcBef>
                <a:spcPts val="0"/>
              </a:spcBef>
              <a:spcAft>
                <a:spcPts val="0"/>
              </a:spcAft>
              <a:buSzPts val="1800"/>
              <a:buChar char="●"/>
            </a:pPr>
            <a:r>
              <a:rPr lang="en"/>
              <a:t>Use AI For Scenario Analysis Under Specific Condition</a:t>
            </a:r>
            <a:endParaRPr/>
          </a:p>
          <a:p>
            <a:pPr indent="-342900" lvl="0" marL="457200" rtl="0" algn="l">
              <a:spcBef>
                <a:spcPts val="0"/>
              </a:spcBef>
              <a:spcAft>
                <a:spcPts val="0"/>
              </a:spcAft>
              <a:buSzPts val="1800"/>
              <a:buChar char="●"/>
            </a:pPr>
            <a:r>
              <a:rPr lang="en"/>
              <a:t>Which Common Non Financial Asset Can Be Tapped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300">
              <a:solidFill>
                <a:srgbClr val="1F1F1F"/>
              </a:solidFill>
              <a:highlight>
                <a:srgbClr val="FFFFFF"/>
              </a:highlight>
              <a:latin typeface="Arial"/>
              <a:ea typeface="Arial"/>
              <a:cs typeface="Arial"/>
              <a:sym typeface="Arial"/>
            </a:endParaRPr>
          </a:p>
          <a:p>
            <a:pPr indent="0" lvl="0" marL="0" rtl="0" algn="l">
              <a:spcBef>
                <a:spcPts val="1200"/>
              </a:spcBef>
              <a:spcAft>
                <a:spcPts val="1200"/>
              </a:spcAft>
              <a:buNone/>
            </a:pPr>
            <a:r>
              <a:rPr lang="en" sz="1300">
                <a:solidFill>
                  <a:srgbClr val="1F1F1F"/>
                </a:solidFill>
                <a:highlight>
                  <a:srgbClr val="FFFFFF"/>
                </a:highlight>
                <a:latin typeface="Arial"/>
                <a:ea typeface="Arial"/>
                <a:cs typeface="Arial"/>
                <a:sym typeface="Arial"/>
              </a:rPr>
              <a:t>AI and generative AI has the potential to revolutionize the private equity industry by automating tasks, improving decision-making, and reducing risk</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Scenarios - AI and GenAI for Private Equity</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Deal sourcing: </a:t>
            </a:r>
            <a:r>
              <a:rPr lang="en" sz="1200">
                <a:solidFill>
                  <a:srgbClr val="1F1F1F"/>
                </a:solidFill>
                <a:highlight>
                  <a:srgbClr val="FFFFFF"/>
                </a:highlight>
                <a:latin typeface="Arial"/>
                <a:ea typeface="Arial"/>
                <a:cs typeface="Arial"/>
                <a:sym typeface="Arial"/>
              </a:rPr>
              <a:t>Generative AI can be used to identify potential acquisition targets by analyzing large amounts of data, such as news articles, social media posts, and financial statements. This can help PE firms to find new investment opportunities that they may not have otherwise been aware of.</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Due diligence: </a:t>
            </a:r>
            <a:r>
              <a:rPr lang="en" sz="1200">
                <a:solidFill>
                  <a:srgbClr val="1F1F1F"/>
                </a:solidFill>
                <a:highlight>
                  <a:srgbClr val="FFFFFF"/>
                </a:highlight>
                <a:latin typeface="Arial"/>
                <a:ea typeface="Arial"/>
                <a:cs typeface="Arial"/>
                <a:sym typeface="Arial"/>
              </a:rPr>
              <a:t>Generative AI can be used to automate the due diligence process by analyzing large amounts of data related to a target company. This can help PE firms to identify potential risks and opportunities associated with an investment.</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Portfolio management: </a:t>
            </a:r>
            <a:r>
              <a:rPr lang="en" sz="1200">
                <a:solidFill>
                  <a:srgbClr val="1F1F1F"/>
                </a:solidFill>
                <a:highlight>
                  <a:srgbClr val="FFFFFF"/>
                </a:highlight>
                <a:latin typeface="Arial"/>
                <a:ea typeface="Arial"/>
                <a:cs typeface="Arial"/>
                <a:sym typeface="Arial"/>
              </a:rPr>
              <a:t>Generative AI can be used to optimize the performance of PE firms' portfolios by analyzing data on company performance, market trends, and financial performance. This can help PE firms to make better investment decisions and to improve the returns on their investments.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Marketing and sales: </a:t>
            </a:r>
            <a:r>
              <a:rPr lang="en" sz="1200">
                <a:solidFill>
                  <a:srgbClr val="1F1F1F"/>
                </a:solidFill>
                <a:highlight>
                  <a:srgbClr val="FFFFFF"/>
                </a:highlight>
                <a:latin typeface="Arial"/>
                <a:ea typeface="Arial"/>
                <a:cs typeface="Arial"/>
                <a:sym typeface="Arial"/>
              </a:rPr>
              <a:t>Generative AI can be used to create marketing materials, such as website content, email campaigns, and social media posts. This can help PE firms to reach a wider audience and to generate more leads.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Risk management: </a:t>
            </a:r>
            <a:r>
              <a:rPr lang="en" sz="1200">
                <a:solidFill>
                  <a:srgbClr val="1F1F1F"/>
                </a:solidFill>
                <a:highlight>
                  <a:srgbClr val="FFFFFF"/>
                </a:highlight>
                <a:latin typeface="Arial"/>
                <a:ea typeface="Arial"/>
                <a:cs typeface="Arial"/>
                <a:sym typeface="Arial"/>
              </a:rPr>
              <a:t>Generative AI can be used to identify and mitigate risks associated with PE investments. This can help PE firms to protect their investments and to minimize their losses.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Products /Capabilities - Dataknobs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Investment opportunities</a:t>
            </a:r>
            <a:r>
              <a:rPr b="1" lang="en" sz="1200">
                <a:solidFill>
                  <a:srgbClr val="1F1F1F"/>
                </a:solidFill>
                <a:highlight>
                  <a:srgbClr val="FFFFFF"/>
                </a:highlight>
                <a:latin typeface="Arial"/>
                <a:ea typeface="Arial"/>
                <a:cs typeface="Arial"/>
                <a:sym typeface="Arial"/>
              </a:rPr>
              <a:t>: </a:t>
            </a:r>
            <a:r>
              <a:rPr lang="en" sz="1200">
                <a:solidFill>
                  <a:srgbClr val="1F1F1F"/>
                </a:solidFill>
                <a:highlight>
                  <a:srgbClr val="FFFFFF"/>
                </a:highlight>
                <a:latin typeface="Arial"/>
                <a:ea typeface="Arial"/>
                <a:cs typeface="Arial"/>
                <a:sym typeface="Arial"/>
              </a:rPr>
              <a:t>analyzes large amounts of data such as news articles, social media posts, and financial statements, to identify companies that are undervalued or that are on the verge of a growth spurt.</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Analyze Investment Opportunity</a:t>
            </a:r>
            <a:r>
              <a:rPr b="1" lang="en" sz="1200">
                <a:solidFill>
                  <a:srgbClr val="1F1F1F"/>
                </a:solidFill>
                <a:highlight>
                  <a:srgbClr val="FFFFFF"/>
                </a:highlight>
                <a:latin typeface="Arial"/>
                <a:ea typeface="Arial"/>
                <a:cs typeface="Arial"/>
                <a:sym typeface="Arial"/>
              </a:rPr>
              <a:t>: </a:t>
            </a:r>
            <a:r>
              <a:rPr lang="en" sz="1200">
                <a:solidFill>
                  <a:srgbClr val="1F1F1F"/>
                </a:solidFill>
                <a:highlight>
                  <a:srgbClr val="FFFFFF"/>
                </a:highlight>
                <a:latin typeface="Arial"/>
                <a:ea typeface="Arial"/>
                <a:cs typeface="Arial"/>
                <a:sym typeface="Arial"/>
              </a:rPr>
              <a:t>analyzes large amounts of data, such as company financial statements, customer reviews, and social media posts, to identify potential risks and opportunities associated with an investment.</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Portfolio management: </a:t>
            </a:r>
            <a:r>
              <a:rPr lang="en" sz="1200">
                <a:solidFill>
                  <a:srgbClr val="1F1F1F"/>
                </a:solidFill>
                <a:highlight>
                  <a:srgbClr val="FFFFFF"/>
                </a:highlight>
                <a:latin typeface="Arial"/>
                <a:ea typeface="Arial"/>
                <a:cs typeface="Arial"/>
                <a:sym typeface="Arial"/>
              </a:rPr>
              <a:t>For each portfolio of company monitor -  financial statements, market trends, and financial performance, to help PE firms make better investment decisions and to improve the returns on their investments.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Portfolio progress</a:t>
            </a:r>
            <a:r>
              <a:rPr b="1" lang="en" sz="1200">
                <a:solidFill>
                  <a:srgbClr val="1F1F1F"/>
                </a:solidFill>
                <a:highlight>
                  <a:srgbClr val="FFFFFF"/>
                </a:highlight>
                <a:latin typeface="Arial"/>
                <a:ea typeface="Arial"/>
                <a:cs typeface="Arial"/>
                <a:sym typeface="Arial"/>
              </a:rPr>
              <a:t>: </a:t>
            </a:r>
            <a:r>
              <a:rPr lang="en" sz="1200">
                <a:solidFill>
                  <a:srgbClr val="1F1F1F"/>
                </a:solidFill>
                <a:highlight>
                  <a:srgbClr val="FFFFFF"/>
                </a:highlight>
                <a:latin typeface="Arial"/>
                <a:ea typeface="Arial"/>
                <a:cs typeface="Arial"/>
                <a:sym typeface="Arial"/>
              </a:rPr>
              <a:t>For each portfolio of companies monitor progress -  development, sales call, conversion, website clicks to determine growth and risk.s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1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