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Century Gothic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CenturyGothic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italic.fntdata"/><Relationship Id="rId25" Type="http://schemas.openxmlformats.org/officeDocument/2006/relationships/font" Target="fonts/CenturyGothic-bold.fntdata"/><Relationship Id="rId27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19" Type="http://schemas.openxmlformats.org/officeDocument/2006/relationships/font" Target="fonts/PlayfairDisplay-boldItalic.fntdata"/><Relationship Id="rId18" Type="http://schemas.openxmlformats.org/officeDocument/2006/relationships/font" Target="fonts/PlayfairDispl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d725b1b9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d725b1b9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d725b1b9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d725b1b9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d725b1b9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d725b1b9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d725b1b9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d725b1b9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a4ae417bc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a4ae417bc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338950" y="4663225"/>
            <a:ext cx="1348925" cy="338700"/>
            <a:chOff x="338950" y="4663225"/>
            <a:chExt cx="1348925" cy="338700"/>
          </a:xfrm>
        </p:grpSpPr>
        <p:pic>
          <p:nvPicPr>
            <p:cNvPr id="10" name="Google Shape;10;p1"/>
            <p:cNvPicPr preferRelativeResize="0"/>
            <p:nvPr/>
          </p:nvPicPr>
          <p:blipFill>
            <a:blip r:embed="rId1">
              <a:alphaModFix/>
            </a:blip>
            <a:stretch>
              <a:fillRect/>
            </a:stretch>
          </p:blipFill>
          <p:spPr>
            <a:xfrm>
              <a:off x="338950" y="4731387"/>
              <a:ext cx="266850" cy="257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11;p1"/>
            <p:cNvSpPr txBox="1"/>
            <p:nvPr/>
          </p:nvSpPr>
          <p:spPr>
            <a:xfrm>
              <a:off x="534375" y="4663225"/>
              <a:ext cx="1153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E69138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</a:t>
              </a:r>
              <a:r>
                <a:rPr b="1" lang="en" sz="1000">
                  <a:solidFill>
                    <a:srgbClr val="599BD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knobs</a:t>
              </a:r>
              <a:endParaRPr b="1" sz="1000">
                <a:solidFill>
                  <a:srgbClr val="599BD5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Centric AI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Knobs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Data Centric AI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8520600" cy="9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Centric AI focuses on the data used for AI.</a:t>
            </a:r>
            <a:endParaRPr sz="2700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2143075"/>
            <a:ext cx="8520600" cy="25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Focusing on high quality data that represent the world</a:t>
            </a:r>
            <a:endParaRPr sz="21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Reduce bias in model</a:t>
            </a:r>
            <a:endParaRPr sz="21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More accurate</a:t>
            </a:r>
            <a:endParaRPr sz="21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Easy to debug</a:t>
            </a:r>
            <a:endParaRPr sz="21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Need less data and experience to learn optimal policy</a:t>
            </a:r>
            <a:endParaRPr sz="21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Centric AI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533475"/>
            <a:ext cx="8520600" cy="25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Data-centric AI is the discipline of systematically engineering the data used to build an AI system.</a:t>
            </a:r>
            <a:endParaRPr sz="24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Reduce bias in model</a:t>
            </a:r>
            <a:endParaRPr sz="21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More accurate</a:t>
            </a:r>
            <a:endParaRPr sz="21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Easy to debug</a:t>
            </a:r>
            <a:endParaRPr sz="21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build</a:t>
            </a:r>
            <a:r>
              <a:rPr lang="en"/>
              <a:t> Data Centric AI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533475"/>
            <a:ext cx="8520600" cy="25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Data-centric AI focus on building high quality datasets. </a:t>
            </a:r>
            <a:endParaRPr sz="21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1948" lvl="0" marL="457200" rtl="0" algn="l"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" sz="21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Accurate Label</a:t>
            </a:r>
            <a:endParaRPr sz="21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" sz="21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Diverse data points</a:t>
            </a:r>
            <a:endParaRPr sz="21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" sz="21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Methods to audit and monitor data quality</a:t>
            </a:r>
            <a:endParaRPr sz="21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" sz="21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Build test data sets</a:t>
            </a:r>
            <a:endParaRPr sz="21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" sz="21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Identify good abstractions from data and process</a:t>
            </a:r>
            <a:endParaRPr sz="21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Knobs</a:t>
            </a:r>
            <a:r>
              <a:rPr lang="en"/>
              <a:t> - Data centric 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430075"/>
            <a:ext cx="8520600" cy="31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Knobs are abstract levers</a:t>
            </a:r>
            <a:r>
              <a:rPr lang="en" sz="24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1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1947" lvl="0" marL="457200" rtl="0" algn="l"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" sz="255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Enable you to augment data in reliable manner</a:t>
            </a:r>
            <a:endParaRPr sz="255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" sz="255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Build gold data set that are compressed, well governed and good quality.</a:t>
            </a:r>
            <a:endParaRPr sz="255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" sz="255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Enable you to handle PI, anonymize dataset</a:t>
            </a:r>
            <a:endParaRPr sz="255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" sz="255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Design abstractions that reduce the data and experience require</a:t>
            </a:r>
            <a:endParaRPr sz="255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194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550">
                <a:solidFill>
                  <a:srgbClr val="000000"/>
                </a:solidFill>
              </a:rPr>
              <a:t>Enable experimenting cheaper and faster.</a:t>
            </a:r>
            <a:endParaRPr sz="2550">
              <a:solidFill>
                <a:srgbClr val="000000"/>
              </a:solidFill>
            </a:endParaRPr>
          </a:p>
          <a:p>
            <a:pPr indent="-34194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550">
                <a:solidFill>
                  <a:srgbClr val="000000"/>
                </a:solidFill>
              </a:rPr>
              <a:t>Reduce the data or experience require to make inference</a:t>
            </a:r>
            <a:endParaRPr sz="255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Knobs </a:t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815850" y="1333331"/>
            <a:ext cx="7332000" cy="3250200"/>
          </a:xfrm>
          <a:prstGeom prst="cube">
            <a:avLst>
              <a:gd fmla="val 25000" name="adj"/>
            </a:avLst>
          </a:prstGeom>
          <a:solidFill>
            <a:srgbClr val="EFEFE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D9EAD3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1856625" y="1616738"/>
            <a:ext cx="1308420" cy="33858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2612363" y="1527263"/>
            <a:ext cx="225600" cy="203100"/>
          </a:xfrm>
          <a:prstGeom prst="ellipse">
            <a:avLst/>
          </a:prstGeom>
          <a:solidFill>
            <a:srgbClr val="FBBC05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4028325" y="1616738"/>
            <a:ext cx="1308420" cy="33858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4803113" y="1527263"/>
            <a:ext cx="225600" cy="2031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6142875" y="1616738"/>
            <a:ext cx="1308420" cy="33858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6517613" y="1527263"/>
            <a:ext cx="225600" cy="2031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1799475" y="1959638"/>
            <a:ext cx="1308420" cy="33858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2459963" y="1870163"/>
            <a:ext cx="225600" cy="2031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4028325" y="1959638"/>
            <a:ext cx="1308420" cy="33858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4326863" y="1870163"/>
            <a:ext cx="225600" cy="203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6142875" y="1959638"/>
            <a:ext cx="1308420" cy="33858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6327113" y="1870163"/>
            <a:ext cx="225600" cy="203100"/>
          </a:xfrm>
          <a:prstGeom prst="ellipse">
            <a:avLst/>
          </a:prstGeom>
          <a:solidFill>
            <a:srgbClr val="741B47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 b="0" l="0" r="26411" t="0"/>
          <a:stretch/>
        </p:blipFill>
        <p:spPr>
          <a:xfrm>
            <a:off x="992775" y="2568000"/>
            <a:ext cx="2357268" cy="10813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18"/>
          <p:cNvGrpSpPr/>
          <p:nvPr/>
        </p:nvGrpSpPr>
        <p:grpSpPr>
          <a:xfrm>
            <a:off x="3882983" y="2568009"/>
            <a:ext cx="1181099" cy="1328977"/>
            <a:chOff x="18068252" y="3973755"/>
            <a:chExt cx="4793422" cy="5924997"/>
          </a:xfrm>
        </p:grpSpPr>
        <p:pic>
          <p:nvPicPr>
            <p:cNvPr id="109" name="Google Shape;109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068252" y="7693223"/>
              <a:ext cx="2783163" cy="22055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738338" y="7330474"/>
              <a:ext cx="2783163" cy="22055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408423" y="6967725"/>
              <a:ext cx="2783163" cy="22055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078511" y="6604976"/>
              <a:ext cx="2783163" cy="22055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264030" y="3973755"/>
              <a:ext cx="1994982" cy="41715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9617798" y="4306329"/>
              <a:ext cx="1994982" cy="41715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8971569" y="4638903"/>
              <a:ext cx="1994982" cy="41715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8325338" y="4971478"/>
              <a:ext cx="1994982" cy="41715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" name="Google Shape;117;p18"/>
          <p:cNvSpPr txBox="1"/>
          <p:nvPr/>
        </p:nvSpPr>
        <p:spPr>
          <a:xfrm>
            <a:off x="5840652" y="4152628"/>
            <a:ext cx="617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b="0" i="0" sz="1200" u="none" cap="none" strike="noStrike">
              <a:solidFill>
                <a:srgbClr val="88888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8" name="Google Shape;118;p18"/>
          <p:cNvCxnSpPr/>
          <p:nvPr/>
        </p:nvCxnSpPr>
        <p:spPr>
          <a:xfrm>
            <a:off x="5138814" y="2931829"/>
            <a:ext cx="257700" cy="0"/>
          </a:xfrm>
          <a:prstGeom prst="straightConnector1">
            <a:avLst/>
          </a:prstGeom>
          <a:noFill/>
          <a:ln cap="flat" cmpd="sng" w="9525">
            <a:solidFill>
              <a:srgbClr val="4688F1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19" name="Google Shape;119;p18"/>
          <p:cNvCxnSpPr/>
          <p:nvPr/>
        </p:nvCxnSpPr>
        <p:spPr>
          <a:xfrm>
            <a:off x="5138814" y="3226591"/>
            <a:ext cx="257700" cy="0"/>
          </a:xfrm>
          <a:prstGeom prst="straightConnector1">
            <a:avLst/>
          </a:prstGeom>
          <a:noFill/>
          <a:ln cap="flat" cmpd="sng" w="9525">
            <a:solidFill>
              <a:srgbClr val="4688F1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20" name="Google Shape;120;p18"/>
          <p:cNvCxnSpPr/>
          <p:nvPr/>
        </p:nvCxnSpPr>
        <p:spPr>
          <a:xfrm flipH="1" rot="10800000">
            <a:off x="5559571" y="2596725"/>
            <a:ext cx="538200" cy="334500"/>
          </a:xfrm>
          <a:prstGeom prst="straightConnector1">
            <a:avLst/>
          </a:prstGeom>
          <a:noFill/>
          <a:ln cap="flat" cmpd="sng" w="9525">
            <a:solidFill>
              <a:srgbClr val="4688F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21" name="Google Shape;121;p18"/>
          <p:cNvCxnSpPr/>
          <p:nvPr/>
        </p:nvCxnSpPr>
        <p:spPr>
          <a:xfrm flipH="1" rot="10800000">
            <a:off x="5558871" y="2833969"/>
            <a:ext cx="538800" cy="97800"/>
          </a:xfrm>
          <a:prstGeom prst="straightConnector1">
            <a:avLst/>
          </a:prstGeom>
          <a:noFill/>
          <a:ln cap="flat" cmpd="sng" w="9525">
            <a:solidFill>
              <a:srgbClr val="4688F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22" name="Google Shape;122;p18"/>
          <p:cNvCxnSpPr/>
          <p:nvPr/>
        </p:nvCxnSpPr>
        <p:spPr>
          <a:xfrm>
            <a:off x="5564470" y="2931777"/>
            <a:ext cx="533100" cy="141000"/>
          </a:xfrm>
          <a:prstGeom prst="straightConnector1">
            <a:avLst/>
          </a:prstGeom>
          <a:noFill/>
          <a:ln cap="flat" cmpd="sng" w="9525">
            <a:solidFill>
              <a:srgbClr val="4688F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23" name="Google Shape;123;p18"/>
          <p:cNvCxnSpPr/>
          <p:nvPr/>
        </p:nvCxnSpPr>
        <p:spPr>
          <a:xfrm>
            <a:off x="5560037" y="2930000"/>
            <a:ext cx="537600" cy="381900"/>
          </a:xfrm>
          <a:prstGeom prst="straightConnector1">
            <a:avLst/>
          </a:prstGeom>
          <a:noFill/>
          <a:ln cap="flat" cmpd="sng" w="9525">
            <a:solidFill>
              <a:srgbClr val="4688F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24" name="Google Shape;124;p18"/>
          <p:cNvCxnSpPr/>
          <p:nvPr/>
        </p:nvCxnSpPr>
        <p:spPr>
          <a:xfrm>
            <a:off x="5560971" y="2932053"/>
            <a:ext cx="536700" cy="618600"/>
          </a:xfrm>
          <a:prstGeom prst="straightConnector1">
            <a:avLst/>
          </a:prstGeom>
          <a:noFill/>
          <a:ln cap="flat" cmpd="sng" w="9525">
            <a:solidFill>
              <a:srgbClr val="4688F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25" name="Google Shape;125;p18"/>
          <p:cNvCxnSpPr/>
          <p:nvPr/>
        </p:nvCxnSpPr>
        <p:spPr>
          <a:xfrm>
            <a:off x="5559571" y="3225444"/>
            <a:ext cx="538200" cy="334500"/>
          </a:xfrm>
          <a:prstGeom prst="straightConnector1">
            <a:avLst/>
          </a:prstGeom>
          <a:noFill/>
          <a:ln cap="flat" cmpd="sng" w="9525">
            <a:solidFill>
              <a:srgbClr val="4688F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26" name="Google Shape;126;p18"/>
          <p:cNvCxnSpPr/>
          <p:nvPr/>
        </p:nvCxnSpPr>
        <p:spPr>
          <a:xfrm>
            <a:off x="5558871" y="3224901"/>
            <a:ext cx="538800" cy="97800"/>
          </a:xfrm>
          <a:prstGeom prst="straightConnector1">
            <a:avLst/>
          </a:prstGeom>
          <a:noFill/>
          <a:ln cap="flat" cmpd="sng" w="9525">
            <a:solidFill>
              <a:srgbClr val="4688F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27" name="Google Shape;127;p18"/>
          <p:cNvCxnSpPr/>
          <p:nvPr/>
        </p:nvCxnSpPr>
        <p:spPr>
          <a:xfrm flipH="1" rot="10800000">
            <a:off x="5564470" y="3083892"/>
            <a:ext cx="533100" cy="141000"/>
          </a:xfrm>
          <a:prstGeom prst="straightConnector1">
            <a:avLst/>
          </a:prstGeom>
          <a:noFill/>
          <a:ln cap="flat" cmpd="sng" w="9525">
            <a:solidFill>
              <a:srgbClr val="4688F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28" name="Google Shape;128;p18"/>
          <p:cNvCxnSpPr/>
          <p:nvPr/>
        </p:nvCxnSpPr>
        <p:spPr>
          <a:xfrm flipH="1" rot="10800000">
            <a:off x="5560037" y="2844769"/>
            <a:ext cx="537600" cy="381900"/>
          </a:xfrm>
          <a:prstGeom prst="straightConnector1">
            <a:avLst/>
          </a:prstGeom>
          <a:noFill/>
          <a:ln cap="flat" cmpd="sng" w="9525">
            <a:solidFill>
              <a:srgbClr val="4688F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29" name="Google Shape;129;p18"/>
          <p:cNvCxnSpPr/>
          <p:nvPr/>
        </p:nvCxnSpPr>
        <p:spPr>
          <a:xfrm flipH="1" rot="10800000">
            <a:off x="5560971" y="2606016"/>
            <a:ext cx="536700" cy="618600"/>
          </a:xfrm>
          <a:prstGeom prst="straightConnector1">
            <a:avLst/>
          </a:prstGeom>
          <a:noFill/>
          <a:ln cap="flat" cmpd="sng" w="9525">
            <a:solidFill>
              <a:srgbClr val="4688F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0" name="Google Shape;130;p18"/>
          <p:cNvCxnSpPr/>
          <p:nvPr/>
        </p:nvCxnSpPr>
        <p:spPr>
          <a:xfrm>
            <a:off x="6229920" y="3083022"/>
            <a:ext cx="520500" cy="0"/>
          </a:xfrm>
          <a:prstGeom prst="straightConnector1">
            <a:avLst/>
          </a:prstGeom>
          <a:noFill/>
          <a:ln cap="flat" cmpd="sng" w="9525">
            <a:solidFill>
              <a:srgbClr val="4688F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1" name="Google Shape;131;p18"/>
          <p:cNvCxnSpPr/>
          <p:nvPr/>
        </p:nvCxnSpPr>
        <p:spPr>
          <a:xfrm>
            <a:off x="6229920" y="2833854"/>
            <a:ext cx="520500" cy="249000"/>
          </a:xfrm>
          <a:prstGeom prst="straightConnector1">
            <a:avLst/>
          </a:prstGeom>
          <a:noFill/>
          <a:ln cap="flat" cmpd="sng" w="9525">
            <a:solidFill>
              <a:srgbClr val="4688F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2" name="Google Shape;132;p18"/>
          <p:cNvCxnSpPr>
            <a:stCxn id="133" idx="6"/>
          </p:cNvCxnSpPr>
          <p:nvPr/>
        </p:nvCxnSpPr>
        <p:spPr>
          <a:xfrm>
            <a:off x="6229909" y="2594942"/>
            <a:ext cx="520500" cy="483000"/>
          </a:xfrm>
          <a:prstGeom prst="straightConnector1">
            <a:avLst/>
          </a:prstGeom>
          <a:noFill/>
          <a:ln cap="flat" cmpd="sng" w="9525">
            <a:solidFill>
              <a:srgbClr val="4688F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4" name="Google Shape;134;p18"/>
          <p:cNvCxnSpPr>
            <a:stCxn id="135" idx="6"/>
          </p:cNvCxnSpPr>
          <p:nvPr/>
        </p:nvCxnSpPr>
        <p:spPr>
          <a:xfrm flipH="1" rot="10800000">
            <a:off x="6229909" y="3081829"/>
            <a:ext cx="520500" cy="229800"/>
          </a:xfrm>
          <a:prstGeom prst="straightConnector1">
            <a:avLst/>
          </a:prstGeom>
          <a:noFill/>
          <a:ln cap="flat" cmpd="sng" w="9525">
            <a:solidFill>
              <a:srgbClr val="4688F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6" name="Google Shape;136;p18"/>
          <p:cNvCxnSpPr>
            <a:stCxn id="137" idx="6"/>
          </p:cNvCxnSpPr>
          <p:nvPr/>
        </p:nvCxnSpPr>
        <p:spPr>
          <a:xfrm flipH="1" rot="10800000">
            <a:off x="6229909" y="3087325"/>
            <a:ext cx="520500" cy="463200"/>
          </a:xfrm>
          <a:prstGeom prst="straightConnector1">
            <a:avLst/>
          </a:prstGeom>
          <a:noFill/>
          <a:ln cap="flat" cmpd="sng" w="9525">
            <a:solidFill>
              <a:srgbClr val="4688F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38" name="Google Shape;138;p18"/>
          <p:cNvSpPr/>
          <p:nvPr/>
        </p:nvSpPr>
        <p:spPr>
          <a:xfrm>
            <a:off x="5396377" y="2863413"/>
            <a:ext cx="154200" cy="1368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5396377" y="3158175"/>
            <a:ext cx="154200" cy="1368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6075709" y="2526542"/>
            <a:ext cx="154200" cy="136800"/>
          </a:xfrm>
          <a:prstGeom prst="ellipse">
            <a:avLst/>
          </a:prstGeom>
          <a:solidFill>
            <a:srgbClr val="0277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6075709" y="2765438"/>
            <a:ext cx="154200" cy="136800"/>
          </a:xfrm>
          <a:prstGeom prst="ellipse">
            <a:avLst/>
          </a:prstGeom>
          <a:solidFill>
            <a:srgbClr val="0277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6075709" y="3004334"/>
            <a:ext cx="154200" cy="136800"/>
          </a:xfrm>
          <a:prstGeom prst="ellipse">
            <a:avLst/>
          </a:prstGeom>
          <a:solidFill>
            <a:srgbClr val="0277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6075709" y="3243229"/>
            <a:ext cx="154200" cy="136800"/>
          </a:xfrm>
          <a:prstGeom prst="ellipse">
            <a:avLst/>
          </a:prstGeom>
          <a:solidFill>
            <a:srgbClr val="0277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6075709" y="3482125"/>
            <a:ext cx="154200" cy="136800"/>
          </a:xfrm>
          <a:prstGeom prst="ellipse">
            <a:avLst/>
          </a:prstGeom>
          <a:solidFill>
            <a:srgbClr val="0277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6750413" y="3015874"/>
            <a:ext cx="154200" cy="136800"/>
          </a:xfrm>
          <a:prstGeom prst="ellipse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18"/>
          <p:cNvGrpSpPr/>
          <p:nvPr/>
        </p:nvGrpSpPr>
        <p:grpSpPr>
          <a:xfrm>
            <a:off x="5461673" y="3369257"/>
            <a:ext cx="23798" cy="102051"/>
            <a:chOff x="4401450" y="2469150"/>
            <a:chExt cx="30600" cy="147900"/>
          </a:xfrm>
        </p:grpSpPr>
        <p:sp>
          <p:nvSpPr>
            <p:cNvPr id="144" name="Google Shape;144;p18"/>
            <p:cNvSpPr/>
            <p:nvPr/>
          </p:nvSpPr>
          <p:spPr>
            <a:xfrm>
              <a:off x="4401450" y="2469150"/>
              <a:ext cx="30600" cy="306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4401450" y="2527800"/>
              <a:ext cx="30600" cy="306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4401450" y="2586450"/>
              <a:ext cx="30600" cy="306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18"/>
          <p:cNvSpPr txBox="1"/>
          <p:nvPr/>
        </p:nvSpPr>
        <p:spPr>
          <a:xfrm>
            <a:off x="3560853" y="4095469"/>
            <a:ext cx="15939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Feature transformation </a:t>
            </a:r>
            <a:endParaRPr b="0" i="0" sz="1200" u="none" cap="none" strike="noStrike">
              <a:solidFill>
                <a:srgbClr val="88888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1370103" y="4095469"/>
            <a:ext cx="15939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Data p</a:t>
            </a:r>
            <a:r>
              <a:rPr lang="en" sz="12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ipeline</a:t>
            </a:r>
            <a:endParaRPr b="0" i="0" sz="1200" u="none" cap="none" strike="noStrike">
              <a:solidFill>
                <a:srgbClr val="88888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9" name="Google Shape;149;p18"/>
          <p:cNvCxnSpPr/>
          <p:nvPr/>
        </p:nvCxnSpPr>
        <p:spPr>
          <a:xfrm>
            <a:off x="3481464" y="3112291"/>
            <a:ext cx="365100" cy="6900"/>
          </a:xfrm>
          <a:prstGeom prst="straightConnector1">
            <a:avLst/>
          </a:prstGeom>
          <a:noFill/>
          <a:ln cap="flat" cmpd="sng" w="9525">
            <a:solidFill>
              <a:srgbClr val="4688F1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150" name="Google Shape;150;p18"/>
          <p:cNvSpPr txBox="1"/>
          <p:nvPr/>
        </p:nvSpPr>
        <p:spPr>
          <a:xfrm rot="5400000">
            <a:off x="6698794" y="2942700"/>
            <a:ext cx="225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15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b="0" i="1" lang="en" sz="1100" u="none" cap="none" strike="noStrike">
                <a:solidFill>
                  <a:srgbClr val="0000FF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α</a:t>
            </a:r>
            <a:r>
              <a:rPr b="0" i="0" lang="en" sz="1100" u="none" cap="none" strike="noStrike">
                <a:solidFill>
                  <a:srgbClr val="0000FF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 = [</a:t>
            </a:r>
            <a:r>
              <a:rPr b="0" i="1" lang="en" sz="1100" u="none" cap="none" strike="noStrike">
                <a:solidFill>
                  <a:srgbClr val="0000FF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α</a:t>
            </a:r>
            <a:r>
              <a:rPr b="0" i="0" lang="en" sz="900" u="none" cap="none" strike="noStrike">
                <a:solidFill>
                  <a:srgbClr val="0000FF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0</a:t>
            </a:r>
            <a:r>
              <a:rPr b="0" i="0" lang="en" sz="1100" u="none" cap="none" strike="noStrike">
                <a:solidFill>
                  <a:srgbClr val="0000FF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0" i="1" lang="en" sz="1100" u="none" cap="none" strike="noStrike">
                <a:solidFill>
                  <a:srgbClr val="0000FF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α</a:t>
            </a:r>
            <a:r>
              <a:rPr b="0" i="0" lang="en" sz="900" u="none" cap="none" strike="noStrike">
                <a:solidFill>
                  <a:srgbClr val="0000FF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b="0" i="0" lang="en" sz="1100" u="none" cap="none" strike="noStrike">
                <a:solidFill>
                  <a:srgbClr val="0000FF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0" i="1" lang="en" sz="1100" u="none" cap="none" strike="noStrike">
                <a:solidFill>
                  <a:srgbClr val="0000FF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α</a:t>
            </a:r>
            <a:r>
              <a:rPr b="0" i="0" lang="en" sz="900" u="none" cap="none" strike="noStrike">
                <a:solidFill>
                  <a:srgbClr val="0000FF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b="0" i="0" lang="en" sz="1100" u="none" cap="none" strike="noStrike">
                <a:solidFill>
                  <a:srgbClr val="0000FF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, …, </a:t>
            </a:r>
            <a:r>
              <a:rPr b="0" i="1" lang="en" sz="1100" u="none" cap="none" strike="noStrike">
                <a:solidFill>
                  <a:srgbClr val="0000FF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α</a:t>
            </a:r>
            <a:r>
              <a:rPr b="0" i="1" lang="en" sz="900" u="none" cap="none" strike="noStrike">
                <a:solidFill>
                  <a:srgbClr val="0000FF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b="0" i="0" lang="en" sz="1100" u="none" cap="none" strike="noStrike">
                <a:solidFill>
                  <a:srgbClr val="0000FF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]</a:t>
            </a:r>
            <a:r>
              <a:rPr b="0" i="0" lang="en" sz="10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