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5"/>
    <p:sldMasterId id="2147483695" r:id="rId6"/>
    <p:sldMasterId id="214748369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y="5143500" cx="9144000"/>
  <p:notesSz cx="6858000" cy="9144000"/>
  <p:embeddedFontLst>
    <p:embeddedFont>
      <p:font typeface="Caveat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Source Code Pro"/>
      <p:regular r:id="rId23"/>
      <p:bold r:id="rId24"/>
      <p:italic r:id="rId25"/>
      <p:boldItalic r:id="rId26"/>
    </p:embeddedFont>
    <p:embeddedFont>
      <p:font typeface="Caveat Medium"/>
      <p:regular r:id="rId27"/>
      <p:bold r:id="rId28"/>
    </p:embeddedFont>
    <p:embeddedFont>
      <p:font typeface="Helvetica Neue"/>
      <p:regular r:id="rId29"/>
      <p:bold r:id="rId30"/>
      <p:italic r:id="rId31"/>
      <p:boldItalic r:id="rId32"/>
    </p:embeddedFont>
    <p:embeddedFont>
      <p:font typeface="Helvetica Neue Light"/>
      <p:regular r:id="rId33"/>
      <p:bold r:id="rId34"/>
      <p:italic r:id="rId35"/>
      <p:boldItalic r:id="rId36"/>
    </p:embeddedFont>
    <p:embeddedFont>
      <p:font typeface="Source Code Pro Medium"/>
      <p:regular r:id="rId37"/>
      <p:bold r:id="rId38"/>
      <p:italic r:id="rId39"/>
      <p:boldItalic r:id="rId40"/>
    </p:embeddedFont>
    <p:embeddedFont>
      <p:font typeface="Century Gothic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F07DEE-FB47-4B8F-B1C9-0172F7CA8799}">
  <a:tblStyle styleId="{C8F07DEE-FB47-4B8F-B1C9-0172F7CA87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Medium-boldItalic.fntdata"/><Relationship Id="rId20" Type="http://schemas.openxmlformats.org/officeDocument/2006/relationships/font" Target="fonts/Roboto-bold.fntdata"/><Relationship Id="rId42" Type="http://schemas.openxmlformats.org/officeDocument/2006/relationships/font" Target="fonts/CenturyGothic-bold.fntdata"/><Relationship Id="rId41" Type="http://schemas.openxmlformats.org/officeDocument/2006/relationships/font" Target="fonts/CenturyGothic-regular.fntdata"/><Relationship Id="rId22" Type="http://schemas.openxmlformats.org/officeDocument/2006/relationships/font" Target="fonts/Roboto-boldItalic.fntdata"/><Relationship Id="rId44" Type="http://schemas.openxmlformats.org/officeDocument/2006/relationships/font" Target="fonts/CenturyGothic-boldItalic.fntdata"/><Relationship Id="rId21" Type="http://schemas.openxmlformats.org/officeDocument/2006/relationships/font" Target="fonts/Roboto-italic.fntdata"/><Relationship Id="rId43" Type="http://schemas.openxmlformats.org/officeDocument/2006/relationships/font" Target="fonts/CenturyGothic-italic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CaveatMedium-bold.fntdata"/><Relationship Id="rId27" Type="http://schemas.openxmlformats.org/officeDocument/2006/relationships/font" Target="fonts/CaveatMedium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HelveticaNeue-regular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3.xml"/><Relationship Id="rId33" Type="http://schemas.openxmlformats.org/officeDocument/2006/relationships/font" Target="fonts/HelveticaNeueLight-regular.fntdata"/><Relationship Id="rId10" Type="http://schemas.openxmlformats.org/officeDocument/2006/relationships/slide" Target="slides/slide2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5.xml"/><Relationship Id="rId35" Type="http://schemas.openxmlformats.org/officeDocument/2006/relationships/font" Target="fonts/HelveticaNeueLight-italic.fntdata"/><Relationship Id="rId12" Type="http://schemas.openxmlformats.org/officeDocument/2006/relationships/slide" Target="slides/slide4.xml"/><Relationship Id="rId34" Type="http://schemas.openxmlformats.org/officeDocument/2006/relationships/font" Target="fonts/HelveticaNeueLight-bold.fntdata"/><Relationship Id="rId15" Type="http://schemas.openxmlformats.org/officeDocument/2006/relationships/slide" Target="slides/slide7.xml"/><Relationship Id="rId37" Type="http://schemas.openxmlformats.org/officeDocument/2006/relationships/font" Target="fonts/SourceCodeProMedium-regular.fntdata"/><Relationship Id="rId14" Type="http://schemas.openxmlformats.org/officeDocument/2006/relationships/slide" Target="slides/slide6.xml"/><Relationship Id="rId36" Type="http://schemas.openxmlformats.org/officeDocument/2006/relationships/font" Target="fonts/HelveticaNeueLight-boldItalic.fntdata"/><Relationship Id="rId17" Type="http://schemas.openxmlformats.org/officeDocument/2006/relationships/font" Target="fonts/Caveat-regular.fntdata"/><Relationship Id="rId39" Type="http://schemas.openxmlformats.org/officeDocument/2006/relationships/font" Target="fonts/SourceCodeProMedium-italic.fntdata"/><Relationship Id="rId16" Type="http://schemas.openxmlformats.org/officeDocument/2006/relationships/slide" Target="slides/slide8.xml"/><Relationship Id="rId38" Type="http://schemas.openxmlformats.org/officeDocument/2006/relationships/font" Target="fonts/SourceCodeProMedium-bold.fntdata"/><Relationship Id="rId19" Type="http://schemas.openxmlformats.org/officeDocument/2006/relationships/font" Target="fonts/Roboto-regular.fntdata"/><Relationship Id="rId18" Type="http://schemas.openxmlformats.org/officeDocument/2006/relationships/font" Target="fonts/Cave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orbes.com/sites/oreillymedia/2012/03/29/how-to-design-great-data-products/?sh=f1fdf5fe839e" TargetMode="External"/><Relationship Id="rId3" Type="http://schemas.openxmlformats.org/officeDocument/2006/relationships/hyperlink" Target="https://www.oreilly.com/library/view/designing-great-data/9781449334659/?cmp=il-radar-ebooks-designing-great-data-products-blog-post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3a1d2c4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53a1d2c4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3a1d2c44c_0_3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253a1d2c44c_0_3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53a1d2c44c_0_3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5265d48dfe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5265d48dfe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8282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products generally require validation both of whether the algorithm works, and of whether users like it. As a result, builders of data products face an inherent tension between how much to invest in the R&amp;D upfront and how quickly to get the application out to validate that it solves a core need.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3a1d2c4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53a1d2c4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design great data products-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https://www.forbes.com/sites/oreillymedia/2012/03/29/how-to-design-great-data-products/?sh=f1fdf5fe839e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https://www.oreilly.com/library/view/designing-great-data/9781449334659/?cmp=il-radar-ebooks-designing-great-data-products-blog-post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https://www.oreilly.com/radar/evolution-of-data-products/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OODA - Observe Orient Decide Act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3a1d2c44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3a1d2c44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3a1d2c44c_0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53a1d2c44c_0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53a1d2c44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53a1d2c44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5265d48dfe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5265d48dfe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ITLE &amp; CONTENT">
  <p:cSld name="19_TITLE &amp;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05053" y="324000"/>
            <a:ext cx="83334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05053" y="729000"/>
            <a:ext cx="8333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  <a:defRPr>
                <a:solidFill>
                  <a:srgbClr val="BFBFBF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05053" y="1134000"/>
            <a:ext cx="83334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5">
  <p:cSld name="TITLE_AND_BODY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4"/>
          <p:cNvCxnSpPr/>
          <p:nvPr/>
        </p:nvCxnSpPr>
        <p:spPr>
          <a:xfrm rot="10800000">
            <a:off x="584200" y="2233637"/>
            <a:ext cx="0" cy="1855200"/>
          </a:xfrm>
          <a:prstGeom prst="straightConnector1">
            <a:avLst/>
          </a:prstGeom>
          <a:noFill/>
          <a:ln cap="flat" cmpd="sng" w="25400">
            <a:solidFill>
              <a:srgbClr val="E4E4E4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62" name="Google Shape;62;p14"/>
          <p:cNvGrpSpPr/>
          <p:nvPr/>
        </p:nvGrpSpPr>
        <p:grpSpPr>
          <a:xfrm>
            <a:off x="520775" y="490408"/>
            <a:ext cx="126900" cy="126900"/>
            <a:chOff x="694366" y="1122065"/>
            <a:chExt cx="169200" cy="169200"/>
          </a:xfrm>
        </p:grpSpPr>
        <p:sp>
          <p:nvSpPr>
            <p:cNvPr id="63" name="Google Shape;63;p14"/>
            <p:cNvSpPr/>
            <p:nvPr/>
          </p:nvSpPr>
          <p:spPr>
            <a:xfrm>
              <a:off x="694366" y="1122065"/>
              <a:ext cx="169200" cy="169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40701" y="1168400"/>
              <a:ext cx="76500" cy="76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5" name="Google Shape;65;p14"/>
          <p:cNvSpPr/>
          <p:nvPr/>
        </p:nvSpPr>
        <p:spPr>
          <a:xfrm>
            <a:off x="555526" y="1084958"/>
            <a:ext cx="57300" cy="57300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55526" y="1293617"/>
            <a:ext cx="57300" cy="57300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55526" y="1502275"/>
            <a:ext cx="57300" cy="57300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55526" y="1710933"/>
            <a:ext cx="57300" cy="57300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466530" y="4454525"/>
            <a:ext cx="2352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709706" y="469195"/>
            <a:ext cx="1646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SOLUTION </a:t>
            </a:r>
            <a:r>
              <a:rPr b="0" i="0" lang="en" sz="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GUIDE</a:t>
            </a:r>
            <a:endParaRPr b="0" i="0" sz="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55526" y="876299"/>
            <a:ext cx="57300" cy="57300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&amp; CONTENT">
  <p:cSld name="1_TITLE &amp;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05053" y="324000"/>
            <a:ext cx="83331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05053" y="729000"/>
            <a:ext cx="8333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>
                <a:solidFill>
                  <a:srgbClr val="7F7F7F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351047" y="1134000"/>
            <a:ext cx="83331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7658197" y="4563000"/>
            <a:ext cx="10803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400"/>
              <a:buChar char="●"/>
              <a:defRPr/>
            </a:lvl1pPr>
            <a:lvl2pPr lvl="1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2pPr>
            <a:lvl3pPr lvl="2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3pPr>
            <a:lvl4pPr lvl="3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4pPr>
            <a:lvl5pPr lvl="4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5pPr>
            <a:lvl6pPr lvl="5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lvl="6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lvl="7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lvl="8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2951484" y="4563000"/>
            <a:ext cx="32406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400"/>
              <a:buChar char="●"/>
              <a:defRPr/>
            </a:lvl1pPr>
            <a:lvl2pPr lvl="1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2pPr>
            <a:lvl3pPr lvl="2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3pPr>
            <a:lvl4pPr lvl="3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4pPr>
            <a:lvl5pPr lvl="4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5pPr>
            <a:lvl6pPr lvl="5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lvl="6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lvl="7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lvl="8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405052" y="4563000"/>
            <a:ext cx="675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entury Gothic"/>
              <a:buNone/>
              <a:defRPr/>
            </a:lvl1pPr>
            <a:lvl2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entury Gothic"/>
              <a:buNone/>
              <a:defRPr/>
            </a:lvl2pPr>
            <a:lvl3pPr indent="0" lvl="2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entury Gothic"/>
              <a:buNone/>
              <a:defRPr/>
            </a:lvl3pPr>
            <a:lvl4pPr indent="0" lvl="3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entury Gothic"/>
              <a:buNone/>
              <a:defRPr/>
            </a:lvl4pPr>
            <a:lvl5pPr indent="0" lvl="4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entury Gothic"/>
              <a:buNone/>
              <a:defRPr/>
            </a:lvl5pPr>
            <a:lvl6pPr indent="0" lvl="5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entury Gothic"/>
              <a:buNone/>
              <a:defRPr/>
            </a:lvl6pPr>
            <a:lvl7pPr indent="0" lvl="6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entury Gothic"/>
              <a:buNone/>
              <a:defRPr/>
            </a:lvl7pPr>
            <a:lvl8pPr indent="0" lvl="7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entury Gothic"/>
              <a:buNone/>
              <a:defRPr/>
            </a:lvl8pPr>
            <a:lvl9pPr indent="0" lvl="8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 1 2 2 1">
  <p:cSld name="TITLE_AND_BODY_3 1 2 2 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6450" y="610500"/>
            <a:ext cx="9144002" cy="13235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 &amp; Subtitle">
  <p:cSld name="Main Title &amp; Subtitl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81000" y="88382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309700" y="4823575"/>
            <a:ext cx="827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Data knobs</a:t>
            </a:r>
            <a:endParaRPr sz="6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1" name="Google Shape;101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9898A"/>
              </a:buClr>
              <a:buSzPts val="1800"/>
              <a:buNone/>
              <a:defRPr sz="1800">
                <a:solidFill>
                  <a:srgbClr val="89898A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898A"/>
              </a:buClr>
              <a:buSzPts val="1500"/>
              <a:buNone/>
              <a:defRPr sz="1500">
                <a:solidFill>
                  <a:srgbClr val="89898A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898A"/>
              </a:buClr>
              <a:buSzPts val="1400"/>
              <a:buNone/>
              <a:defRPr sz="1400">
                <a:solidFill>
                  <a:srgbClr val="89898A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898A"/>
              </a:buClr>
              <a:buSzPts val="1200"/>
              <a:buNone/>
              <a:defRPr sz="1200">
                <a:solidFill>
                  <a:srgbClr val="89898A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898A"/>
              </a:buClr>
              <a:buSzPts val="1200"/>
              <a:buNone/>
              <a:defRPr sz="1200">
                <a:solidFill>
                  <a:srgbClr val="89898A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898A"/>
              </a:buClr>
              <a:buSzPts val="1200"/>
              <a:buNone/>
              <a:defRPr sz="1200">
                <a:solidFill>
                  <a:srgbClr val="89898A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898A"/>
              </a:buClr>
              <a:buSzPts val="1200"/>
              <a:buNone/>
              <a:defRPr sz="1200">
                <a:solidFill>
                  <a:srgbClr val="89898A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898A"/>
              </a:buClr>
              <a:buSzPts val="1200"/>
              <a:buNone/>
              <a:defRPr sz="1200">
                <a:solidFill>
                  <a:srgbClr val="89898A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898A"/>
              </a:buClr>
              <a:buSzPts val="1200"/>
              <a:buNone/>
              <a:defRPr sz="1200">
                <a:solidFill>
                  <a:srgbClr val="89898A"/>
                </a:solidFill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6" name="Google Shape;126;p27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8" name="Google Shape;128;p27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40" name="Google Shape;140;p29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1" name="Google Shape;141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09700" y="4823575"/>
            <a:ext cx="827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Data knobs</a:t>
            </a:r>
            <a:endParaRPr sz="60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8" name="Google Shape;15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9" name="Google Shape;15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Blank">
  <p:cSld name="38_Blank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/>
          <p:nvPr>
            <p:ph idx="2" type="pic"/>
          </p:nvPr>
        </p:nvSpPr>
        <p:spPr>
          <a:xfrm>
            <a:off x="557683" y="2112404"/>
            <a:ext cx="3319200" cy="119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34"/>
          <p:cNvSpPr/>
          <p:nvPr>
            <p:ph idx="3" type="pic"/>
          </p:nvPr>
        </p:nvSpPr>
        <p:spPr>
          <a:xfrm>
            <a:off x="5803490" y="0"/>
            <a:ext cx="3340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TITLE_AND_BODY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TITLE_AND_BODY_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39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3" name="Google Shape;183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4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4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3" name="Google Shape;193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4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42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9" name="Google Shape;199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4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4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5" name="Google Shape;205;p4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4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1" name="Google Shape;211;p44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2" name="Google Shape;212;p44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3" name="Google Shape;213;p44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4" name="Google Shape;214;p44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5" name="Google Shape;215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4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1" name="Google Shape;221;p4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5" name="Google Shape;225;p46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26" name="Google Shape;226;p46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27" name="Google Shape;227;p4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4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2" name="Google Shape;232;p47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47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34" name="Google Shape;234;p4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5" name="Google Shape;235;p4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6" name="Google Shape;236;p4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0" name="Google Shape;240;p4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1" name="Google Shape;241;p4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2" name="Google Shape;242;p4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9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5" name="Google Shape;245;p49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6" name="Google Shape;246;p4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7" name="Google Shape;247;p4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8" name="Google Shape;248;p4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2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66900" y="4671175"/>
            <a:ext cx="112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E69138"/>
                </a:solidFill>
                <a:latin typeface="Caveat"/>
                <a:ea typeface="Caveat"/>
                <a:cs typeface="Caveat"/>
                <a:sym typeface="Caveat"/>
              </a:rPr>
              <a:t>Data</a:t>
            </a:r>
            <a:r>
              <a:rPr i="1" lang="en" sz="1000">
                <a:solidFill>
                  <a:srgbClr val="1155CC"/>
                </a:solidFill>
                <a:latin typeface="Caveat Medium"/>
                <a:ea typeface="Caveat Medium"/>
                <a:cs typeface="Caveat Medium"/>
                <a:sym typeface="Caveat Medium"/>
              </a:rPr>
              <a:t>k</a:t>
            </a:r>
            <a:r>
              <a:rPr b="1" i="1" lang="en" sz="10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nobs</a:t>
            </a:r>
            <a:endParaRPr b="1" i="1" sz="10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6525" y="4613212"/>
            <a:ext cx="480274" cy="4802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989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989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989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989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989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989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989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989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989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989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989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E5FD">
            <a:alpha val="49800"/>
          </a:srgbClr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74" name="Google Shape;174;p3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3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8"/>
          <p:cNvSpPr txBox="1"/>
          <p:nvPr/>
        </p:nvSpPr>
        <p:spPr>
          <a:xfrm>
            <a:off x="766900" y="4671175"/>
            <a:ext cx="100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1155CC"/>
                </a:solidFill>
                <a:latin typeface="Caveat Medium"/>
                <a:ea typeface="Caveat Medium"/>
                <a:cs typeface="Caveat Medium"/>
                <a:sym typeface="Caveat Medium"/>
              </a:rPr>
              <a:t>Dataknobs</a:t>
            </a:r>
            <a:endParaRPr i="1" sz="1000">
              <a:solidFill>
                <a:srgbClr val="1155CC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179" name="Google Shape;179;p38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6525" y="4613212"/>
            <a:ext cx="480274" cy="4802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Data Product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4" name="Google Shape;254;p50"/>
          <p:cNvSpPr txBox="1"/>
          <p:nvPr/>
        </p:nvSpPr>
        <p:spPr>
          <a:xfrm>
            <a:off x="381650" y="1169050"/>
            <a:ext cx="8215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Data product is self contained “data container” that directly solves a business problem or is monetized   (Forbes).</a:t>
            </a:r>
            <a:endParaRPr sz="22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255" name="Google Shape;255;p50"/>
          <p:cNvSpPr txBox="1"/>
          <p:nvPr/>
        </p:nvSpPr>
        <p:spPr>
          <a:xfrm>
            <a:off x="457850" y="3759850"/>
            <a:ext cx="82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  Linkedin endorsement feature</a:t>
            </a:r>
            <a:endParaRPr/>
          </a:p>
        </p:txBody>
      </p:sp>
      <p:sp>
        <p:nvSpPr>
          <p:cNvPr id="256" name="Google Shape;256;p50"/>
          <p:cNvSpPr txBox="1"/>
          <p:nvPr/>
        </p:nvSpPr>
        <p:spPr>
          <a:xfrm>
            <a:off x="457850" y="2616850"/>
            <a:ext cx="821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Data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Products facilitates end goals thru use of data.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Fundamentally - bring product thinking to data. Focus on how same data is used in multiple use cases.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1"/>
          <p:cNvSpPr txBox="1"/>
          <p:nvPr/>
        </p:nvSpPr>
        <p:spPr>
          <a:xfrm>
            <a:off x="458325" y="1184150"/>
            <a:ext cx="22791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Data </a:t>
            </a:r>
            <a:endParaRPr b="1" sz="19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Task</a:t>
            </a:r>
            <a:endParaRPr b="1" sz="19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3" name="Google Shape;263;p51"/>
          <p:cNvSpPr/>
          <p:nvPr/>
        </p:nvSpPr>
        <p:spPr>
          <a:xfrm>
            <a:off x="4620889" y="544921"/>
            <a:ext cx="2279100" cy="2279100"/>
          </a:xfrm>
          <a:prstGeom prst="ellipse">
            <a:avLst/>
          </a:prstGeom>
          <a:noFill/>
          <a:ln cap="flat" cmpd="sng" w="9525">
            <a:solidFill>
              <a:schemeClr val="accent1">
                <a:alpha val="471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46100" sx="84000" rotWithShape="0" algn="tl" dir="2700000" dist="203200" sy="84000">
              <a:srgbClr val="000000">
                <a:alpha val="20000"/>
              </a:srgbClr>
            </a:outerShdw>
          </a:effectLst>
        </p:spPr>
        <p:txBody>
          <a:bodyPr anchorCtr="0" anchor="ctr" bIns="34275" lIns="0" spcFirstLastPara="1" rIns="137150" wrap="square" tIns="34275">
            <a:noAutofit/>
          </a:bodyPr>
          <a:lstStyle/>
          <a:p>
            <a:pPr indent="0" lvl="0" marL="0" marR="0" rtl="0" algn="ctr">
              <a:lnSpc>
                <a:spcPct val="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p51"/>
          <p:cNvSpPr/>
          <p:nvPr/>
        </p:nvSpPr>
        <p:spPr>
          <a:xfrm>
            <a:off x="5962515" y="544921"/>
            <a:ext cx="2279100" cy="2279100"/>
          </a:xfrm>
          <a:prstGeom prst="ellipse">
            <a:avLst/>
          </a:prstGeom>
          <a:noFill/>
          <a:ln cap="flat" cmpd="sng" w="9525">
            <a:solidFill>
              <a:schemeClr val="accent1">
                <a:alpha val="471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46100" sx="84000" rotWithShape="0" algn="tl" dir="2700000" dist="203200" sy="84000">
              <a:srgbClr val="000000">
                <a:alpha val="20000"/>
              </a:srgbClr>
            </a:outerShdw>
          </a:effectLst>
        </p:spPr>
        <p:txBody>
          <a:bodyPr anchorCtr="0" anchor="ctr" bIns="34275" lIns="0" spcFirstLastPara="1" rIns="137150" wrap="square" tIns="34275">
            <a:noAutofit/>
          </a:bodyPr>
          <a:lstStyle/>
          <a:p>
            <a:pPr indent="0" lvl="0" marL="0" marR="0" rtl="0" algn="ctr">
              <a:lnSpc>
                <a:spcPct val="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51"/>
          <p:cNvSpPr/>
          <p:nvPr/>
        </p:nvSpPr>
        <p:spPr>
          <a:xfrm>
            <a:off x="3279263" y="544921"/>
            <a:ext cx="2279100" cy="2279100"/>
          </a:xfrm>
          <a:prstGeom prst="ellipse">
            <a:avLst/>
          </a:prstGeom>
          <a:noFill/>
          <a:ln cap="flat" cmpd="sng" w="9525">
            <a:solidFill>
              <a:schemeClr val="accent1">
                <a:alpha val="471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46100" sx="84000" rotWithShape="0" algn="tl" dir="2700000" dist="203200" sy="84000">
              <a:srgbClr val="000000">
                <a:alpha val="20000"/>
              </a:srgbClr>
            </a:outerShdw>
          </a:effectLst>
        </p:spPr>
        <p:txBody>
          <a:bodyPr anchorCtr="0" anchor="ctr" bIns="34275" lIns="0" spcFirstLastPara="1" rIns="137150" wrap="square" tIns="34275">
            <a:noAutofit/>
          </a:bodyPr>
          <a:lstStyle/>
          <a:p>
            <a:pPr indent="0" lvl="0" marL="0" marR="0" rtl="0" algn="ctr">
              <a:lnSpc>
                <a:spcPct val="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51"/>
          <p:cNvSpPr/>
          <p:nvPr/>
        </p:nvSpPr>
        <p:spPr>
          <a:xfrm>
            <a:off x="6133948" y="716355"/>
            <a:ext cx="1936500" cy="1936500"/>
          </a:xfrm>
          <a:prstGeom prst="ellipse">
            <a:avLst/>
          </a:prstGeom>
          <a:noFill/>
          <a:ln cap="flat" cmpd="sng" w="9525">
            <a:solidFill>
              <a:schemeClr val="accent1">
                <a:alpha val="2471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46100" sx="84000" rotWithShape="0" algn="tl" dir="2700000" dist="203200" sy="84000">
              <a:srgbClr val="000000">
                <a:alpha val="20000"/>
              </a:srgbClr>
            </a:outerShdw>
          </a:effectLst>
        </p:spPr>
        <p:txBody>
          <a:bodyPr anchorCtr="0" anchor="ctr" bIns="34275" lIns="0" spcFirstLastPara="1" rIns="137150" wrap="square" tIns="34275">
            <a:noAutofit/>
          </a:bodyPr>
          <a:lstStyle/>
          <a:p>
            <a:pPr indent="0" lvl="0" marL="0" marR="0" rtl="0" algn="ctr">
              <a:lnSpc>
                <a:spcPct val="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p51"/>
          <p:cNvSpPr/>
          <p:nvPr/>
        </p:nvSpPr>
        <p:spPr>
          <a:xfrm>
            <a:off x="3450696" y="716355"/>
            <a:ext cx="1936500" cy="1936500"/>
          </a:xfrm>
          <a:prstGeom prst="ellipse">
            <a:avLst/>
          </a:prstGeom>
          <a:noFill/>
          <a:ln cap="flat" cmpd="sng" w="9525">
            <a:solidFill>
              <a:schemeClr val="accent1">
                <a:alpha val="2471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46100" sx="84000" rotWithShape="0" algn="tl" dir="2700000" dist="203200" sy="84000">
              <a:srgbClr val="000000">
                <a:alpha val="20000"/>
              </a:srgbClr>
            </a:outerShdw>
          </a:effectLst>
        </p:spPr>
        <p:txBody>
          <a:bodyPr anchorCtr="0" anchor="ctr" bIns="34275" lIns="0" spcFirstLastPara="1" rIns="137150" wrap="square" tIns="34275">
            <a:noAutofit/>
          </a:bodyPr>
          <a:lstStyle/>
          <a:p>
            <a:pPr indent="0" lvl="0" marL="0" marR="0" rtl="0" algn="ctr">
              <a:lnSpc>
                <a:spcPct val="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p51"/>
          <p:cNvSpPr/>
          <p:nvPr/>
        </p:nvSpPr>
        <p:spPr>
          <a:xfrm>
            <a:off x="4792322" y="716355"/>
            <a:ext cx="1936500" cy="1936500"/>
          </a:xfrm>
          <a:prstGeom prst="ellipse">
            <a:avLst/>
          </a:prstGeom>
          <a:noFill/>
          <a:ln cap="flat" cmpd="sng" w="9525">
            <a:solidFill>
              <a:schemeClr val="accent1">
                <a:alpha val="2471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46100" sx="84000" rotWithShape="0" algn="tl" dir="2700000" dist="203200" sy="84000">
              <a:srgbClr val="000000">
                <a:alpha val="20000"/>
              </a:srgbClr>
            </a:outerShdw>
          </a:effectLst>
        </p:spPr>
        <p:txBody>
          <a:bodyPr anchorCtr="0" anchor="ctr" bIns="34275" lIns="0" spcFirstLastPara="1" rIns="137150" wrap="square" tIns="34275">
            <a:noAutofit/>
          </a:bodyPr>
          <a:lstStyle/>
          <a:p>
            <a:pPr indent="0" lvl="0" marL="0" marR="0" rtl="0" algn="ctr">
              <a:lnSpc>
                <a:spcPct val="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p51"/>
          <p:cNvSpPr/>
          <p:nvPr/>
        </p:nvSpPr>
        <p:spPr>
          <a:xfrm>
            <a:off x="6310393" y="892799"/>
            <a:ext cx="1583400" cy="15834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&amp; </a:t>
            </a:r>
            <a:endParaRPr b="1" sz="11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</a:t>
            </a:r>
            <a:endParaRPr sz="1100"/>
          </a:p>
        </p:txBody>
      </p:sp>
      <p:sp>
        <p:nvSpPr>
          <p:cNvPr id="270" name="Google Shape;270;p51"/>
          <p:cNvSpPr/>
          <p:nvPr/>
        </p:nvSpPr>
        <p:spPr>
          <a:xfrm>
            <a:off x="4968767" y="892799"/>
            <a:ext cx="1583400" cy="1583400"/>
          </a:xfrm>
          <a:prstGeom prst="ellipse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</a:t>
            </a:r>
            <a:endParaRPr sz="1100"/>
          </a:p>
        </p:txBody>
      </p:sp>
      <p:sp>
        <p:nvSpPr>
          <p:cNvPr id="271" name="Google Shape;271;p51"/>
          <p:cNvSpPr/>
          <p:nvPr/>
        </p:nvSpPr>
        <p:spPr>
          <a:xfrm>
            <a:off x="3627142" y="892799"/>
            <a:ext cx="1583400" cy="15834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</a:t>
            </a:r>
            <a:endParaRPr sz="1100"/>
          </a:p>
        </p:txBody>
      </p:sp>
      <p:sp>
        <p:nvSpPr>
          <p:cNvPr id="272" name="Google Shape;272;p51"/>
          <p:cNvSpPr/>
          <p:nvPr/>
        </p:nvSpPr>
        <p:spPr>
          <a:xfrm>
            <a:off x="1828553" y="3082275"/>
            <a:ext cx="2359800" cy="389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196949" rotWithShape="0" algn="tl" dir="2700000" dist="38100">
              <a:srgbClr val="000000">
                <a:alpha val="1216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Name</a:t>
            </a:r>
            <a:endParaRPr sz="1100"/>
          </a:p>
        </p:txBody>
      </p:sp>
      <p:sp>
        <p:nvSpPr>
          <p:cNvPr id="273" name="Google Shape;273;p51"/>
          <p:cNvSpPr/>
          <p:nvPr/>
        </p:nvSpPr>
        <p:spPr>
          <a:xfrm>
            <a:off x="5753263" y="3082272"/>
            <a:ext cx="2488500" cy="389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196949" rotWithShape="0" algn="tl" dir="2700000" dist="38100">
              <a:srgbClr val="000000">
                <a:alpha val="1216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Characteristics</a:t>
            </a:r>
            <a:endParaRPr sz="1100"/>
          </a:p>
        </p:txBody>
      </p:sp>
      <p:sp>
        <p:nvSpPr>
          <p:cNvPr id="274" name="Google Shape;274;p51"/>
          <p:cNvSpPr/>
          <p:nvPr/>
        </p:nvSpPr>
        <p:spPr>
          <a:xfrm>
            <a:off x="1811091" y="3645800"/>
            <a:ext cx="2488500" cy="389100"/>
          </a:xfrm>
          <a:prstGeom prst="round2SameRect">
            <a:avLst>
              <a:gd fmla="val 16667" name="adj1"/>
              <a:gd fmla="val 18070" name="adj2"/>
            </a:avLst>
          </a:prstGeom>
          <a:solidFill>
            <a:schemeClr val="accent6"/>
          </a:solidFill>
          <a:ln>
            <a:noFill/>
          </a:ln>
          <a:effectLst>
            <a:outerShdw blurRad="196949" rotWithShape="0" algn="tl" dir="2700000" dist="38100">
              <a:srgbClr val="000000">
                <a:alpha val="12160"/>
              </a:srgbClr>
            </a:outerShdw>
          </a:effectLst>
        </p:spPr>
        <p:txBody>
          <a:bodyPr anchorCtr="0" anchor="ctr" bIns="34275" lIns="68575" spcFirstLastPara="1" rIns="68575" wrap="square" tIns="41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Who needs to do task A</a:t>
            </a:r>
            <a:endParaRPr sz="1100"/>
          </a:p>
        </p:txBody>
      </p:sp>
      <p:sp>
        <p:nvSpPr>
          <p:cNvPr id="275" name="Google Shape;275;p51"/>
          <p:cNvSpPr/>
          <p:nvPr/>
        </p:nvSpPr>
        <p:spPr>
          <a:xfrm>
            <a:off x="4194456" y="3645799"/>
            <a:ext cx="4047300" cy="389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196949" rotWithShape="0" algn="tl" dir="2700000" dist="38100">
              <a:srgbClr val="000000">
                <a:alpha val="1216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User-Task</a:t>
            </a:r>
            <a:endParaRPr sz="1100"/>
          </a:p>
        </p:txBody>
      </p:sp>
      <p:sp>
        <p:nvSpPr>
          <p:cNvPr id="276" name="Google Shape;276;p51"/>
          <p:cNvSpPr/>
          <p:nvPr/>
        </p:nvSpPr>
        <p:spPr>
          <a:xfrm>
            <a:off x="1811092" y="4209325"/>
            <a:ext cx="2488500" cy="389100"/>
          </a:xfrm>
          <a:prstGeom prst="round2SameRect">
            <a:avLst>
              <a:gd fmla="val 16667" name="adj1"/>
              <a:gd fmla="val 18070" name="adj2"/>
            </a:avLst>
          </a:prstGeom>
          <a:solidFill>
            <a:schemeClr val="accent6"/>
          </a:solidFill>
          <a:ln>
            <a:noFill/>
          </a:ln>
          <a:effectLst>
            <a:outerShdw blurRad="196949" rotWithShape="0" algn="tl" dir="2700000" dist="38100">
              <a:srgbClr val="000000">
                <a:alpha val="12160"/>
              </a:srgbClr>
            </a:outerShdw>
          </a:effectLst>
        </p:spPr>
        <p:txBody>
          <a:bodyPr anchorCtr="0" anchor="ctr" bIns="34275" lIns="68575" spcFirstLastPara="1" rIns="68575" wrap="square" tIns="41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Insight/Decision</a:t>
            </a:r>
            <a:endParaRPr sz="1100"/>
          </a:p>
        </p:txBody>
      </p:sp>
      <p:sp>
        <p:nvSpPr>
          <p:cNvPr id="277" name="Google Shape;277;p51"/>
          <p:cNvSpPr/>
          <p:nvPr/>
        </p:nvSpPr>
        <p:spPr>
          <a:xfrm>
            <a:off x="4194456" y="4209326"/>
            <a:ext cx="4047300" cy="389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196949" rotWithShape="0" algn="tl" dir="2700000" dist="38100">
              <a:srgbClr val="000000">
                <a:alpha val="1216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to insight/decision</a:t>
            </a:r>
            <a:endParaRPr sz="1100"/>
          </a:p>
        </p:txBody>
      </p:sp>
      <p:sp>
        <p:nvSpPr>
          <p:cNvPr id="278" name="Google Shape;278;p51"/>
          <p:cNvSpPr/>
          <p:nvPr/>
        </p:nvSpPr>
        <p:spPr>
          <a:xfrm>
            <a:off x="4968768" y="1268162"/>
            <a:ext cx="241684" cy="832012"/>
          </a:xfrm>
          <a:custGeom>
            <a:rect b="b" l="l" r="r" t="t"/>
            <a:pathLst>
              <a:path extrusionOk="0" h="959092" w="278598">
                <a:moveTo>
                  <a:pt x="139299" y="0"/>
                </a:moveTo>
                <a:lnTo>
                  <a:pt x="206943" y="124623"/>
                </a:lnTo>
                <a:cubicBezTo>
                  <a:pt x="253083" y="233712"/>
                  <a:pt x="278598" y="353650"/>
                  <a:pt x="278598" y="479546"/>
                </a:cubicBezTo>
                <a:cubicBezTo>
                  <a:pt x="278598" y="605443"/>
                  <a:pt x="253083" y="725380"/>
                  <a:pt x="206943" y="834469"/>
                </a:cubicBezTo>
                <a:lnTo>
                  <a:pt x="139299" y="959092"/>
                </a:lnTo>
                <a:lnTo>
                  <a:pt x="71656" y="834469"/>
                </a:lnTo>
                <a:cubicBezTo>
                  <a:pt x="25515" y="725380"/>
                  <a:pt x="0" y="605443"/>
                  <a:pt x="0" y="479546"/>
                </a:cubicBezTo>
                <a:cubicBezTo>
                  <a:pt x="0" y="353650"/>
                  <a:pt x="25515" y="233712"/>
                  <a:pt x="71656" y="1246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84200" sx="102000" rotWithShape="0" algn="ctr" sy="102000">
              <a:srgbClr val="000000">
                <a:alpha val="549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1"/>
          <p:cNvSpPr txBox="1"/>
          <p:nvPr/>
        </p:nvSpPr>
        <p:spPr>
          <a:xfrm rot="5400000">
            <a:off x="4673078" y="1563575"/>
            <a:ext cx="833008" cy="242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sz="1100"/>
          </a:p>
        </p:txBody>
      </p:sp>
      <p:sp>
        <p:nvSpPr>
          <p:cNvPr id="280" name="Google Shape;280;p51"/>
          <p:cNvSpPr/>
          <p:nvPr/>
        </p:nvSpPr>
        <p:spPr>
          <a:xfrm>
            <a:off x="6310393" y="1268162"/>
            <a:ext cx="241684" cy="832012"/>
          </a:xfrm>
          <a:custGeom>
            <a:rect b="b" l="l" r="r" t="t"/>
            <a:pathLst>
              <a:path extrusionOk="0" h="959092" w="278598">
                <a:moveTo>
                  <a:pt x="139299" y="0"/>
                </a:moveTo>
                <a:lnTo>
                  <a:pt x="206943" y="124623"/>
                </a:lnTo>
                <a:cubicBezTo>
                  <a:pt x="253083" y="233712"/>
                  <a:pt x="278598" y="353650"/>
                  <a:pt x="278598" y="479546"/>
                </a:cubicBezTo>
                <a:cubicBezTo>
                  <a:pt x="278598" y="605443"/>
                  <a:pt x="253083" y="725380"/>
                  <a:pt x="206943" y="834469"/>
                </a:cubicBezTo>
                <a:lnTo>
                  <a:pt x="139299" y="959092"/>
                </a:lnTo>
                <a:lnTo>
                  <a:pt x="71656" y="834469"/>
                </a:lnTo>
                <a:cubicBezTo>
                  <a:pt x="25515" y="725380"/>
                  <a:pt x="0" y="605443"/>
                  <a:pt x="0" y="479546"/>
                </a:cubicBezTo>
                <a:cubicBezTo>
                  <a:pt x="0" y="353650"/>
                  <a:pt x="25515" y="233712"/>
                  <a:pt x="71656" y="1246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84200" sx="102000" rotWithShape="0" algn="ctr" sy="102000">
              <a:srgbClr val="000000">
                <a:alpha val="549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51"/>
          <p:cNvSpPr txBox="1"/>
          <p:nvPr/>
        </p:nvSpPr>
        <p:spPr>
          <a:xfrm rot="5400000">
            <a:off x="6014715" y="1563575"/>
            <a:ext cx="833008" cy="242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sz="1100"/>
          </a:p>
        </p:txBody>
      </p:sp>
      <p:sp>
        <p:nvSpPr>
          <p:cNvPr id="282" name="Google Shape;282;p51"/>
          <p:cNvSpPr/>
          <p:nvPr/>
        </p:nvSpPr>
        <p:spPr>
          <a:xfrm>
            <a:off x="4194441" y="3082275"/>
            <a:ext cx="1652700" cy="389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41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a/an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8282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products generally require validation both of whether the </a:t>
            </a:r>
            <a:r>
              <a:rPr lang="en" sz="2200">
                <a:solidFill>
                  <a:srgbClr val="1155C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algorithm works</a:t>
            </a:r>
            <a:r>
              <a:rPr lang="en" sz="2200">
                <a:solidFill>
                  <a:srgbClr val="28282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and of </a:t>
            </a:r>
            <a:r>
              <a:rPr lang="en" sz="2200">
                <a:solidFill>
                  <a:srgbClr val="1155C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whether users like it</a:t>
            </a:r>
            <a:r>
              <a:rPr lang="en" sz="2200">
                <a:solidFill>
                  <a:srgbClr val="28282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As a result, builders of data products face an inherent tension between how much to invest in the R&amp;D upfront and how quickly to get the application out to validate that it solves a core need.</a:t>
            </a:r>
            <a:endParaRPr sz="2200"/>
          </a:p>
        </p:txBody>
      </p:sp>
      <p:sp>
        <p:nvSpPr>
          <p:cNvPr id="288" name="Google Shape;288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Harvard business Review</a:t>
            </a:r>
            <a:endParaRPr/>
          </a:p>
        </p:txBody>
      </p:sp>
      <p:sp>
        <p:nvSpPr>
          <p:cNvPr id="289" name="Google Shape;289;p52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Data Product - Experiment and Execution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25" y="2165975"/>
            <a:ext cx="8192151" cy="25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3"/>
          <p:cNvSpPr txBox="1"/>
          <p:nvPr/>
        </p:nvSpPr>
        <p:spPr>
          <a:xfrm>
            <a:off x="352075" y="356825"/>
            <a:ext cx="7201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Designing Data Products  (</a:t>
            </a: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ref: Forbes</a:t>
            </a:r>
            <a:r>
              <a:rPr lang="en" sz="21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</a:t>
            </a:r>
            <a:endParaRPr sz="21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296" name="Google Shape;296;p53"/>
          <p:cNvSpPr txBox="1"/>
          <p:nvPr/>
        </p:nvSpPr>
        <p:spPr>
          <a:xfrm>
            <a:off x="401050" y="1035450"/>
            <a:ext cx="74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 Data to generate new data to produce actionable outcome.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7" name="Google Shape;297;p53"/>
          <p:cNvSpPr txBox="1"/>
          <p:nvPr/>
        </p:nvSpPr>
        <p:spPr>
          <a:xfrm>
            <a:off x="473475" y="1515475"/>
            <a:ext cx="647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Industry Example - Search, Recommendation, Linkedin endorsement, Facebook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Personal Example - Audience intelligence, Earning call, Gold Datasets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Product vs Data Product</a:t>
            </a:r>
            <a:endParaRPr/>
          </a:p>
        </p:txBody>
      </p:sp>
      <p:sp>
        <p:nvSpPr>
          <p:cNvPr id="303" name="Google Shape;303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Product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Desired outcomes are achieved by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 on software life cycle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 on how software capabilities are used by multiple customers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Team deliver new capabilities by writing code</a:t>
            </a:r>
            <a:endParaRPr/>
          </a:p>
        </p:txBody>
      </p:sp>
      <p:sp>
        <p:nvSpPr>
          <p:cNvPr id="304" name="Google Shape;304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Product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Desired outcome is achieved by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 on data life cycle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 on how data is used in multiple use 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Team deliver new capabilities by enriching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5"/>
          <p:cNvSpPr txBox="1"/>
          <p:nvPr/>
        </p:nvSpPr>
        <p:spPr>
          <a:xfrm>
            <a:off x="1235900" y="275275"/>
            <a:ext cx="6688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knobs approach for Data Product</a:t>
            </a:r>
            <a:endParaRPr sz="1100"/>
          </a:p>
        </p:txBody>
      </p:sp>
      <p:grpSp>
        <p:nvGrpSpPr>
          <p:cNvPr id="310" name="Google Shape;310;p55"/>
          <p:cNvGrpSpPr/>
          <p:nvPr/>
        </p:nvGrpSpPr>
        <p:grpSpPr>
          <a:xfrm>
            <a:off x="0" y="994343"/>
            <a:ext cx="9144000" cy="3934283"/>
            <a:chOff x="0" y="1183506"/>
            <a:chExt cx="12192000" cy="5245710"/>
          </a:xfrm>
        </p:grpSpPr>
        <p:sp>
          <p:nvSpPr>
            <p:cNvPr id="311" name="Google Shape;311;p55"/>
            <p:cNvSpPr/>
            <p:nvPr/>
          </p:nvSpPr>
          <p:spPr>
            <a:xfrm>
              <a:off x="0" y="1183506"/>
              <a:ext cx="12192000" cy="701700"/>
            </a:xfrm>
            <a:prstGeom prst="rect">
              <a:avLst/>
            </a:prstGeom>
            <a:solidFill>
              <a:srgbClr val="155374">
                <a:alpha val="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312" name="Google Shape;312;p55"/>
            <p:cNvGrpSpPr/>
            <p:nvPr/>
          </p:nvGrpSpPr>
          <p:grpSpPr>
            <a:xfrm>
              <a:off x="1110421" y="1183506"/>
              <a:ext cx="9804212" cy="5245710"/>
              <a:chOff x="1110421" y="1183506"/>
              <a:chExt cx="9804212" cy="5245710"/>
            </a:xfrm>
          </p:grpSpPr>
          <p:sp>
            <p:nvSpPr>
              <p:cNvPr id="313" name="Google Shape;313;p55"/>
              <p:cNvSpPr/>
              <p:nvPr/>
            </p:nvSpPr>
            <p:spPr>
              <a:xfrm>
                <a:off x="1619133" y="1859415"/>
                <a:ext cx="9295500" cy="4132200"/>
              </a:xfrm>
              <a:prstGeom prst="roundRect">
                <a:avLst>
                  <a:gd fmla="val 2691" name="adj"/>
                </a:avLst>
              </a:prstGeom>
              <a:solidFill>
                <a:schemeClr val="lt1"/>
              </a:solidFill>
              <a:ln cap="flat" cmpd="sng" w="38100">
                <a:solidFill>
                  <a:srgbClr val="7F7F7F"/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266700" rotWithShape="0" dir="5400000" dist="25400">
                  <a:schemeClr val="accent1">
                    <a:alpha val="23920"/>
                  </a:scheme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314" name="Google Shape;314;p55"/>
              <p:cNvGrpSpPr/>
              <p:nvPr/>
            </p:nvGrpSpPr>
            <p:grpSpPr>
              <a:xfrm>
                <a:off x="3752850" y="2046233"/>
                <a:ext cx="6057900" cy="3859062"/>
                <a:chOff x="3752850" y="1849501"/>
                <a:chExt cx="6057900" cy="4132200"/>
              </a:xfrm>
            </p:grpSpPr>
            <p:cxnSp>
              <p:nvCxnSpPr>
                <p:cNvPr id="315" name="Google Shape;315;p55"/>
                <p:cNvCxnSpPr/>
                <p:nvPr/>
              </p:nvCxnSpPr>
              <p:spPr>
                <a:xfrm rot="10800000">
                  <a:off x="3752850" y="1849501"/>
                  <a:ext cx="0" cy="41322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BFBFBF"/>
                  </a:solidFill>
                  <a:prstDash val="dot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16" name="Google Shape;316;p55"/>
                <p:cNvCxnSpPr/>
                <p:nvPr/>
              </p:nvCxnSpPr>
              <p:spPr>
                <a:xfrm rot="10800000">
                  <a:off x="5772150" y="1849501"/>
                  <a:ext cx="0" cy="41322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BFBFBF"/>
                  </a:solidFill>
                  <a:prstDash val="dot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17" name="Google Shape;317;p55"/>
                <p:cNvCxnSpPr/>
                <p:nvPr/>
              </p:nvCxnSpPr>
              <p:spPr>
                <a:xfrm rot="10800000">
                  <a:off x="7791450" y="1849501"/>
                  <a:ext cx="0" cy="41322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BFBFBF"/>
                  </a:solidFill>
                  <a:prstDash val="dot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18" name="Google Shape;318;p55"/>
                <p:cNvCxnSpPr/>
                <p:nvPr/>
              </p:nvCxnSpPr>
              <p:spPr>
                <a:xfrm rot="10800000">
                  <a:off x="9810750" y="1849501"/>
                  <a:ext cx="0" cy="41322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BFBFBF"/>
                  </a:solidFill>
                  <a:prstDash val="dot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319" name="Google Shape;319;p55"/>
              <p:cNvSpPr txBox="1"/>
              <p:nvPr/>
            </p:nvSpPr>
            <p:spPr>
              <a:xfrm rot="-5400000">
                <a:off x="781783" y="3644632"/>
                <a:ext cx="954900" cy="29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2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Activities</a:t>
                </a:r>
                <a:endParaRPr sz="1100"/>
              </a:p>
            </p:txBody>
          </p:sp>
          <p:grpSp>
            <p:nvGrpSpPr>
              <p:cNvPr id="320" name="Google Shape;320;p55"/>
              <p:cNvGrpSpPr/>
              <p:nvPr/>
            </p:nvGrpSpPr>
            <p:grpSpPr>
              <a:xfrm>
                <a:off x="1621737" y="1960573"/>
                <a:ext cx="9178320" cy="4021333"/>
                <a:chOff x="1907848" y="1486820"/>
                <a:chExt cx="8907531" cy="3685577"/>
              </a:xfrm>
            </p:grpSpPr>
            <p:cxnSp>
              <p:nvCxnSpPr>
                <p:cNvPr id="321" name="Google Shape;321;p55"/>
                <p:cNvCxnSpPr/>
                <p:nvPr/>
              </p:nvCxnSpPr>
              <p:spPr>
                <a:xfrm>
                  <a:off x="1907848" y="1486820"/>
                  <a:ext cx="0" cy="3469800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7F7F7F"/>
                  </a:solidFill>
                  <a:prstDash val="solid"/>
                  <a:miter lim="800000"/>
                  <a:headEnd len="med" w="med" type="triangle"/>
                  <a:tailEnd len="sm" w="sm" type="none"/>
                </a:ln>
              </p:spPr>
            </p:cxnSp>
            <p:cxnSp>
              <p:nvCxnSpPr>
                <p:cNvPr id="322" name="Google Shape;322;p55"/>
                <p:cNvCxnSpPr/>
                <p:nvPr/>
              </p:nvCxnSpPr>
              <p:spPr>
                <a:xfrm rot="10800000">
                  <a:off x="2032879" y="5172397"/>
                  <a:ext cx="8782500" cy="0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7F7F7F"/>
                  </a:solidFill>
                  <a:prstDash val="solid"/>
                  <a:miter lim="800000"/>
                  <a:headEnd len="med" w="med" type="triangle"/>
                  <a:tailEnd len="sm" w="sm" type="none"/>
                </a:ln>
              </p:spPr>
            </p:cxnSp>
          </p:grpSp>
          <p:grpSp>
            <p:nvGrpSpPr>
              <p:cNvPr id="323" name="Google Shape;323;p55"/>
              <p:cNvGrpSpPr/>
              <p:nvPr/>
            </p:nvGrpSpPr>
            <p:grpSpPr>
              <a:xfrm>
                <a:off x="2889248" y="1183506"/>
                <a:ext cx="1727100" cy="786698"/>
                <a:chOff x="2889248" y="1183506"/>
                <a:chExt cx="1727100" cy="786698"/>
              </a:xfrm>
            </p:grpSpPr>
            <p:sp>
              <p:nvSpPr>
                <p:cNvPr id="324" name="Google Shape;324;p55"/>
                <p:cNvSpPr/>
                <p:nvPr/>
              </p:nvSpPr>
              <p:spPr>
                <a:xfrm>
                  <a:off x="3549967" y="1819428"/>
                  <a:ext cx="405765" cy="150776"/>
                </a:xfrm>
                <a:custGeom>
                  <a:rect b="b" l="l" r="r" t="t"/>
                  <a:pathLst>
                    <a:path extrusionOk="0" h="150776" w="405765">
                      <a:moveTo>
                        <a:pt x="0" y="0"/>
                      </a:moveTo>
                      <a:lnTo>
                        <a:pt x="405765" y="0"/>
                      </a:lnTo>
                      <a:lnTo>
                        <a:pt x="402035" y="15297"/>
                      </a:lnTo>
                      <a:cubicBezTo>
                        <a:pt x="398358" y="22381"/>
                        <a:pt x="393007" y="28588"/>
                        <a:pt x="386306" y="33316"/>
                      </a:cubicBezTo>
                      <a:lnTo>
                        <a:pt x="231538" y="141735"/>
                      </a:lnTo>
                      <a:cubicBezTo>
                        <a:pt x="214310" y="153800"/>
                        <a:pt x="191513" y="153800"/>
                        <a:pt x="174284" y="141676"/>
                      </a:cubicBezTo>
                      <a:lnTo>
                        <a:pt x="19456" y="33258"/>
                      </a:lnTo>
                      <a:cubicBezTo>
                        <a:pt x="12757" y="28559"/>
                        <a:pt x="7406" y="22367"/>
                        <a:pt x="3729" y="152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r="100%" t="100%"/>
                  </a:path>
                  <a:tileRect b="-100%" l="-100%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5" name="Google Shape;325;p55"/>
                <p:cNvSpPr/>
                <p:nvPr/>
              </p:nvSpPr>
              <p:spPr>
                <a:xfrm>
                  <a:off x="2889248" y="1183506"/>
                  <a:ext cx="1727100" cy="701700"/>
                </a:xfrm>
                <a:prstGeom prst="roundRect">
                  <a:avLst>
                    <a:gd fmla="val 6825" name="adj"/>
                  </a:avLst>
                </a:pr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r="100%" t="100%"/>
                  </a:path>
                  <a:tileRect b="-100%" l="-100%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0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KREATE Data </a:t>
                  </a:r>
                  <a:endParaRPr sz="1100"/>
                </a:p>
                <a:p>
                  <a:pPr indent="0" lvl="0" marL="0" marR="0" rtl="0" algn="ctr">
                    <a:spcBef>
                      <a:spcPts val="300"/>
                    </a:spcBef>
                    <a:spcAft>
                      <a:spcPts val="0"/>
                    </a:spcAft>
                    <a:buNone/>
                  </a:pPr>
                  <a:r>
                    <a:rPr lang="en" sz="6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Data for AI</a:t>
                  </a:r>
                  <a:endParaRPr sz="1100"/>
                </a:p>
              </p:txBody>
            </p:sp>
          </p:grpSp>
          <p:grpSp>
            <p:nvGrpSpPr>
              <p:cNvPr id="326" name="Google Shape;326;p55"/>
              <p:cNvGrpSpPr/>
              <p:nvPr/>
            </p:nvGrpSpPr>
            <p:grpSpPr>
              <a:xfrm>
                <a:off x="4908548" y="1183506"/>
                <a:ext cx="1727100" cy="786698"/>
                <a:chOff x="2889248" y="1183506"/>
                <a:chExt cx="1727100" cy="786698"/>
              </a:xfrm>
            </p:grpSpPr>
            <p:sp>
              <p:nvSpPr>
                <p:cNvPr id="327" name="Google Shape;327;p55"/>
                <p:cNvSpPr/>
                <p:nvPr/>
              </p:nvSpPr>
              <p:spPr>
                <a:xfrm>
                  <a:off x="3549967" y="1819428"/>
                  <a:ext cx="405765" cy="150776"/>
                </a:xfrm>
                <a:custGeom>
                  <a:rect b="b" l="l" r="r" t="t"/>
                  <a:pathLst>
                    <a:path extrusionOk="0" h="150776" w="405765">
                      <a:moveTo>
                        <a:pt x="0" y="0"/>
                      </a:moveTo>
                      <a:lnTo>
                        <a:pt x="405765" y="0"/>
                      </a:lnTo>
                      <a:lnTo>
                        <a:pt x="402035" y="15297"/>
                      </a:lnTo>
                      <a:cubicBezTo>
                        <a:pt x="398358" y="22381"/>
                        <a:pt x="393007" y="28588"/>
                        <a:pt x="386306" y="33316"/>
                      </a:cubicBezTo>
                      <a:lnTo>
                        <a:pt x="231538" y="141735"/>
                      </a:lnTo>
                      <a:cubicBezTo>
                        <a:pt x="214310" y="153800"/>
                        <a:pt x="191513" y="153800"/>
                        <a:pt x="174284" y="141676"/>
                      </a:cubicBezTo>
                      <a:lnTo>
                        <a:pt x="19456" y="33258"/>
                      </a:lnTo>
                      <a:cubicBezTo>
                        <a:pt x="12757" y="28559"/>
                        <a:pt x="7406" y="22367"/>
                        <a:pt x="3729" y="152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r="100%" t="100%"/>
                  </a:path>
                  <a:tileRect b="-100%" l="-100%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8" name="Google Shape;328;p55"/>
                <p:cNvSpPr/>
                <p:nvPr/>
              </p:nvSpPr>
              <p:spPr>
                <a:xfrm>
                  <a:off x="2889248" y="1183506"/>
                  <a:ext cx="1727100" cy="701700"/>
                </a:xfrm>
                <a:prstGeom prst="roundRect">
                  <a:avLst>
                    <a:gd fmla="val 6825" name="adj"/>
                  </a:avLst>
                </a:pr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r="100%" t="100%"/>
                  </a:path>
                  <a:tileRect b="-100%" l="-100%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0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KREATE App</a:t>
                  </a:r>
                  <a:endParaRPr sz="1100"/>
                </a:p>
                <a:p>
                  <a:pPr indent="0" lvl="0" marL="0" marR="0" rtl="0" algn="ctr">
                    <a:spcBef>
                      <a:spcPts val="300"/>
                    </a:spcBef>
                    <a:spcAft>
                      <a:spcPts val="0"/>
                    </a:spcAft>
                    <a:buNone/>
                  </a:pPr>
                  <a:r>
                    <a:rPr lang="en" sz="6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Insight for User </a:t>
                  </a:r>
                  <a:endParaRPr sz="1100"/>
                </a:p>
              </p:txBody>
            </p:sp>
          </p:grpSp>
          <p:grpSp>
            <p:nvGrpSpPr>
              <p:cNvPr id="329" name="Google Shape;329;p55"/>
              <p:cNvGrpSpPr/>
              <p:nvPr/>
            </p:nvGrpSpPr>
            <p:grpSpPr>
              <a:xfrm>
                <a:off x="6927848" y="1183506"/>
                <a:ext cx="1727100" cy="786698"/>
                <a:chOff x="2889248" y="1183506"/>
                <a:chExt cx="1727100" cy="786698"/>
              </a:xfrm>
            </p:grpSpPr>
            <p:sp>
              <p:nvSpPr>
                <p:cNvPr id="330" name="Google Shape;330;p55"/>
                <p:cNvSpPr/>
                <p:nvPr/>
              </p:nvSpPr>
              <p:spPr>
                <a:xfrm>
                  <a:off x="3549967" y="1819428"/>
                  <a:ext cx="405765" cy="150776"/>
                </a:xfrm>
                <a:custGeom>
                  <a:rect b="b" l="l" r="r" t="t"/>
                  <a:pathLst>
                    <a:path extrusionOk="0" h="150776" w="405765">
                      <a:moveTo>
                        <a:pt x="0" y="0"/>
                      </a:moveTo>
                      <a:lnTo>
                        <a:pt x="405765" y="0"/>
                      </a:lnTo>
                      <a:lnTo>
                        <a:pt x="402035" y="15297"/>
                      </a:lnTo>
                      <a:cubicBezTo>
                        <a:pt x="398358" y="22381"/>
                        <a:pt x="393007" y="28588"/>
                        <a:pt x="386306" y="33316"/>
                      </a:cubicBezTo>
                      <a:lnTo>
                        <a:pt x="231538" y="141735"/>
                      </a:lnTo>
                      <a:cubicBezTo>
                        <a:pt x="214310" y="153800"/>
                        <a:pt x="191513" y="153800"/>
                        <a:pt x="174284" y="141676"/>
                      </a:cubicBezTo>
                      <a:lnTo>
                        <a:pt x="19456" y="33258"/>
                      </a:lnTo>
                      <a:cubicBezTo>
                        <a:pt x="12757" y="28559"/>
                        <a:pt x="7406" y="22367"/>
                        <a:pt x="3729" y="152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r="100%" t="100%"/>
                  </a:path>
                  <a:tileRect b="-100%" l="-100%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1" name="Google Shape;331;p55"/>
                <p:cNvSpPr/>
                <p:nvPr/>
              </p:nvSpPr>
              <p:spPr>
                <a:xfrm>
                  <a:off x="2889248" y="1183506"/>
                  <a:ext cx="1727100" cy="701700"/>
                </a:xfrm>
                <a:prstGeom prst="roundRect">
                  <a:avLst>
                    <a:gd fmla="val 6825" name="adj"/>
                  </a:avLst>
                </a:pr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r="100%" t="100%"/>
                  </a:path>
                  <a:tileRect b="-100%" l="-100%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0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AB Experiment</a:t>
                  </a:r>
                  <a:endParaRPr sz="1100"/>
                </a:p>
                <a:p>
                  <a:pPr indent="0" lvl="0" marL="0" marR="0" rtl="0" algn="ctr">
                    <a:spcBef>
                      <a:spcPts val="300"/>
                    </a:spcBef>
                    <a:spcAft>
                      <a:spcPts val="0"/>
                    </a:spcAft>
                    <a:buNone/>
                  </a:pPr>
                  <a:r>
                    <a:rPr lang="en" sz="6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Validate what works</a:t>
                  </a:r>
                  <a:endParaRPr sz="1100"/>
                </a:p>
              </p:txBody>
            </p:sp>
          </p:grpSp>
          <p:grpSp>
            <p:nvGrpSpPr>
              <p:cNvPr id="332" name="Google Shape;332;p55"/>
              <p:cNvGrpSpPr/>
              <p:nvPr/>
            </p:nvGrpSpPr>
            <p:grpSpPr>
              <a:xfrm>
                <a:off x="8947149" y="1183506"/>
                <a:ext cx="1727100" cy="786698"/>
                <a:chOff x="2889248" y="1183506"/>
                <a:chExt cx="1727100" cy="786698"/>
              </a:xfrm>
            </p:grpSpPr>
            <p:sp>
              <p:nvSpPr>
                <p:cNvPr id="333" name="Google Shape;333;p55"/>
                <p:cNvSpPr/>
                <p:nvPr/>
              </p:nvSpPr>
              <p:spPr>
                <a:xfrm>
                  <a:off x="3549967" y="1819428"/>
                  <a:ext cx="405765" cy="150776"/>
                </a:xfrm>
                <a:custGeom>
                  <a:rect b="b" l="l" r="r" t="t"/>
                  <a:pathLst>
                    <a:path extrusionOk="0" h="150776" w="405765">
                      <a:moveTo>
                        <a:pt x="0" y="0"/>
                      </a:moveTo>
                      <a:lnTo>
                        <a:pt x="405765" y="0"/>
                      </a:lnTo>
                      <a:lnTo>
                        <a:pt x="402035" y="15297"/>
                      </a:lnTo>
                      <a:cubicBezTo>
                        <a:pt x="398358" y="22381"/>
                        <a:pt x="393007" y="28588"/>
                        <a:pt x="386306" y="33316"/>
                      </a:cubicBezTo>
                      <a:lnTo>
                        <a:pt x="231538" y="141735"/>
                      </a:lnTo>
                      <a:cubicBezTo>
                        <a:pt x="214310" y="153800"/>
                        <a:pt x="191513" y="153800"/>
                        <a:pt x="174284" y="141676"/>
                      </a:cubicBezTo>
                      <a:lnTo>
                        <a:pt x="19456" y="33258"/>
                      </a:lnTo>
                      <a:cubicBezTo>
                        <a:pt x="12757" y="28559"/>
                        <a:pt x="7406" y="22367"/>
                        <a:pt x="3729" y="152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r="100%" t="100%"/>
                  </a:path>
                  <a:tileRect b="-100%" l="-100%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4" name="Google Shape;334;p55"/>
                <p:cNvSpPr/>
                <p:nvPr/>
              </p:nvSpPr>
              <p:spPr>
                <a:xfrm>
                  <a:off x="2889248" y="1183506"/>
                  <a:ext cx="1727100" cy="701700"/>
                </a:xfrm>
                <a:prstGeom prst="roundRect">
                  <a:avLst>
                    <a:gd fmla="val 6825" name="adj"/>
                  </a:avLst>
                </a:pr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r="100%" t="100%"/>
                  </a:path>
                  <a:tileRect b="-100%" l="-100%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0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Kreate Data Product</a:t>
                  </a:r>
                  <a:endParaRPr sz="1100"/>
                </a:p>
                <a:p>
                  <a:pPr indent="0" lvl="0" marL="0" marR="0" rtl="0" algn="ctr">
                    <a:spcBef>
                      <a:spcPts val="300"/>
                    </a:spcBef>
                    <a:spcAft>
                      <a:spcPts val="0"/>
                    </a:spcAft>
                    <a:buNone/>
                  </a:pPr>
                  <a:r>
                    <a:rPr lang="en" sz="6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Evolve from website to Bot</a:t>
                  </a:r>
                  <a:endParaRPr sz="1100"/>
                </a:p>
              </p:txBody>
            </p:sp>
          </p:grpSp>
          <p:sp>
            <p:nvSpPr>
              <p:cNvPr id="335" name="Google Shape;335;p55"/>
              <p:cNvSpPr txBox="1"/>
              <p:nvPr/>
            </p:nvSpPr>
            <p:spPr>
              <a:xfrm>
                <a:off x="1976333" y="2004016"/>
                <a:ext cx="15735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Generate Dataset</a:t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sp>
            <p:nvSpPr>
              <p:cNvPr id="336" name="Google Shape;336;p55"/>
              <p:cNvSpPr txBox="1"/>
              <p:nvPr/>
            </p:nvSpPr>
            <p:spPr>
              <a:xfrm>
                <a:off x="8279398" y="2700416"/>
                <a:ext cx="1354200" cy="15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7F7F7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Include</a:t>
                </a:r>
                <a:endParaRPr i="1" sz="8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8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-279400" lvl="0" marL="4572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800"/>
                  <a:buFont typeface="Century Gothic"/>
                  <a:buAutoNum type="arabicPeriod"/>
                </a:pPr>
                <a:r>
                  <a:rPr i="1" lang="en" sz="800">
                    <a:solidFill>
                      <a:srgbClr val="7F7F7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Gold dataset</a:t>
                </a:r>
                <a:endParaRPr i="1" sz="8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8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-279400" lvl="0" marL="4572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800"/>
                  <a:buFont typeface="Century Gothic"/>
                  <a:buAutoNum type="arabicPeriod"/>
                </a:pPr>
                <a:r>
                  <a:rPr i="1" lang="en" sz="800">
                    <a:solidFill>
                      <a:srgbClr val="7F7F7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App for sharing insight</a:t>
                </a:r>
                <a:endParaRPr i="1" sz="8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-279400" lvl="0" marL="4572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800"/>
                  <a:buFont typeface="Century Gothic"/>
                  <a:buAutoNum type="arabicPeriod"/>
                </a:pPr>
                <a:r>
                  <a:rPr i="1" lang="en" sz="800">
                    <a:solidFill>
                      <a:srgbClr val="7F7F7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Chatbot</a:t>
                </a:r>
                <a:endParaRPr i="1" sz="8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7" name="Google Shape;337;p55"/>
              <p:cNvSpPr txBox="1"/>
              <p:nvPr/>
            </p:nvSpPr>
            <p:spPr>
              <a:xfrm>
                <a:off x="8158956" y="1997392"/>
                <a:ext cx="1354200" cy="29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NEW Solution </a:t>
                </a:r>
                <a:endParaRPr sz="1100"/>
              </a:p>
            </p:txBody>
          </p:sp>
          <p:sp>
            <p:nvSpPr>
              <p:cNvPr id="338" name="Google Shape;338;p55"/>
              <p:cNvSpPr txBox="1"/>
              <p:nvPr/>
            </p:nvSpPr>
            <p:spPr>
              <a:xfrm>
                <a:off x="1110421" y="1388121"/>
                <a:ext cx="1457400" cy="29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2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IMPACT</a:t>
                </a:r>
                <a:endParaRPr sz="1100"/>
              </a:p>
            </p:txBody>
          </p:sp>
          <p:sp>
            <p:nvSpPr>
              <p:cNvPr id="339" name="Google Shape;339;p55"/>
              <p:cNvSpPr txBox="1"/>
              <p:nvPr/>
            </p:nvSpPr>
            <p:spPr>
              <a:xfrm>
                <a:off x="5997501" y="6131616"/>
                <a:ext cx="853200" cy="29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2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TIME</a:t>
                </a:r>
                <a:endParaRPr sz="1100"/>
              </a:p>
            </p:txBody>
          </p:sp>
        </p:grpSp>
      </p:grpSp>
      <p:sp>
        <p:nvSpPr>
          <p:cNvPr id="340" name="Google Shape;340;p55"/>
          <p:cNvSpPr txBox="1"/>
          <p:nvPr/>
        </p:nvSpPr>
        <p:spPr>
          <a:xfrm>
            <a:off x="1382250" y="1999025"/>
            <a:ext cx="12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Data Engineering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55"/>
          <p:cNvSpPr txBox="1"/>
          <p:nvPr/>
        </p:nvSpPr>
        <p:spPr>
          <a:xfrm>
            <a:off x="1382250" y="2489025"/>
            <a:ext cx="12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Web scrape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55"/>
          <p:cNvSpPr txBox="1"/>
          <p:nvPr/>
        </p:nvSpPr>
        <p:spPr>
          <a:xfrm>
            <a:off x="2931250" y="1609725"/>
            <a:ext cx="1160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Websites &amp; apps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43" name="Google Shape;343;p55"/>
          <p:cNvSpPr txBox="1"/>
          <p:nvPr/>
        </p:nvSpPr>
        <p:spPr>
          <a:xfrm>
            <a:off x="2833150" y="2069725"/>
            <a:ext cx="12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Summarize data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55"/>
          <p:cNvSpPr txBox="1"/>
          <p:nvPr/>
        </p:nvSpPr>
        <p:spPr>
          <a:xfrm>
            <a:off x="2864400" y="2419350"/>
            <a:ext cx="12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55"/>
          <p:cNvSpPr txBox="1"/>
          <p:nvPr/>
        </p:nvSpPr>
        <p:spPr>
          <a:xfrm>
            <a:off x="2802025" y="2395425"/>
            <a:ext cx="12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Present data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55"/>
          <p:cNvSpPr txBox="1"/>
          <p:nvPr/>
        </p:nvSpPr>
        <p:spPr>
          <a:xfrm>
            <a:off x="1382250" y="2928825"/>
            <a:ext cx="12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AI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55"/>
          <p:cNvSpPr txBox="1"/>
          <p:nvPr/>
        </p:nvSpPr>
        <p:spPr>
          <a:xfrm>
            <a:off x="2878225" y="2712125"/>
            <a:ext cx="12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Distribute thru web app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55"/>
          <p:cNvSpPr txBox="1"/>
          <p:nvPr/>
        </p:nvSpPr>
        <p:spPr>
          <a:xfrm>
            <a:off x="4572000" y="1587700"/>
            <a:ext cx="11607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 Experiment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49" name="Google Shape;349;p55"/>
          <p:cNvSpPr txBox="1"/>
          <p:nvPr/>
        </p:nvSpPr>
        <p:spPr>
          <a:xfrm>
            <a:off x="2878225" y="3263825"/>
            <a:ext cx="125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Mobile apps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55"/>
          <p:cNvSpPr txBox="1"/>
          <p:nvPr/>
        </p:nvSpPr>
        <p:spPr>
          <a:xfrm>
            <a:off x="1305150" y="3236625"/>
            <a:ext cx="12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Generative AI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55"/>
          <p:cNvSpPr txBox="1"/>
          <p:nvPr/>
        </p:nvSpPr>
        <p:spPr>
          <a:xfrm>
            <a:off x="4482550" y="2035350"/>
            <a:ext cx="12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AB test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55"/>
          <p:cNvSpPr txBox="1"/>
          <p:nvPr/>
        </p:nvSpPr>
        <p:spPr>
          <a:xfrm>
            <a:off x="4465125" y="2447475"/>
            <a:ext cx="12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ML Experiment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55"/>
          <p:cNvSpPr txBox="1"/>
          <p:nvPr/>
        </p:nvSpPr>
        <p:spPr>
          <a:xfrm>
            <a:off x="4429050" y="2901125"/>
            <a:ext cx="1250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Work in customer context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&amp; have quantifiable impact for selected customers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55"/>
          <p:cNvSpPr txBox="1"/>
          <p:nvPr/>
        </p:nvSpPr>
        <p:spPr>
          <a:xfrm>
            <a:off x="1305150" y="3617625"/>
            <a:ext cx="12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Privacy preserving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 txBox="1"/>
          <p:nvPr>
            <p:ph idx="4294967295" type="body"/>
          </p:nvPr>
        </p:nvSpPr>
        <p:spPr>
          <a:xfrm>
            <a:off x="559650" y="352275"/>
            <a:ext cx="7902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Build higher level data concepts from raw data</a:t>
            </a:r>
            <a:endParaRPr sz="20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360" name="Google Shape;360;p56"/>
          <p:cNvSpPr/>
          <p:nvPr/>
        </p:nvSpPr>
        <p:spPr>
          <a:xfrm>
            <a:off x="559650" y="3145425"/>
            <a:ext cx="1942200" cy="979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data</a:t>
            </a:r>
            <a:endParaRPr/>
          </a:p>
        </p:txBody>
      </p:sp>
      <p:sp>
        <p:nvSpPr>
          <p:cNvPr id="361" name="Google Shape;361;p56"/>
          <p:cNvSpPr/>
          <p:nvPr/>
        </p:nvSpPr>
        <p:spPr>
          <a:xfrm>
            <a:off x="559650" y="2689925"/>
            <a:ext cx="1942200" cy="364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362" name="Google Shape;362;p56"/>
          <p:cNvSpPr/>
          <p:nvPr/>
        </p:nvSpPr>
        <p:spPr>
          <a:xfrm>
            <a:off x="582050" y="2234425"/>
            <a:ext cx="1942200" cy="291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Set</a:t>
            </a:r>
            <a:endParaRPr/>
          </a:p>
        </p:txBody>
      </p:sp>
      <p:sp>
        <p:nvSpPr>
          <p:cNvPr id="363" name="Google Shape;363;p56"/>
          <p:cNvSpPr/>
          <p:nvPr/>
        </p:nvSpPr>
        <p:spPr>
          <a:xfrm>
            <a:off x="582050" y="1881825"/>
            <a:ext cx="1942200" cy="1806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364" name="Google Shape;364;p56"/>
          <p:cNvSpPr/>
          <p:nvPr/>
        </p:nvSpPr>
        <p:spPr>
          <a:xfrm>
            <a:off x="4305225" y="3191475"/>
            <a:ext cx="1942200" cy="979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data</a:t>
            </a:r>
            <a:endParaRPr/>
          </a:p>
        </p:txBody>
      </p:sp>
      <p:sp>
        <p:nvSpPr>
          <p:cNvPr id="365" name="Google Shape;365;p56"/>
          <p:cNvSpPr/>
          <p:nvPr/>
        </p:nvSpPr>
        <p:spPr>
          <a:xfrm>
            <a:off x="4305225" y="2767975"/>
            <a:ext cx="1942200" cy="364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366" name="Google Shape;366;p56"/>
          <p:cNvSpPr/>
          <p:nvPr/>
        </p:nvSpPr>
        <p:spPr>
          <a:xfrm>
            <a:off x="4254850" y="2271450"/>
            <a:ext cx="1942200" cy="291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Set</a:t>
            </a:r>
            <a:endParaRPr/>
          </a:p>
        </p:txBody>
      </p:sp>
      <p:sp>
        <p:nvSpPr>
          <p:cNvPr id="367" name="Google Shape;367;p56"/>
          <p:cNvSpPr/>
          <p:nvPr/>
        </p:nvSpPr>
        <p:spPr>
          <a:xfrm>
            <a:off x="4284125" y="1918850"/>
            <a:ext cx="1942200" cy="1806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368" name="Google Shape;368;p56"/>
          <p:cNvSpPr txBox="1"/>
          <p:nvPr/>
        </p:nvSpPr>
        <p:spPr>
          <a:xfrm>
            <a:off x="2630525" y="3430875"/>
            <a:ext cx="5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PBs</a:t>
            </a:r>
            <a:endParaRPr/>
          </a:p>
        </p:txBody>
      </p:sp>
      <p:sp>
        <p:nvSpPr>
          <p:cNvPr id="369" name="Google Shape;369;p56"/>
          <p:cNvSpPr txBox="1"/>
          <p:nvPr/>
        </p:nvSpPr>
        <p:spPr>
          <a:xfrm>
            <a:off x="2752775" y="1963725"/>
            <a:ext cx="5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GBs</a:t>
            </a:r>
            <a:endParaRPr/>
          </a:p>
        </p:txBody>
      </p:sp>
      <p:sp>
        <p:nvSpPr>
          <p:cNvPr id="370" name="Google Shape;370;p56"/>
          <p:cNvSpPr txBox="1"/>
          <p:nvPr/>
        </p:nvSpPr>
        <p:spPr>
          <a:xfrm>
            <a:off x="2752775" y="2478775"/>
            <a:ext cx="5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</a:t>
            </a:r>
            <a:endParaRPr/>
          </a:p>
        </p:txBody>
      </p:sp>
      <p:sp>
        <p:nvSpPr>
          <p:cNvPr id="371" name="Google Shape;371;p56"/>
          <p:cNvSpPr/>
          <p:nvPr/>
        </p:nvSpPr>
        <p:spPr>
          <a:xfrm>
            <a:off x="548500" y="1186525"/>
            <a:ext cx="990600" cy="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</a:t>
            </a:r>
            <a:endParaRPr/>
          </a:p>
        </p:txBody>
      </p:sp>
      <p:sp>
        <p:nvSpPr>
          <p:cNvPr id="372" name="Google Shape;372;p56"/>
          <p:cNvSpPr/>
          <p:nvPr/>
        </p:nvSpPr>
        <p:spPr>
          <a:xfrm>
            <a:off x="1713925" y="1186525"/>
            <a:ext cx="990600" cy="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</a:t>
            </a:r>
            <a:endParaRPr/>
          </a:p>
        </p:txBody>
      </p:sp>
      <p:sp>
        <p:nvSpPr>
          <p:cNvPr id="373" name="Google Shape;373;p56"/>
          <p:cNvSpPr/>
          <p:nvPr/>
        </p:nvSpPr>
        <p:spPr>
          <a:xfrm>
            <a:off x="5134875" y="1161100"/>
            <a:ext cx="990600" cy="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N</a:t>
            </a:r>
            <a:endParaRPr/>
          </a:p>
        </p:txBody>
      </p:sp>
      <p:sp>
        <p:nvSpPr>
          <p:cNvPr id="374" name="Google Shape;374;p56"/>
          <p:cNvSpPr/>
          <p:nvPr/>
        </p:nvSpPr>
        <p:spPr>
          <a:xfrm>
            <a:off x="2879350" y="1186525"/>
            <a:ext cx="990600" cy="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</a:t>
            </a:r>
            <a:endParaRPr/>
          </a:p>
        </p:txBody>
      </p:sp>
      <p:cxnSp>
        <p:nvCxnSpPr>
          <p:cNvPr id="375" name="Google Shape;375;p56"/>
          <p:cNvCxnSpPr>
            <a:stCxn id="371" idx="3"/>
            <a:endCxn id="372" idx="1"/>
          </p:cNvCxnSpPr>
          <p:nvPr/>
        </p:nvCxnSpPr>
        <p:spPr>
          <a:xfrm>
            <a:off x="1539100" y="1306825"/>
            <a:ext cx="1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56"/>
          <p:cNvCxnSpPr>
            <a:stCxn id="372" idx="3"/>
            <a:endCxn id="374" idx="1"/>
          </p:cNvCxnSpPr>
          <p:nvPr/>
        </p:nvCxnSpPr>
        <p:spPr>
          <a:xfrm>
            <a:off x="2704525" y="1306825"/>
            <a:ext cx="1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56"/>
          <p:cNvCxnSpPr>
            <a:stCxn id="374" idx="3"/>
            <a:endCxn id="373" idx="1"/>
          </p:cNvCxnSpPr>
          <p:nvPr/>
        </p:nvCxnSpPr>
        <p:spPr>
          <a:xfrm flipH="1" rot="10800000">
            <a:off x="3869950" y="1281325"/>
            <a:ext cx="1264800" cy="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7"/>
          <p:cNvSpPr txBox="1"/>
          <p:nvPr>
            <p:ph type="title"/>
          </p:nvPr>
        </p:nvSpPr>
        <p:spPr>
          <a:xfrm>
            <a:off x="311700" y="445025"/>
            <a:ext cx="751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Gold Data set</a:t>
            </a:r>
            <a:endParaRPr/>
          </a:p>
        </p:txBody>
      </p:sp>
      <p:graphicFrame>
        <p:nvGraphicFramePr>
          <p:cNvPr id="383" name="Google Shape;383;p57"/>
          <p:cNvGraphicFramePr/>
          <p:nvPr/>
        </p:nvGraphicFramePr>
        <p:xfrm>
          <a:off x="488275" y="130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{C8F07DEE-FB47-4B8F-B1C9-0172F7CA8799}</a:tableStyleId>
              </a:tblPr>
              <a:tblGrid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Create Data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Collect dataset from enterprise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Web scrape, Third party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Augment,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Transform data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Generative AI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4" name="Google Shape;384;p57"/>
          <p:cNvGraphicFramePr/>
          <p:nvPr/>
        </p:nvGraphicFramePr>
        <p:xfrm>
          <a:off x="4526875" y="130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{C8F07DEE-FB47-4B8F-B1C9-0172F7CA8799}</a:tableStyleId>
              </a:tblPr>
              <a:tblGrid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Privacy preserving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anonymize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Apply privacy preserving methods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5" name="Google Shape;385;p57"/>
          <p:cNvGraphicFramePr/>
          <p:nvPr/>
        </p:nvGraphicFramePr>
        <p:xfrm>
          <a:off x="4526875" y="273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{C8F07DEE-FB47-4B8F-B1C9-0172F7CA8799}</a:tableStyleId>
              </a:tblPr>
              <a:tblGrid>
                <a:gridCol w="3619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Compress data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Compress data in such a manner that RL can still learn optimal policies.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design thinking">
      <a:dk1>
        <a:srgbClr val="1B1E20"/>
      </a:dk1>
      <a:lt1>
        <a:srgbClr val="F7F5F4"/>
      </a:lt1>
      <a:dk2>
        <a:srgbClr val="8C9098"/>
      </a:dk2>
      <a:lt2>
        <a:srgbClr val="E3E1E4"/>
      </a:lt2>
      <a:accent1>
        <a:srgbClr val="06FBBA"/>
      </a:accent1>
      <a:accent2>
        <a:srgbClr val="1BC99A"/>
      </a:accent2>
      <a:accent3>
        <a:srgbClr val="01B0EF"/>
      </a:accent3>
      <a:accent4>
        <a:srgbClr val="0C5195"/>
      </a:accent4>
      <a:accent5>
        <a:srgbClr val="F5F4F7"/>
      </a:accent5>
      <a:accent6>
        <a:srgbClr val="E3E0E4"/>
      </a:accent6>
      <a:hlink>
        <a:srgbClr val="8C8F97"/>
      </a:hlink>
      <a:folHlink>
        <a:srgbClr val="3A3FA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Custom 74">
      <a:dk1>
        <a:srgbClr val="000000"/>
      </a:dk1>
      <a:lt1>
        <a:srgbClr val="FFFFFF"/>
      </a:lt1>
      <a:dk2>
        <a:srgbClr val="053742"/>
      </a:dk2>
      <a:lt2>
        <a:srgbClr val="127FF6"/>
      </a:lt2>
      <a:accent1>
        <a:srgbClr val="39A2DB"/>
      </a:accent1>
      <a:accent2>
        <a:srgbClr val="8FC1E1"/>
      </a:accent2>
      <a:accent3>
        <a:srgbClr val="A2DBFA"/>
      </a:accent3>
      <a:accent4>
        <a:srgbClr val="E8F0F2"/>
      </a:accent4>
      <a:accent5>
        <a:srgbClr val="053742"/>
      </a:accent5>
      <a:accent6>
        <a:srgbClr val="3E64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