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Source Code Pro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c90b2515f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1c90b2515f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abf983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abf983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Slide">
  <p:cSld name="26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>
            <p:ph idx="2" type="pic"/>
          </p:nvPr>
        </p:nvSpPr>
        <p:spPr>
          <a:xfrm>
            <a:off x="6900863" y="442913"/>
            <a:ext cx="1686000" cy="16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>
            <p:ph idx="2" type="pic"/>
          </p:nvPr>
        </p:nvSpPr>
        <p:spPr>
          <a:xfrm>
            <a:off x="0" y="1"/>
            <a:ext cx="9144000" cy="30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/>
          <p:nvPr>
            <p:ph idx="3" type="pic"/>
          </p:nvPr>
        </p:nvSpPr>
        <p:spPr>
          <a:xfrm>
            <a:off x="4940524" y="963275"/>
            <a:ext cx="3348000" cy="16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3177159" y="1419630"/>
            <a:ext cx="2789700" cy="2789700"/>
          </a:xfrm>
          <a:prstGeom prst="roundRect">
            <a:avLst>
              <a:gd fmla="val 50000" name="adj"/>
            </a:avLst>
          </a:prstGeom>
          <a:solidFill>
            <a:schemeClr val="lt2">
              <a:alpha val="219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 rot="10800000">
            <a:off x="-3572" y="4104932"/>
            <a:ext cx="5247084" cy="1038568"/>
          </a:xfrm>
          <a:custGeom>
            <a:rect b="b" l="l" r="r" t="t"/>
            <a:pathLst>
              <a:path extrusionOk="0" h="1384757" w="9328150">
                <a:moveTo>
                  <a:pt x="0" y="0"/>
                </a:moveTo>
                <a:lnTo>
                  <a:pt x="9328150" y="0"/>
                </a:lnTo>
                <a:lnTo>
                  <a:pt x="9328150" y="1332633"/>
                </a:lnTo>
                <a:lnTo>
                  <a:pt x="9266050" y="1338678"/>
                </a:lnTo>
                <a:cubicBezTo>
                  <a:pt x="9095552" y="1353636"/>
                  <a:pt x="8931482" y="1364735"/>
                  <a:pt x="8773187" y="1372288"/>
                </a:cubicBezTo>
                <a:cubicBezTo>
                  <a:pt x="5460853" y="1530329"/>
                  <a:pt x="4676497" y="135474"/>
                  <a:pt x="409460" y="48141"/>
                </a:cubicBezTo>
                <a:lnTo>
                  <a:pt x="0" y="4401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2214059" y="0"/>
            <a:ext cx="6926151" cy="1149348"/>
          </a:xfrm>
          <a:custGeom>
            <a:rect b="b" l="l" r="r" t="t"/>
            <a:pathLst>
              <a:path extrusionOk="0" h="1384757" w="9328150">
                <a:moveTo>
                  <a:pt x="0" y="0"/>
                </a:moveTo>
                <a:lnTo>
                  <a:pt x="9328150" y="0"/>
                </a:lnTo>
                <a:lnTo>
                  <a:pt x="9328150" y="1332633"/>
                </a:lnTo>
                <a:lnTo>
                  <a:pt x="9266050" y="1338678"/>
                </a:lnTo>
                <a:cubicBezTo>
                  <a:pt x="9095552" y="1353636"/>
                  <a:pt x="8931482" y="1364735"/>
                  <a:pt x="8773187" y="1372288"/>
                </a:cubicBezTo>
                <a:cubicBezTo>
                  <a:pt x="5460853" y="1530329"/>
                  <a:pt x="4676497" y="135474"/>
                  <a:pt x="409460" y="48141"/>
                </a:cubicBezTo>
                <a:lnTo>
                  <a:pt x="0" y="4401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/>
          <p:nvPr/>
        </p:nvSpPr>
        <p:spPr>
          <a:xfrm>
            <a:off x="3329909" y="1572386"/>
            <a:ext cx="2484300" cy="248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 txBox="1"/>
          <p:nvPr/>
        </p:nvSpPr>
        <p:spPr>
          <a:xfrm>
            <a:off x="3741884" y="2675971"/>
            <a:ext cx="166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Measures</a:t>
            </a:r>
            <a:endParaRPr b="1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8"/>
          <p:cNvSpPr/>
          <p:nvPr/>
        </p:nvSpPr>
        <p:spPr>
          <a:xfrm rot="-5400000">
            <a:off x="3643936" y="1865532"/>
            <a:ext cx="1883400" cy="18834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/>
          <p:nvPr/>
        </p:nvSpPr>
        <p:spPr>
          <a:xfrm flipH="1">
            <a:off x="2204762" y="344777"/>
            <a:ext cx="473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F5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Information Quality and Value Measures</a:t>
            </a:r>
            <a:endParaRPr b="1" i="0" sz="1800" u="none" cap="none" strike="noStrike">
              <a:solidFill>
                <a:srgbClr val="5F5F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8"/>
          <p:cNvSpPr/>
          <p:nvPr/>
        </p:nvSpPr>
        <p:spPr>
          <a:xfrm rot="5400000">
            <a:off x="3737246" y="1961839"/>
            <a:ext cx="1695900" cy="1695900"/>
          </a:xfrm>
          <a:prstGeom prst="ellipse">
            <a:avLst/>
          </a:prstGeom>
          <a:noFill/>
          <a:ln cap="flat" cmpd="sng" w="222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/>
          <p:nvPr/>
        </p:nvSpPr>
        <p:spPr>
          <a:xfrm flipH="1">
            <a:off x="5097373" y="3555868"/>
            <a:ext cx="3168300" cy="8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r" dir="8100000" dist="50800">
              <a:srgbClr val="000000">
                <a:alpha val="102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/>
        </p:nvSpPr>
        <p:spPr>
          <a:xfrm flipH="1">
            <a:off x="5494351" y="3626325"/>
            <a:ext cx="2282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Realized benefits: </a:t>
            </a:r>
            <a:r>
              <a:rPr lang="en" sz="1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much contribution data makes to company bottom line</a:t>
            </a:r>
            <a:endParaRPr sz="1400"/>
          </a:p>
        </p:txBody>
      </p:sp>
      <p:sp>
        <p:nvSpPr>
          <p:cNvPr id="75" name="Google Shape;75;p18"/>
          <p:cNvSpPr/>
          <p:nvPr/>
        </p:nvSpPr>
        <p:spPr>
          <a:xfrm flipH="1">
            <a:off x="5524210" y="2401129"/>
            <a:ext cx="3168300" cy="8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r" dir="8100000" dist="50800">
              <a:srgbClr val="000000">
                <a:alpha val="102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/>
        </p:nvSpPr>
        <p:spPr>
          <a:xfrm flipH="1">
            <a:off x="7235998" y="2699054"/>
            <a:ext cx="987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p18"/>
          <p:cNvSpPr txBox="1"/>
          <p:nvPr/>
        </p:nvSpPr>
        <p:spPr>
          <a:xfrm flipH="1">
            <a:off x="5739431" y="2471569"/>
            <a:ext cx="2655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Competitive value: 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potential value for customer ?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potential value for competitors?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8" name="Google Shape;78;p18"/>
          <p:cNvSpPr/>
          <p:nvPr/>
        </p:nvSpPr>
        <p:spPr>
          <a:xfrm flipH="1">
            <a:off x="5097373" y="1246390"/>
            <a:ext cx="3168300" cy="8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r" dir="8100000" dist="50800">
              <a:srgbClr val="000000">
                <a:alpha val="102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>
            <a:off x="5396867" y="1339313"/>
            <a:ext cx="1883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Cost: </a:t>
            </a:r>
            <a:r>
              <a:rPr lang="en" sz="1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does it cost to acquire? What would it cost if we lose </a:t>
            </a:r>
            <a:endParaRPr sz="1400"/>
          </a:p>
        </p:txBody>
      </p:sp>
      <p:sp>
        <p:nvSpPr>
          <p:cNvPr id="80" name="Google Shape;80;p18"/>
          <p:cNvSpPr/>
          <p:nvPr/>
        </p:nvSpPr>
        <p:spPr>
          <a:xfrm>
            <a:off x="878326" y="3555868"/>
            <a:ext cx="3168600" cy="8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r" dir="8100000" dist="50800">
              <a:srgbClr val="000000">
                <a:alpha val="102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1448250" y="3714788"/>
            <a:ext cx="1660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Realized Value :</a:t>
            </a:r>
            <a:r>
              <a:rPr lang="en" sz="1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 much value is realized </a:t>
            </a:r>
            <a:endParaRPr sz="1000"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" name="Google Shape;82;p18"/>
          <p:cNvSpPr/>
          <p:nvPr/>
        </p:nvSpPr>
        <p:spPr>
          <a:xfrm>
            <a:off x="451490" y="2401129"/>
            <a:ext cx="3168600" cy="8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r" dir="8100000" dist="50800">
              <a:srgbClr val="000000">
                <a:alpha val="102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879900" y="2418281"/>
            <a:ext cx="2484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Relevancy: 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relevant  this data is for business process and decision making</a:t>
            </a:r>
            <a:endParaRPr sz="1400"/>
          </a:p>
          <a:p>
            <a:pPr indent="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4" name="Google Shape;84;p18"/>
          <p:cNvSpPr/>
          <p:nvPr/>
        </p:nvSpPr>
        <p:spPr>
          <a:xfrm>
            <a:off x="878326" y="1246390"/>
            <a:ext cx="3168600" cy="8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r" dir="8100000" dist="50800">
              <a:srgbClr val="000000">
                <a:alpha val="102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510819" y="1368984"/>
            <a:ext cx="2198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Quality: 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close data is to reality</a:t>
            </a:r>
            <a:endParaRPr sz="1400"/>
          </a:p>
          <a:p>
            <a:pPr indent="-127000" lvl="0" marL="1270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"/>
              <a:buFont typeface="Arial"/>
              <a:buChar char="•"/>
            </a:pPr>
            <a:r>
              <a:t/>
            </a:r>
            <a:endParaRPr sz="1100"/>
          </a:p>
        </p:txBody>
      </p:sp>
      <p:sp>
        <p:nvSpPr>
          <p:cNvPr id="86" name="Google Shape;86;p18"/>
          <p:cNvSpPr/>
          <p:nvPr/>
        </p:nvSpPr>
        <p:spPr>
          <a:xfrm>
            <a:off x="749563" y="1421549"/>
            <a:ext cx="485100" cy="485100"/>
          </a:xfrm>
          <a:prstGeom prst="ellipse">
            <a:avLst/>
          </a:prstGeom>
          <a:solidFill>
            <a:schemeClr val="accent2"/>
          </a:solidFill>
          <a:ln cap="flat" cmpd="sng" w="101600">
            <a:solidFill>
              <a:srgbClr val="CAD5E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sz="1100"/>
          </a:p>
        </p:txBody>
      </p:sp>
      <p:sp>
        <p:nvSpPr>
          <p:cNvPr id="87" name="Google Shape;87;p18"/>
          <p:cNvSpPr/>
          <p:nvPr/>
        </p:nvSpPr>
        <p:spPr>
          <a:xfrm>
            <a:off x="759242" y="3722532"/>
            <a:ext cx="485100" cy="485100"/>
          </a:xfrm>
          <a:prstGeom prst="ellipse">
            <a:avLst/>
          </a:prstGeom>
          <a:solidFill>
            <a:schemeClr val="accent2"/>
          </a:solidFill>
          <a:ln cap="flat" cmpd="sng" w="101600">
            <a:solidFill>
              <a:srgbClr val="CAD5E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03</a:t>
            </a:r>
            <a:endParaRPr sz="1100"/>
          </a:p>
        </p:txBody>
      </p:sp>
      <p:sp>
        <p:nvSpPr>
          <p:cNvPr id="88" name="Google Shape;88;p18"/>
          <p:cNvSpPr/>
          <p:nvPr/>
        </p:nvSpPr>
        <p:spPr>
          <a:xfrm>
            <a:off x="326044" y="2561450"/>
            <a:ext cx="485100" cy="485100"/>
          </a:xfrm>
          <a:prstGeom prst="ellipse">
            <a:avLst/>
          </a:prstGeom>
          <a:solidFill>
            <a:schemeClr val="accent2"/>
          </a:solidFill>
          <a:ln cap="flat" cmpd="sng" w="101600">
            <a:solidFill>
              <a:srgbClr val="CAD5E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 sz="1100"/>
          </a:p>
        </p:txBody>
      </p:sp>
      <p:sp>
        <p:nvSpPr>
          <p:cNvPr id="89" name="Google Shape;89;p18"/>
          <p:cNvSpPr/>
          <p:nvPr/>
        </p:nvSpPr>
        <p:spPr>
          <a:xfrm>
            <a:off x="7899643" y="1421549"/>
            <a:ext cx="485100" cy="485100"/>
          </a:xfrm>
          <a:prstGeom prst="ellipse">
            <a:avLst/>
          </a:prstGeom>
          <a:solidFill>
            <a:schemeClr val="accent2"/>
          </a:solidFill>
          <a:ln cap="flat" cmpd="sng" w="101600">
            <a:solidFill>
              <a:srgbClr val="CAD5E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</a:t>
            </a:r>
            <a:endParaRPr sz="1100"/>
          </a:p>
        </p:txBody>
      </p:sp>
      <p:sp>
        <p:nvSpPr>
          <p:cNvPr id="90" name="Google Shape;90;p18"/>
          <p:cNvSpPr/>
          <p:nvPr/>
        </p:nvSpPr>
        <p:spPr>
          <a:xfrm>
            <a:off x="7909321" y="3722532"/>
            <a:ext cx="485100" cy="485100"/>
          </a:xfrm>
          <a:prstGeom prst="ellipse">
            <a:avLst/>
          </a:prstGeom>
          <a:solidFill>
            <a:schemeClr val="accent2"/>
          </a:solidFill>
          <a:ln cap="flat" cmpd="sng" w="101600">
            <a:solidFill>
              <a:srgbClr val="CAD5E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endParaRPr sz="1100"/>
          </a:p>
        </p:txBody>
      </p:sp>
      <p:sp>
        <p:nvSpPr>
          <p:cNvPr id="91" name="Google Shape;91;p18"/>
          <p:cNvSpPr/>
          <p:nvPr/>
        </p:nvSpPr>
        <p:spPr>
          <a:xfrm>
            <a:off x="8332841" y="2561450"/>
            <a:ext cx="485100" cy="485100"/>
          </a:xfrm>
          <a:prstGeom prst="ellipse">
            <a:avLst/>
          </a:prstGeom>
          <a:solidFill>
            <a:schemeClr val="accent2"/>
          </a:solidFill>
          <a:ln cap="flat" cmpd="sng" w="101600">
            <a:solidFill>
              <a:srgbClr val="CAD5E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449900" y="267500"/>
            <a:ext cx="775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Measure Impact of Data Quality</a:t>
            </a:r>
            <a:endParaRPr sz="2300"/>
          </a:p>
        </p:txBody>
      </p:sp>
      <p:sp>
        <p:nvSpPr>
          <p:cNvPr id="97" name="Google Shape;97;p19"/>
          <p:cNvSpPr txBox="1"/>
          <p:nvPr/>
        </p:nvSpPr>
        <p:spPr>
          <a:xfrm>
            <a:off x="366650" y="932750"/>
            <a:ext cx="821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Consider Data Product  (Data-as-Prdouct)</a:t>
            </a:r>
            <a:endParaRPr b="1" sz="16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Code Pr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Data Products facilitates end goals thru use of data.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Fundamentally - bring product thinking to data. Focus on how same data is used in multiple use cases.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66650" y="2837750"/>
            <a:ext cx="821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Determine all stakeholders of Data-product</a:t>
            </a:r>
            <a:endParaRPr b="1" sz="16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Code Pr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 sz="16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etermine impact on stakeholders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Determine how many additional stakeholders will gain benefit by improving quality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Combine this to quantify impact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6">
      <a:dk1>
        <a:srgbClr val="000000"/>
      </a:dk1>
      <a:lt1>
        <a:srgbClr val="FFFFFF"/>
      </a:lt1>
      <a:dk2>
        <a:srgbClr val="2B2B2B"/>
      </a:dk2>
      <a:lt2>
        <a:srgbClr val="A6A6A6"/>
      </a:lt2>
      <a:accent1>
        <a:srgbClr val="002060"/>
      </a:accent1>
      <a:accent2>
        <a:srgbClr val="2B4174"/>
      </a:accent2>
      <a:accent3>
        <a:srgbClr val="0070C0"/>
      </a:accent3>
      <a:accent4>
        <a:srgbClr val="46C3CD"/>
      </a:accent4>
      <a:accent5>
        <a:srgbClr val="5BD3FF"/>
      </a:accent5>
      <a:accent6>
        <a:srgbClr val="BBEFFD"/>
      </a:accent6>
      <a:hlink>
        <a:srgbClr val="0070C0"/>
      </a:hlink>
      <a:folHlink>
        <a:srgbClr val="5BD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