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enturyGothic-boldItalic.fntdata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c3f596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3c3f596f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89701" y="530550"/>
            <a:ext cx="4427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Knobs MVP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1578826" y="4559825"/>
            <a:ext cx="133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EAAB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</a:t>
            </a:r>
            <a:endParaRPr b="1" sz="800">
              <a:solidFill>
                <a:srgbClr val="9EAAB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944975" y="4630368"/>
            <a:ext cx="702729" cy="51300"/>
            <a:chOff x="1254319" y="5672230"/>
            <a:chExt cx="936972" cy="68400"/>
          </a:xfrm>
        </p:grpSpPr>
        <p:sp>
          <p:nvSpPr>
            <p:cNvPr id="57" name="Google Shape;57;p13"/>
            <p:cNvSpPr/>
            <p:nvPr/>
          </p:nvSpPr>
          <p:spPr>
            <a:xfrm>
              <a:off x="125431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36289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471462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580034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688605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797177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905749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014320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122891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3"/>
          <p:cNvSpPr txBox="1"/>
          <p:nvPr/>
        </p:nvSpPr>
        <p:spPr>
          <a:xfrm>
            <a:off x="4314589" y="4559825"/>
            <a:ext cx="133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EAAB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 lab</a:t>
            </a:r>
            <a:endParaRPr sz="110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3680738" y="4630368"/>
            <a:ext cx="702729" cy="51300"/>
            <a:chOff x="1254319" y="5672230"/>
            <a:chExt cx="936972" cy="68400"/>
          </a:xfrm>
        </p:grpSpPr>
        <p:sp>
          <p:nvSpPr>
            <p:cNvPr id="68" name="Google Shape;68;p13"/>
            <p:cNvSpPr/>
            <p:nvPr/>
          </p:nvSpPr>
          <p:spPr>
            <a:xfrm>
              <a:off x="125431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36289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471462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580034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688605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97177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905749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014320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122891" y="5672230"/>
              <a:ext cx="68400" cy="68400"/>
            </a:xfrm>
            <a:prstGeom prst="ellipse">
              <a:avLst/>
            </a:prstGeom>
            <a:solidFill>
              <a:srgbClr val="9EAABE">
                <a:alpha val="498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3"/>
          <p:cNvSpPr txBox="1"/>
          <p:nvPr/>
        </p:nvSpPr>
        <p:spPr>
          <a:xfrm>
            <a:off x="7050352" y="4559825"/>
            <a:ext cx="133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EAAB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in use case</a:t>
            </a:r>
            <a:endParaRPr sz="1100"/>
          </a:p>
        </p:txBody>
      </p:sp>
      <p:grpSp>
        <p:nvGrpSpPr>
          <p:cNvPr id="78" name="Google Shape;78;p13"/>
          <p:cNvGrpSpPr/>
          <p:nvPr/>
        </p:nvGrpSpPr>
        <p:grpSpPr>
          <a:xfrm>
            <a:off x="6416501" y="4630368"/>
            <a:ext cx="702729" cy="51300"/>
            <a:chOff x="1254319" y="5672230"/>
            <a:chExt cx="936972" cy="68400"/>
          </a:xfrm>
        </p:grpSpPr>
        <p:sp>
          <p:nvSpPr>
            <p:cNvPr id="79" name="Google Shape;79;p13"/>
            <p:cNvSpPr/>
            <p:nvPr/>
          </p:nvSpPr>
          <p:spPr>
            <a:xfrm>
              <a:off x="125431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36289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471462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580034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688605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97177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905749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014320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122891" y="5672230"/>
              <a:ext cx="68400" cy="68400"/>
            </a:xfrm>
            <a:prstGeom prst="ellipse">
              <a:avLst/>
            </a:prstGeom>
            <a:solidFill>
              <a:srgbClr val="00D7A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880764" y="1689905"/>
            <a:ext cx="2100300" cy="2781900"/>
          </a:xfrm>
          <a:prstGeom prst="roundRect">
            <a:avLst>
              <a:gd fmla="val 8881" name="adj"/>
            </a:avLst>
          </a:prstGeom>
          <a:solidFill>
            <a:srgbClr val="FFFFFF"/>
          </a:solidFill>
          <a:ln>
            <a:noFill/>
          </a:ln>
          <a:effectLst>
            <a:outerShdw blurRad="292100" rotWithShape="0" dir="5400000" dist="110334">
              <a:srgbClr val="475D84">
                <a:alpha val="2157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91257" y="1900823"/>
            <a:ext cx="380400" cy="380400"/>
          </a:xfrm>
          <a:prstGeom prst="ellipse">
            <a:avLst/>
          </a:prstGeom>
          <a:gradFill>
            <a:gsLst>
              <a:gs pos="0">
                <a:srgbClr val="54B2DB"/>
              </a:gs>
              <a:gs pos="100000">
                <a:srgbClr val="4983D0"/>
              </a:gs>
            </a:gsLst>
            <a:lin ang="2277851" scaled="0"/>
          </a:gradFill>
          <a:ln>
            <a:noFill/>
          </a:ln>
        </p:spPr>
        <p:txBody>
          <a:bodyPr anchorCtr="0" anchor="ctr" bIns="6850" lIns="38100" spcFirstLastPara="1" rIns="381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81700" y="1975550"/>
            <a:ext cx="149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4B2D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hr Training</a:t>
            </a:r>
            <a:endParaRPr b="1" sz="1100">
              <a:solidFill>
                <a:srgbClr val="54B2D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52041" y="2331976"/>
            <a:ext cx="1800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PRIMER:</a:t>
            </a:r>
            <a:endParaRPr sz="1100"/>
          </a:p>
          <a:p>
            <a:pPr indent="0" lvl="0" marL="0" marR="0" rtl="0" algn="l">
              <a:lnSpc>
                <a:spcPct val="187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the summ</a:t>
            </a: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ry of the first month of work. What will you learn during this period?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052041" y="2975668"/>
            <a:ext cx="1800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THEME:</a:t>
            </a:r>
            <a:endParaRPr sz="1100"/>
          </a:p>
        </p:txBody>
      </p:sp>
      <p:sp>
        <p:nvSpPr>
          <p:cNvPr id="93" name="Google Shape;93;p13"/>
          <p:cNvSpPr txBox="1"/>
          <p:nvPr/>
        </p:nvSpPr>
        <p:spPr>
          <a:xfrm>
            <a:off x="1052041" y="3219426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Data Centric AI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1052041" y="3490201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Knobs</a:t>
            </a:r>
            <a:endParaRPr sz="1100"/>
          </a:p>
        </p:txBody>
      </p:sp>
      <p:sp>
        <p:nvSpPr>
          <p:cNvPr id="95" name="Google Shape;95;p13"/>
          <p:cNvSpPr txBox="1"/>
          <p:nvPr/>
        </p:nvSpPr>
        <p:spPr>
          <a:xfrm>
            <a:off x="1052041" y="3760977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Generative AI</a:t>
            </a:r>
            <a:endParaRPr sz="1100"/>
          </a:p>
        </p:txBody>
      </p:sp>
      <p:sp>
        <p:nvSpPr>
          <p:cNvPr id="96" name="Google Shape;96;p13"/>
          <p:cNvSpPr txBox="1"/>
          <p:nvPr/>
        </p:nvSpPr>
        <p:spPr>
          <a:xfrm>
            <a:off x="1052041" y="4031753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Knobs in Data Mgmt, AI, Generative AI</a:t>
            </a:r>
            <a:endParaRPr sz="1100"/>
          </a:p>
        </p:txBody>
      </p:sp>
      <p:cxnSp>
        <p:nvCxnSpPr>
          <p:cNvPr id="97" name="Google Shape;97;p13"/>
          <p:cNvCxnSpPr/>
          <p:nvPr/>
        </p:nvCxnSpPr>
        <p:spPr>
          <a:xfrm>
            <a:off x="1017902" y="3997475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1017902" y="3726699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1017902" y="3455924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3616527" y="1689905"/>
            <a:ext cx="2100300" cy="2781900"/>
          </a:xfrm>
          <a:prstGeom prst="roundRect">
            <a:avLst>
              <a:gd fmla="val 8881" name="adj"/>
            </a:avLst>
          </a:prstGeom>
          <a:solidFill>
            <a:srgbClr val="FFFFFF"/>
          </a:solidFill>
          <a:ln>
            <a:noFill/>
          </a:ln>
          <a:effectLst>
            <a:outerShdw blurRad="292100" rotWithShape="0" dir="5400000" dist="110334">
              <a:srgbClr val="475D84">
                <a:alpha val="2157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427020" y="1900823"/>
            <a:ext cx="380400" cy="380400"/>
          </a:xfrm>
          <a:prstGeom prst="ellipse">
            <a:avLst/>
          </a:prstGeom>
          <a:gradFill>
            <a:gsLst>
              <a:gs pos="0">
                <a:srgbClr val="54B2DB"/>
              </a:gs>
              <a:gs pos="100000">
                <a:srgbClr val="4983D0"/>
              </a:gs>
            </a:gsLst>
            <a:lin ang="2277851" scaled="0"/>
          </a:gradFill>
          <a:ln>
            <a:noFill/>
          </a:ln>
        </p:spPr>
        <p:txBody>
          <a:bodyPr anchorCtr="0" anchor="ctr" bIns="6850" lIns="38100" spcFirstLastPara="1" rIns="381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917485" y="1975550"/>
            <a:ext cx="1470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4B2D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day workshop</a:t>
            </a:r>
            <a:endParaRPr b="1" sz="1100">
              <a:solidFill>
                <a:srgbClr val="54B2D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787804" y="2331976"/>
            <a:ext cx="1800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PRIMER:</a:t>
            </a:r>
            <a:endParaRPr sz="1100"/>
          </a:p>
          <a:p>
            <a:pPr indent="0" lvl="0" marL="0" marR="0" rtl="0" algn="l">
              <a:lnSpc>
                <a:spcPct val="187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the summ</a:t>
            </a: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ry of the second month of work. What will you contribute in this period?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787804" y="2975668"/>
            <a:ext cx="1800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THEME:</a:t>
            </a:r>
            <a:endParaRPr sz="1100"/>
          </a:p>
        </p:txBody>
      </p:sp>
      <p:sp>
        <p:nvSpPr>
          <p:cNvPr id="105" name="Google Shape;105;p13"/>
          <p:cNvSpPr txBox="1"/>
          <p:nvPr/>
        </p:nvSpPr>
        <p:spPr>
          <a:xfrm>
            <a:off x="3787804" y="3219426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2 Hr training</a:t>
            </a:r>
            <a:endParaRPr sz="1100"/>
          </a:p>
        </p:txBody>
      </p:sp>
      <p:sp>
        <p:nvSpPr>
          <p:cNvPr id="106" name="Google Shape;106;p13"/>
          <p:cNvSpPr txBox="1"/>
          <p:nvPr/>
        </p:nvSpPr>
        <p:spPr>
          <a:xfrm>
            <a:off x="3787800" y="3490200"/>
            <a:ext cx="18261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Hands on lab - Apply knobs in experimentation</a:t>
            </a:r>
            <a:endParaRPr sz="1100"/>
          </a:p>
        </p:txBody>
      </p:sp>
      <p:sp>
        <p:nvSpPr>
          <p:cNvPr id="107" name="Google Shape;107;p13"/>
          <p:cNvSpPr txBox="1"/>
          <p:nvPr/>
        </p:nvSpPr>
        <p:spPr>
          <a:xfrm>
            <a:off x="3787804" y="3760977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Hands on lab - Apply knobs in Generative AI</a:t>
            </a:r>
            <a:endParaRPr sz="1100"/>
          </a:p>
        </p:txBody>
      </p:sp>
      <p:sp>
        <p:nvSpPr>
          <p:cNvPr id="108" name="Google Shape;108;p13"/>
          <p:cNvSpPr txBox="1"/>
          <p:nvPr/>
        </p:nvSpPr>
        <p:spPr>
          <a:xfrm>
            <a:off x="3787804" y="4031753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09" name="Google Shape;109;p13"/>
          <p:cNvCxnSpPr/>
          <p:nvPr/>
        </p:nvCxnSpPr>
        <p:spPr>
          <a:xfrm>
            <a:off x="3753665" y="3997475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3753665" y="3726699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3753665" y="3455924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13"/>
          <p:cNvSpPr/>
          <p:nvPr/>
        </p:nvSpPr>
        <p:spPr>
          <a:xfrm>
            <a:off x="6352290" y="1689905"/>
            <a:ext cx="2100300" cy="2781900"/>
          </a:xfrm>
          <a:prstGeom prst="roundRect">
            <a:avLst>
              <a:gd fmla="val 8881" name="adj"/>
            </a:avLst>
          </a:prstGeom>
          <a:solidFill>
            <a:srgbClr val="FFFFFF"/>
          </a:solidFill>
          <a:ln>
            <a:noFill/>
          </a:ln>
          <a:effectLst>
            <a:outerShdw blurRad="292100" rotWithShape="0" dir="5400000" dist="110334">
              <a:srgbClr val="475D84">
                <a:alpha val="2157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6162783" y="1900823"/>
            <a:ext cx="380400" cy="380400"/>
          </a:xfrm>
          <a:prstGeom prst="ellipse">
            <a:avLst/>
          </a:prstGeom>
          <a:gradFill>
            <a:gsLst>
              <a:gs pos="0">
                <a:srgbClr val="54B2DB"/>
              </a:gs>
              <a:gs pos="100000">
                <a:srgbClr val="4983D0"/>
              </a:gs>
            </a:gsLst>
            <a:lin ang="2277851" scaled="0"/>
          </a:gradFill>
          <a:ln>
            <a:noFill/>
          </a:ln>
        </p:spPr>
        <p:txBody>
          <a:bodyPr anchorCtr="0" anchor="ctr" bIns="6850" lIns="38100" spcFirstLastPara="1" rIns="381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6653224" y="1975550"/>
            <a:ext cx="1662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4B2D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week engagement</a:t>
            </a:r>
            <a:endParaRPr b="1" sz="1100">
              <a:solidFill>
                <a:srgbClr val="54B2D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6523567" y="2331976"/>
            <a:ext cx="1800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PRIMER:</a:t>
            </a:r>
            <a:endParaRPr sz="1100"/>
          </a:p>
          <a:p>
            <a:pPr indent="0" lvl="0" marL="0" marR="0" rtl="0" algn="l">
              <a:lnSpc>
                <a:spcPct val="1875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the summ</a:t>
            </a: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" sz="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ry of the third month of work. How will you become a leader in this period?</a:t>
            </a:r>
            <a:endParaRPr sz="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6523567" y="2975668"/>
            <a:ext cx="1800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THEME:</a:t>
            </a:r>
            <a:endParaRPr sz="1100"/>
          </a:p>
        </p:txBody>
      </p:sp>
      <p:sp>
        <p:nvSpPr>
          <p:cNvPr id="117" name="Google Shape;117;p13"/>
          <p:cNvSpPr txBox="1"/>
          <p:nvPr/>
        </p:nvSpPr>
        <p:spPr>
          <a:xfrm>
            <a:off x="6523567" y="3219426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1 day workshop</a:t>
            </a:r>
            <a:endParaRPr sz="1100"/>
          </a:p>
        </p:txBody>
      </p:sp>
      <p:sp>
        <p:nvSpPr>
          <p:cNvPr id="118" name="Google Shape;118;p13"/>
          <p:cNvSpPr txBox="1"/>
          <p:nvPr/>
        </p:nvSpPr>
        <p:spPr>
          <a:xfrm>
            <a:off x="6523567" y="3490201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Define a use case , metrics, plan</a:t>
            </a:r>
            <a:endParaRPr sz="1100"/>
          </a:p>
        </p:txBody>
      </p:sp>
      <p:sp>
        <p:nvSpPr>
          <p:cNvPr id="119" name="Google Shape;119;p13"/>
          <p:cNvSpPr txBox="1"/>
          <p:nvPr/>
        </p:nvSpPr>
        <p:spPr>
          <a:xfrm>
            <a:off x="6523567" y="3760977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Build MVP</a:t>
            </a:r>
            <a:endParaRPr sz="1100"/>
          </a:p>
        </p:txBody>
      </p:sp>
      <p:sp>
        <p:nvSpPr>
          <p:cNvPr id="120" name="Google Shape;120;p13"/>
          <p:cNvSpPr txBox="1"/>
          <p:nvPr/>
        </p:nvSpPr>
        <p:spPr>
          <a:xfrm>
            <a:off x="6523567" y="4031753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Ensure it scale with knobs</a:t>
            </a:r>
            <a:endParaRPr sz="1100"/>
          </a:p>
        </p:txBody>
      </p:sp>
      <p:cxnSp>
        <p:nvCxnSpPr>
          <p:cNvPr id="121" name="Google Shape;121;p13"/>
          <p:cNvCxnSpPr/>
          <p:nvPr/>
        </p:nvCxnSpPr>
        <p:spPr>
          <a:xfrm>
            <a:off x="6489428" y="3997475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6489428" y="3726699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6489428" y="3455924"/>
            <a:ext cx="1826100" cy="0"/>
          </a:xfrm>
          <a:prstGeom prst="straightConnector1">
            <a:avLst/>
          </a:prstGeom>
          <a:noFill/>
          <a:ln cap="rnd" cmpd="sng" w="9525">
            <a:solidFill>
              <a:srgbClr val="C4CCD7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24" name="Google Shape;124;p13"/>
          <p:cNvGrpSpPr/>
          <p:nvPr/>
        </p:nvGrpSpPr>
        <p:grpSpPr>
          <a:xfrm>
            <a:off x="2401784" y="1179580"/>
            <a:ext cx="4340475" cy="327375"/>
            <a:chOff x="3202379" y="1488382"/>
            <a:chExt cx="5787300" cy="436500"/>
          </a:xfrm>
        </p:grpSpPr>
        <p:sp>
          <p:nvSpPr>
            <p:cNvPr id="125" name="Google Shape;125;p13"/>
            <p:cNvSpPr/>
            <p:nvPr/>
          </p:nvSpPr>
          <p:spPr>
            <a:xfrm>
              <a:off x="3202379" y="1488382"/>
              <a:ext cx="5787300" cy="436500"/>
            </a:xfrm>
            <a:prstGeom prst="roundRect">
              <a:avLst>
                <a:gd fmla="val 50000" name="adj"/>
              </a:avLst>
            </a:prstGeom>
            <a:solidFill>
              <a:srgbClr val="C4CCD7">
                <a:alpha val="2471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oogle Shape;126;p13"/>
            <p:cNvGrpSpPr/>
            <p:nvPr/>
          </p:nvGrpSpPr>
          <p:grpSpPr>
            <a:xfrm>
              <a:off x="3705318" y="1578484"/>
              <a:ext cx="4743481" cy="272400"/>
              <a:chOff x="3485395" y="1578484"/>
              <a:chExt cx="4743481" cy="272400"/>
            </a:xfrm>
          </p:grpSpPr>
          <p:sp>
            <p:nvSpPr>
              <p:cNvPr id="127" name="Google Shape;127;p13"/>
              <p:cNvSpPr txBox="1"/>
              <p:nvPr/>
            </p:nvSpPr>
            <p:spPr>
              <a:xfrm>
                <a:off x="3485395" y="1578484"/>
                <a:ext cx="2515800" cy="2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lnSpc>
                    <a:spcPct val="16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8796A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Company</a:t>
                </a:r>
                <a:r>
                  <a:rPr b="1" lang="en" sz="700">
                    <a:solidFill>
                      <a:srgbClr val="8796A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:	</a:t>
                </a:r>
                <a:r>
                  <a:rPr lang="en" sz="700">
                    <a:latin typeface="Century Gothic"/>
                    <a:ea typeface="Century Gothic"/>
                    <a:cs typeface="Century Gothic"/>
                    <a:sym typeface="Century Gothic"/>
                  </a:rPr>
                  <a:t>Dataknobs </a:t>
                </a:r>
                <a:r>
                  <a:rPr lang="en" sz="700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Inc.</a:t>
                </a:r>
                <a:endParaRPr sz="1100"/>
              </a:p>
            </p:txBody>
          </p:sp>
          <p:sp>
            <p:nvSpPr>
              <p:cNvPr id="128" name="Google Shape;128;p13"/>
              <p:cNvSpPr txBox="1"/>
              <p:nvPr/>
            </p:nvSpPr>
            <p:spPr>
              <a:xfrm>
                <a:off x="6001076" y="1578484"/>
                <a:ext cx="2227800" cy="2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lnSpc>
                    <a:spcPct val="16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8796A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Goal</a:t>
                </a:r>
                <a:r>
                  <a:rPr b="1" lang="en" sz="700">
                    <a:solidFill>
                      <a:srgbClr val="8796A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:	</a:t>
                </a:r>
                <a:r>
                  <a:rPr lang="en" sz="700">
                    <a:latin typeface="Century Gothic"/>
                    <a:ea typeface="Century Gothic"/>
                    <a:cs typeface="Century Gothic"/>
                    <a:sym typeface="Century Gothic"/>
                  </a:rPr>
                  <a:t>Build MVP</a:t>
                </a:r>
                <a:endParaRPr sz="1100"/>
              </a:p>
            </p:txBody>
          </p:sp>
        </p:grpSp>
      </p:grpSp>
      <p:sp>
        <p:nvSpPr>
          <p:cNvPr id="129" name="Google Shape;129;p13"/>
          <p:cNvSpPr txBox="1"/>
          <p:nvPr/>
        </p:nvSpPr>
        <p:spPr>
          <a:xfrm>
            <a:off x="3787804" y="4065777"/>
            <a:ext cx="1800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entury Gothic"/>
                <a:ea typeface="Century Gothic"/>
                <a:cs typeface="Century Gothic"/>
                <a:sym typeface="Century Gothic"/>
              </a:rPr>
              <a:t>Hands on lab - Build Controls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