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PT Sans Narrow"/>
      <p:regular r:id="rId11"/>
      <p:bold r:id="rId12"/>
    </p:embeddedFont>
    <p:embeddedFont>
      <p:font typeface="Source Code Pro"/>
      <p:regular r:id="rId13"/>
      <p:bold r:id="rId14"/>
      <p:italic r:id="rId15"/>
      <p:boldItalic r:id="rId16"/>
    </p:embeddedFont>
    <p:embeddedFont>
      <p:font typeface="Open Sans"/>
      <p:regular r:id="rId17"/>
      <p:bold r:id="rId18"/>
      <p:italic r:id="rId19"/>
      <p:boldItalic r:id="rId20"/>
    </p:embeddedFon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font" Target="fonts/PTSansNarrow-regular.fntdata"/><Relationship Id="rId22" Type="http://schemas.openxmlformats.org/officeDocument/2006/relationships/font" Target="fonts/CenturyGothic-bold.fntdata"/><Relationship Id="rId10" Type="http://schemas.openxmlformats.org/officeDocument/2006/relationships/slide" Target="slides/slide5.xml"/><Relationship Id="rId21" Type="http://schemas.openxmlformats.org/officeDocument/2006/relationships/font" Target="fonts/CenturyGothic-regular.fntdata"/><Relationship Id="rId13" Type="http://schemas.openxmlformats.org/officeDocument/2006/relationships/font" Target="fonts/SourceCodePro-regular.fntdata"/><Relationship Id="rId24" Type="http://schemas.openxmlformats.org/officeDocument/2006/relationships/font" Target="fonts/CenturyGothic-boldItalic.fntdata"/><Relationship Id="rId12" Type="http://schemas.openxmlformats.org/officeDocument/2006/relationships/font" Target="fonts/PTSansNarrow-bold.fntdata"/><Relationship Id="rId23" Type="http://schemas.openxmlformats.org/officeDocument/2006/relationships/font" Target="fonts/CenturyGothic-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ourceCodePro-italic.fntdata"/><Relationship Id="rId14" Type="http://schemas.openxmlformats.org/officeDocument/2006/relationships/font" Target="fonts/SourceCodePro-bold.fntdata"/><Relationship Id="rId17" Type="http://schemas.openxmlformats.org/officeDocument/2006/relationships/font" Target="fonts/OpenSans-regular.fntdata"/><Relationship Id="rId16" Type="http://schemas.openxmlformats.org/officeDocument/2006/relationships/font" Target="fonts/SourceCodePro-boldItalic.fntdata"/><Relationship Id="rId5" Type="http://schemas.openxmlformats.org/officeDocument/2006/relationships/notesMaster" Target="notesMasters/notesMaster1.xml"/><Relationship Id="rId19" Type="http://schemas.openxmlformats.org/officeDocument/2006/relationships/font" Target="fonts/OpenSans-italic.fntdata"/><Relationship Id="rId6" Type="http://schemas.openxmlformats.org/officeDocument/2006/relationships/slide" Target="slides/slide1.xml"/><Relationship Id="rId18"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54b32d39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54b32d39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554feb20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554feb20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54b32d393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54b32d393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54b32d393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54b32d393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4b32d393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4b32d393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cxnSp>
        <p:nvCxnSpPr>
          <p:cNvPr id="13" name="Google Shape;13;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4" name="Google Shape;14;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5" name="Google Shape;15;p2"/>
          <p:cNvGrpSpPr/>
          <p:nvPr/>
        </p:nvGrpSpPr>
        <p:grpSpPr>
          <a:xfrm>
            <a:off x="1004144" y="1022025"/>
            <a:ext cx="7136668" cy="152400"/>
            <a:chOff x="1346429" y="1011300"/>
            <a:chExt cx="6452100" cy="152400"/>
          </a:xfrm>
        </p:grpSpPr>
        <p:cxnSp>
          <p:nvCxnSpPr>
            <p:cNvPr id="16" name="Google Shape;16;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8" name="Google Shape;18;p2"/>
          <p:cNvGrpSpPr/>
          <p:nvPr/>
        </p:nvGrpSpPr>
        <p:grpSpPr>
          <a:xfrm>
            <a:off x="1004151" y="3969100"/>
            <a:ext cx="7136668" cy="152400"/>
            <a:chOff x="1346435" y="3969088"/>
            <a:chExt cx="6452100" cy="152400"/>
          </a:xfrm>
        </p:grpSpPr>
        <p:cxnSp>
          <p:nvCxnSpPr>
            <p:cNvPr id="19" name="Google Shape;19;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20" name="Google Shape;20;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21" name="Google Shape;21;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22" name="Google Shape;22;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3" name="Google Shape;2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 name="Shape 58"/>
        <p:cNvGrpSpPr/>
        <p:nvPr/>
      </p:nvGrpSpPr>
      <p:grpSpPr>
        <a:xfrm>
          <a:off x="0" y="0"/>
          <a:ext cx="0" cy="0"/>
          <a:chOff x="0" y="0"/>
          <a:chExt cx="0" cy="0"/>
        </a:xfrm>
      </p:grpSpPr>
      <p:sp>
        <p:nvSpPr>
          <p:cNvPr id="59" name="Google Shape;59;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61" name="Google Shape;61;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2" name="Google Shape;6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7" name="Google Shape;2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sp>
        <p:nvSpPr>
          <p:cNvPr id="29" name="Google Shape;29;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1" name="Google Shape;31;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2" name="Google Shape;3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5" name="Google Shape;35;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40" name="Google Shape;4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sp>
        <p:nvSpPr>
          <p:cNvPr id="42" name="Google Shape;4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3" name="Google Shape;4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4" name="Google Shape;4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5" name="Shape 45"/>
        <p:cNvGrpSpPr/>
        <p:nvPr/>
      </p:nvGrpSpPr>
      <p:grpSpPr>
        <a:xfrm>
          <a:off x="0" y="0"/>
          <a:ext cx="0" cy="0"/>
          <a:chOff x="0" y="0"/>
          <a:chExt cx="0" cy="0"/>
        </a:xfrm>
      </p:grpSpPr>
      <p:sp>
        <p:nvSpPr>
          <p:cNvPr id="46" name="Google Shape;46;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7" name="Google Shape;4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2" name="Google Shape;52;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7" name="Google Shape;5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grpSp>
        <p:nvGrpSpPr>
          <p:cNvPr id="9" name="Google Shape;9;p1"/>
          <p:cNvGrpSpPr/>
          <p:nvPr/>
        </p:nvGrpSpPr>
        <p:grpSpPr>
          <a:xfrm>
            <a:off x="338950" y="4663225"/>
            <a:ext cx="1068725" cy="338700"/>
            <a:chOff x="338950" y="4663225"/>
            <a:chExt cx="1068725" cy="338700"/>
          </a:xfrm>
        </p:grpSpPr>
        <p:pic>
          <p:nvPicPr>
            <p:cNvPr id="10" name="Google Shape;10;p1"/>
            <p:cNvPicPr preferRelativeResize="0"/>
            <p:nvPr/>
          </p:nvPicPr>
          <p:blipFill>
            <a:blip r:embed="rId1">
              <a:alphaModFix/>
            </a:blip>
            <a:stretch>
              <a:fillRect/>
            </a:stretch>
          </p:blipFill>
          <p:spPr>
            <a:xfrm>
              <a:off x="338950" y="4731387"/>
              <a:ext cx="266850" cy="257275"/>
            </a:xfrm>
            <a:prstGeom prst="rect">
              <a:avLst/>
            </a:prstGeom>
            <a:noFill/>
            <a:ln>
              <a:noFill/>
            </a:ln>
          </p:spPr>
        </p:pic>
        <p:sp>
          <p:nvSpPr>
            <p:cNvPr id="11" name="Google Shape;11;p1"/>
            <p:cNvSpPr txBox="1"/>
            <p:nvPr/>
          </p:nvSpPr>
          <p:spPr>
            <a:xfrm>
              <a:off x="534375" y="4663225"/>
              <a:ext cx="873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E69138"/>
                  </a:solidFill>
                  <a:latin typeface="Century Gothic"/>
                  <a:ea typeface="Century Gothic"/>
                  <a:cs typeface="Century Gothic"/>
                  <a:sym typeface="Century Gothic"/>
                </a:rPr>
                <a:t>Data</a:t>
              </a:r>
              <a:r>
                <a:rPr b="1" lang="en" sz="1000">
                  <a:solidFill>
                    <a:srgbClr val="599BD5"/>
                  </a:solidFill>
                  <a:latin typeface="Century Gothic"/>
                  <a:ea typeface="Century Gothic"/>
                  <a:cs typeface="Century Gothic"/>
                  <a:sym typeface="Century Gothic"/>
                </a:rPr>
                <a:t>knobs</a:t>
              </a:r>
              <a:endParaRPr b="1" sz="1000">
                <a:solidFill>
                  <a:srgbClr val="599BD5"/>
                </a:solidFill>
                <a:latin typeface="Century Gothic"/>
                <a:ea typeface="Century Gothic"/>
                <a:cs typeface="Century Gothic"/>
                <a:sym typeface="Century Gothic"/>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Generative AI in Payment</a:t>
            </a:r>
            <a:endParaRPr/>
          </a:p>
        </p:txBody>
      </p:sp>
      <p:sp>
        <p:nvSpPr>
          <p:cNvPr id="70" name="Google Shape;70;p1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latin typeface="Source Code Pro"/>
                <a:ea typeface="Source Code Pro"/>
                <a:cs typeface="Source Code Pro"/>
                <a:sym typeface="Source Code Pro"/>
              </a:rPr>
              <a:t>Customer service</a:t>
            </a:r>
            <a:r>
              <a:rPr lang="en">
                <a:latin typeface="Source Code Pro"/>
                <a:ea typeface="Source Code Pro"/>
                <a:cs typeface="Source Code Pro"/>
                <a:sym typeface="Source Code Pro"/>
              </a:rPr>
              <a:t> - Chatbot to answer question, resolve issues.</a:t>
            </a:r>
            <a:endParaRPr>
              <a:latin typeface="Source Code Pro"/>
              <a:ea typeface="Source Code Pro"/>
              <a:cs typeface="Source Code Pro"/>
              <a:sym typeface="Source Code Pro"/>
            </a:endParaRPr>
          </a:p>
          <a:p>
            <a:pPr indent="0" lvl="0" marL="0" rtl="0" algn="l">
              <a:spcBef>
                <a:spcPts val="1200"/>
              </a:spcBef>
              <a:spcAft>
                <a:spcPts val="0"/>
              </a:spcAft>
              <a:buNone/>
            </a:pPr>
            <a:r>
              <a:rPr b="1" lang="en">
                <a:latin typeface="Source Code Pro"/>
                <a:ea typeface="Source Code Pro"/>
                <a:cs typeface="Source Code Pro"/>
                <a:sym typeface="Source Code Pro"/>
              </a:rPr>
              <a:t>Audit</a:t>
            </a:r>
            <a:r>
              <a:rPr lang="en">
                <a:latin typeface="Source Code Pro"/>
                <a:ea typeface="Source Code Pro"/>
                <a:cs typeface="Source Code Pro"/>
                <a:sym typeface="Source Code Pro"/>
              </a:rPr>
              <a:t>    -  Instead of 4% audit, do 100%</a:t>
            </a:r>
            <a:endParaRPr>
              <a:latin typeface="Source Code Pro"/>
              <a:ea typeface="Source Code Pro"/>
              <a:cs typeface="Source Code Pro"/>
              <a:sym typeface="Source Code Pro"/>
            </a:endParaRPr>
          </a:p>
          <a:p>
            <a:pPr indent="0" lvl="0" marL="0" rtl="0" algn="l">
              <a:spcBef>
                <a:spcPts val="1200"/>
              </a:spcBef>
              <a:spcAft>
                <a:spcPts val="0"/>
              </a:spcAft>
              <a:buNone/>
            </a:pPr>
            <a:r>
              <a:rPr b="1" lang="en">
                <a:latin typeface="Source Code Pro"/>
                <a:ea typeface="Source Code Pro"/>
                <a:cs typeface="Source Code Pro"/>
                <a:sym typeface="Source Code Pro"/>
              </a:rPr>
              <a:t>Check processing</a:t>
            </a:r>
            <a:r>
              <a:rPr lang="en">
                <a:latin typeface="Source Code Pro"/>
                <a:ea typeface="Source Code Pro"/>
                <a:cs typeface="Source Code Pro"/>
                <a:sym typeface="Source Code Pro"/>
              </a:rPr>
              <a:t> - Validate checks, identify issues.</a:t>
            </a:r>
            <a:endParaRPr>
              <a:latin typeface="Source Code Pro"/>
              <a:ea typeface="Source Code Pro"/>
              <a:cs typeface="Source Code Pro"/>
              <a:sym typeface="Source Code Pro"/>
            </a:endParaRPr>
          </a:p>
          <a:p>
            <a:pPr indent="0" lvl="0" marL="0" rtl="0" algn="l">
              <a:spcBef>
                <a:spcPts val="1200"/>
              </a:spcBef>
              <a:spcAft>
                <a:spcPts val="0"/>
              </a:spcAft>
              <a:buNone/>
            </a:pPr>
            <a:r>
              <a:rPr b="1" lang="en">
                <a:latin typeface="Source Code Pro"/>
                <a:ea typeface="Source Code Pro"/>
                <a:cs typeface="Source Code Pro"/>
                <a:sym typeface="Source Code Pro"/>
              </a:rPr>
              <a:t>Marketing</a:t>
            </a:r>
            <a:r>
              <a:rPr lang="en">
                <a:latin typeface="Source Code Pro"/>
                <a:ea typeface="Source Code Pro"/>
                <a:cs typeface="Source Code Pro"/>
                <a:sym typeface="Source Code Pro"/>
              </a:rPr>
              <a:t> - generate marketing content, blogs.</a:t>
            </a:r>
            <a:endParaRPr>
              <a:latin typeface="Source Code Pro"/>
              <a:ea typeface="Source Code Pro"/>
              <a:cs typeface="Source Code Pro"/>
              <a:sym typeface="Source Code Pro"/>
            </a:endParaRPr>
          </a:p>
          <a:p>
            <a:pPr indent="0" lvl="0" marL="0" rtl="0" algn="l">
              <a:spcBef>
                <a:spcPts val="1200"/>
              </a:spcBef>
              <a:spcAft>
                <a:spcPts val="0"/>
              </a:spcAft>
              <a:buNone/>
            </a:pPr>
            <a:r>
              <a:rPr b="1" lang="en">
                <a:latin typeface="Source Code Pro"/>
                <a:ea typeface="Source Code Pro"/>
                <a:cs typeface="Source Code Pro"/>
                <a:sym typeface="Source Code Pro"/>
              </a:rPr>
              <a:t>Fraud detection</a:t>
            </a:r>
            <a:r>
              <a:rPr lang="en">
                <a:latin typeface="Source Code Pro"/>
                <a:ea typeface="Source Code Pro"/>
                <a:cs typeface="Source Code Pro"/>
                <a:sym typeface="Source Code Pro"/>
              </a:rPr>
              <a:t> - Identify anomalies</a:t>
            </a:r>
            <a:endParaRPr>
              <a:latin typeface="Source Code Pro"/>
              <a:ea typeface="Source Code Pro"/>
              <a:cs typeface="Source Code Pro"/>
              <a:sym typeface="Source Code Pro"/>
            </a:endParaRPr>
          </a:p>
          <a:p>
            <a:pPr indent="0" lvl="0" marL="0" rtl="0" algn="l">
              <a:spcBef>
                <a:spcPts val="1200"/>
              </a:spcBef>
              <a:spcAft>
                <a:spcPts val="0"/>
              </a:spcAft>
              <a:buNone/>
            </a:pPr>
            <a:r>
              <a:rPr b="1" lang="en">
                <a:latin typeface="Source Code Pro"/>
                <a:ea typeface="Source Code Pro"/>
                <a:cs typeface="Source Code Pro"/>
                <a:sym typeface="Source Code Pro"/>
              </a:rPr>
              <a:t>Risk identification</a:t>
            </a:r>
            <a:r>
              <a:rPr lang="en">
                <a:latin typeface="Source Code Pro"/>
                <a:ea typeface="Source Code Pro"/>
                <a:cs typeface="Source Code Pro"/>
                <a:sym typeface="Source Code Pro"/>
              </a:rPr>
              <a:t> -  Identify risk of customer payment default</a:t>
            </a:r>
            <a:endParaRPr>
              <a:latin typeface="Source Code Pro"/>
              <a:ea typeface="Source Code Pro"/>
              <a:cs typeface="Source Code Pro"/>
              <a:sym typeface="Source Code Pro"/>
            </a:endParaRPr>
          </a:p>
          <a:p>
            <a:pPr indent="0" lvl="0" marL="0" rtl="0" algn="l">
              <a:spcBef>
                <a:spcPts val="1200"/>
              </a:spcBef>
              <a:spcAft>
                <a:spcPts val="0"/>
              </a:spcAft>
              <a:buNone/>
            </a:pPr>
            <a:r>
              <a:rPr b="1" lang="en">
                <a:latin typeface="Source Code Pro"/>
                <a:ea typeface="Source Code Pro"/>
                <a:cs typeface="Source Code Pro"/>
                <a:sym typeface="Source Code Pro"/>
              </a:rPr>
              <a:t>Credit score</a:t>
            </a:r>
            <a:r>
              <a:rPr lang="en">
                <a:latin typeface="Source Code Pro"/>
                <a:ea typeface="Source Code Pro"/>
                <a:cs typeface="Source Code Pro"/>
                <a:sym typeface="Source Code Pro"/>
              </a:rPr>
              <a:t> - Use alternate dataset to improve better credit score.  Non traditional credit scoring</a:t>
            </a:r>
            <a:endParaRPr>
              <a:latin typeface="Source Code Pro"/>
              <a:ea typeface="Source Code Pro"/>
              <a:cs typeface="Source Code Pro"/>
              <a:sym typeface="Source Code Pro"/>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Generative AI for payments</a:t>
            </a:r>
            <a:endParaRPr/>
          </a:p>
        </p:txBody>
      </p:sp>
      <p:sp>
        <p:nvSpPr>
          <p:cNvPr id="76" name="Google Shape;76;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10000"/>
          </a:bodyPr>
          <a:lstStyle/>
          <a:p>
            <a:pPr indent="-299085" lvl="0" marL="457200" rtl="0" algn="l">
              <a:spcBef>
                <a:spcPts val="300"/>
              </a:spcBef>
              <a:spcAft>
                <a:spcPts val="0"/>
              </a:spcAft>
              <a:buClr>
                <a:srgbClr val="1F1F1F"/>
              </a:buClr>
              <a:buSzPct val="100000"/>
              <a:buChar char="●"/>
            </a:pPr>
            <a:r>
              <a:rPr b="1" lang="en" sz="1200">
                <a:solidFill>
                  <a:srgbClr val="1F1F1F"/>
                </a:solidFill>
                <a:highlight>
                  <a:srgbClr val="FFFFFF"/>
                </a:highlight>
                <a:latin typeface="Source Code Pro"/>
                <a:ea typeface="Source Code Pro"/>
                <a:cs typeface="Source Code Pro"/>
                <a:sym typeface="Source Code Pro"/>
              </a:rPr>
              <a:t>Fraud detection and prevention:</a:t>
            </a:r>
            <a:r>
              <a:rPr lang="en" sz="1200">
                <a:solidFill>
                  <a:srgbClr val="1F1F1F"/>
                </a:solidFill>
                <a:highlight>
                  <a:srgbClr val="FFFFFF"/>
                </a:highlight>
                <a:latin typeface="Source Code Pro"/>
                <a:ea typeface="Source Code Pro"/>
                <a:cs typeface="Source Code Pro"/>
                <a:sym typeface="Source Code Pro"/>
              </a:rPr>
              <a:t> Generative AI can be used to generate new fraudulent transactions that can be used to train and improve fraud detection models. This can help to keep fraudsters one step ahead and protect consumers from financial losses.</a:t>
            </a:r>
            <a:endParaRPr sz="1200">
              <a:solidFill>
                <a:srgbClr val="1F1F1F"/>
              </a:solidFill>
              <a:highlight>
                <a:srgbClr val="FFFFFF"/>
              </a:highlight>
              <a:latin typeface="Source Code Pro"/>
              <a:ea typeface="Source Code Pro"/>
              <a:cs typeface="Source Code Pro"/>
              <a:sym typeface="Source Code Pro"/>
            </a:endParaRPr>
          </a:p>
          <a:p>
            <a:pPr indent="-299085" lvl="0" marL="457200" rtl="0" algn="l">
              <a:spcBef>
                <a:spcPts val="0"/>
              </a:spcBef>
              <a:spcAft>
                <a:spcPts val="0"/>
              </a:spcAft>
              <a:buClr>
                <a:srgbClr val="1F1F1F"/>
              </a:buClr>
              <a:buSzPct val="100000"/>
              <a:buChar char="●"/>
            </a:pPr>
            <a:r>
              <a:rPr b="1" lang="en" sz="1200">
                <a:solidFill>
                  <a:srgbClr val="1F1F1F"/>
                </a:solidFill>
                <a:highlight>
                  <a:srgbClr val="FFFFFF"/>
                </a:highlight>
                <a:latin typeface="Source Code Pro"/>
                <a:ea typeface="Source Code Pro"/>
                <a:cs typeface="Source Code Pro"/>
                <a:sym typeface="Source Code Pro"/>
              </a:rPr>
              <a:t>Personalization:</a:t>
            </a:r>
            <a:r>
              <a:rPr lang="en" sz="1200">
                <a:solidFill>
                  <a:srgbClr val="1F1F1F"/>
                </a:solidFill>
                <a:highlight>
                  <a:srgbClr val="FFFFFF"/>
                </a:highlight>
                <a:latin typeface="Source Code Pro"/>
                <a:ea typeface="Source Code Pro"/>
                <a:cs typeface="Source Code Pro"/>
                <a:sym typeface="Source Code Pro"/>
              </a:rPr>
              <a:t> Generative AI can be used to personalize payment experiences for each individual customer. This could include things like suggesting relevant products or services, offering discounts or promotions, or providing tailored customer support.</a:t>
            </a:r>
            <a:endParaRPr sz="1200">
              <a:solidFill>
                <a:srgbClr val="1F1F1F"/>
              </a:solidFill>
              <a:highlight>
                <a:srgbClr val="FFFFFF"/>
              </a:highlight>
              <a:latin typeface="Source Code Pro"/>
              <a:ea typeface="Source Code Pro"/>
              <a:cs typeface="Source Code Pro"/>
              <a:sym typeface="Source Code Pro"/>
            </a:endParaRPr>
          </a:p>
          <a:p>
            <a:pPr indent="-299085" lvl="0" marL="457200" rtl="0" algn="l">
              <a:spcBef>
                <a:spcPts val="0"/>
              </a:spcBef>
              <a:spcAft>
                <a:spcPts val="0"/>
              </a:spcAft>
              <a:buClr>
                <a:srgbClr val="1F1F1F"/>
              </a:buClr>
              <a:buSzPct val="100000"/>
              <a:buChar char="●"/>
            </a:pPr>
            <a:r>
              <a:rPr b="1" lang="en" sz="1200">
                <a:solidFill>
                  <a:srgbClr val="1F1F1F"/>
                </a:solidFill>
                <a:highlight>
                  <a:srgbClr val="FFFFFF"/>
                </a:highlight>
                <a:latin typeface="Source Code Pro"/>
                <a:ea typeface="Source Code Pro"/>
                <a:cs typeface="Source Code Pro"/>
                <a:sym typeface="Source Code Pro"/>
              </a:rPr>
              <a:t>Credit scoring:</a:t>
            </a:r>
            <a:r>
              <a:rPr lang="en" sz="1200">
                <a:solidFill>
                  <a:srgbClr val="1F1F1F"/>
                </a:solidFill>
                <a:highlight>
                  <a:srgbClr val="FFFFFF"/>
                </a:highlight>
                <a:latin typeface="Source Code Pro"/>
                <a:ea typeface="Source Code Pro"/>
                <a:cs typeface="Source Code Pro"/>
                <a:sym typeface="Source Code Pro"/>
              </a:rPr>
              <a:t> Generative AI can be used to create new credit scoring models that are more accurate and fair. This could help to make credit more accessible to people who have been traditionally discriminated against.</a:t>
            </a:r>
            <a:endParaRPr sz="1200">
              <a:solidFill>
                <a:srgbClr val="1F1F1F"/>
              </a:solidFill>
              <a:highlight>
                <a:srgbClr val="FFFFFF"/>
              </a:highlight>
              <a:latin typeface="Source Code Pro"/>
              <a:ea typeface="Source Code Pro"/>
              <a:cs typeface="Source Code Pro"/>
              <a:sym typeface="Source Code Pro"/>
            </a:endParaRPr>
          </a:p>
          <a:p>
            <a:pPr indent="-299085" lvl="0" marL="457200" rtl="0" algn="l">
              <a:spcBef>
                <a:spcPts val="0"/>
              </a:spcBef>
              <a:spcAft>
                <a:spcPts val="0"/>
              </a:spcAft>
              <a:buClr>
                <a:srgbClr val="1F1F1F"/>
              </a:buClr>
              <a:buSzPct val="100000"/>
              <a:buChar char="●"/>
            </a:pPr>
            <a:r>
              <a:rPr b="1" lang="en" sz="1200">
                <a:solidFill>
                  <a:srgbClr val="1F1F1F"/>
                </a:solidFill>
                <a:highlight>
                  <a:srgbClr val="FFFFFF"/>
                </a:highlight>
                <a:latin typeface="Source Code Pro"/>
                <a:ea typeface="Source Code Pro"/>
                <a:cs typeface="Source Code Pro"/>
                <a:sym typeface="Source Code Pro"/>
              </a:rPr>
              <a:t>Payment optimization:</a:t>
            </a:r>
            <a:r>
              <a:rPr lang="en" sz="1200">
                <a:solidFill>
                  <a:srgbClr val="1F1F1F"/>
                </a:solidFill>
                <a:highlight>
                  <a:srgbClr val="FFFFFF"/>
                </a:highlight>
                <a:latin typeface="Source Code Pro"/>
                <a:ea typeface="Source Code Pro"/>
                <a:cs typeface="Source Code Pro"/>
                <a:sym typeface="Source Code Pro"/>
              </a:rPr>
              <a:t> Generative AI can be used to optimize payment processes and reduce costs. This could include things like automating payments, streamlining reconciliation processes, or identifying and resolving payment errors.</a:t>
            </a:r>
            <a:endParaRPr sz="1200">
              <a:solidFill>
                <a:srgbClr val="1F1F1F"/>
              </a:solidFill>
              <a:highlight>
                <a:srgbClr val="FFFFFF"/>
              </a:highlight>
              <a:latin typeface="Source Code Pro"/>
              <a:ea typeface="Source Code Pro"/>
              <a:cs typeface="Source Code Pro"/>
              <a:sym typeface="Source Code Pro"/>
            </a:endParaRPr>
          </a:p>
          <a:p>
            <a:pPr indent="-299085" lvl="0" marL="457200" rtl="0" algn="l">
              <a:spcBef>
                <a:spcPts val="0"/>
              </a:spcBef>
              <a:spcAft>
                <a:spcPts val="0"/>
              </a:spcAft>
              <a:buClr>
                <a:srgbClr val="1F1F1F"/>
              </a:buClr>
              <a:buSzPct val="100000"/>
              <a:buChar char="●"/>
            </a:pPr>
            <a:r>
              <a:rPr b="1" lang="en" sz="1200">
                <a:solidFill>
                  <a:srgbClr val="1F1F1F"/>
                </a:solidFill>
                <a:highlight>
                  <a:srgbClr val="FFFFFF"/>
                </a:highlight>
                <a:latin typeface="Source Code Pro"/>
                <a:ea typeface="Source Code Pro"/>
                <a:cs typeface="Source Code Pro"/>
                <a:sym typeface="Source Code Pro"/>
              </a:rPr>
              <a:t>Compliance:</a:t>
            </a:r>
            <a:r>
              <a:rPr lang="en" sz="1200">
                <a:solidFill>
                  <a:srgbClr val="1F1F1F"/>
                </a:solidFill>
                <a:highlight>
                  <a:srgbClr val="FFFFFF"/>
                </a:highlight>
                <a:latin typeface="Source Code Pro"/>
                <a:ea typeface="Source Code Pro"/>
                <a:cs typeface="Source Code Pro"/>
                <a:sym typeface="Source Code Pro"/>
              </a:rPr>
              <a:t> Generative AI can be used to help businesses comply with complex payment regulations. This could include things like generating compliance reports, identifying potential compliance risks, or providing guidance on how to comply with new regulations.</a:t>
            </a:r>
            <a:endParaRPr sz="1200">
              <a:solidFill>
                <a:srgbClr val="1F1F1F"/>
              </a:solidFill>
              <a:highlight>
                <a:srgbClr val="FFFFFF"/>
              </a:highlight>
              <a:latin typeface="Source Code Pro"/>
              <a:ea typeface="Source Code Pro"/>
              <a:cs typeface="Source Code Pro"/>
              <a:sym typeface="Source Code Pro"/>
            </a:endParaRPr>
          </a:p>
          <a:p>
            <a:pPr indent="0" lvl="0" marL="0" rtl="0" algn="l">
              <a:spcBef>
                <a:spcPts val="11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n"/>
              <a:t>Generative AI in payment</a:t>
            </a:r>
            <a:endParaRPr/>
          </a:p>
        </p:txBody>
      </p:sp>
      <p:sp>
        <p:nvSpPr>
          <p:cNvPr id="82" name="Google Shape;82;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latin typeface="Source Code Pro"/>
                <a:ea typeface="Source Code Pro"/>
                <a:cs typeface="Source Code Pro"/>
                <a:sym typeface="Source Code Pro"/>
              </a:rPr>
              <a:t>Product buying</a:t>
            </a:r>
            <a:r>
              <a:rPr lang="en">
                <a:latin typeface="Source Code Pro"/>
                <a:ea typeface="Source Code Pro"/>
                <a:cs typeface="Source Code Pro"/>
                <a:sym typeface="Source Code Pro"/>
              </a:rPr>
              <a:t> -  Provide concise info and help user make buy decision</a:t>
            </a:r>
            <a:endParaRPr>
              <a:latin typeface="Source Code Pro"/>
              <a:ea typeface="Source Code Pro"/>
              <a:cs typeface="Source Code Pro"/>
              <a:sym typeface="Source Code Pro"/>
            </a:endParaRPr>
          </a:p>
          <a:p>
            <a:pPr indent="0" lvl="0" marL="0" rtl="0" algn="l">
              <a:spcBef>
                <a:spcPts val="1200"/>
              </a:spcBef>
              <a:spcAft>
                <a:spcPts val="0"/>
              </a:spcAft>
              <a:buNone/>
            </a:pPr>
            <a:r>
              <a:rPr b="1" lang="en">
                <a:latin typeface="Source Code Pro"/>
                <a:ea typeface="Source Code Pro"/>
                <a:cs typeface="Source Code Pro"/>
                <a:sym typeface="Source Code Pro"/>
              </a:rPr>
              <a:t>Integration</a:t>
            </a:r>
            <a:r>
              <a:rPr lang="en">
                <a:latin typeface="Source Code Pro"/>
                <a:ea typeface="Source Code Pro"/>
                <a:cs typeface="Source Code Pro"/>
                <a:sym typeface="Source Code Pro"/>
              </a:rPr>
              <a:t> - specifically when shopping for less common/niche items</a:t>
            </a:r>
            <a:endParaRPr>
              <a:latin typeface="Source Code Pro"/>
              <a:ea typeface="Source Code Pro"/>
              <a:cs typeface="Source Code Pro"/>
              <a:sym typeface="Source Code Pro"/>
            </a:endParaRPr>
          </a:p>
          <a:p>
            <a:pPr indent="0" lvl="0" marL="0" rtl="0" algn="l">
              <a:spcBef>
                <a:spcPts val="1200"/>
              </a:spcBef>
              <a:spcAft>
                <a:spcPts val="0"/>
              </a:spcAft>
              <a:buNone/>
            </a:pPr>
            <a:r>
              <a:rPr b="1" lang="en">
                <a:latin typeface="Source Code Pro"/>
                <a:ea typeface="Source Code Pro"/>
                <a:cs typeface="Source Code Pro"/>
                <a:sym typeface="Source Code Pro"/>
              </a:rPr>
              <a:t>Analysis generation</a:t>
            </a:r>
            <a:r>
              <a:rPr lang="en">
                <a:latin typeface="Source Code Pro"/>
                <a:ea typeface="Source Code Pro"/>
                <a:cs typeface="Source Code Pro"/>
                <a:sym typeface="Source Code Pro"/>
              </a:rPr>
              <a:t> - decision support</a:t>
            </a:r>
            <a:endParaRPr>
              <a:latin typeface="Source Code Pro"/>
              <a:ea typeface="Source Code Pro"/>
              <a:cs typeface="Source Code Pro"/>
              <a:sym typeface="Source Code Pro"/>
            </a:endParaRPr>
          </a:p>
          <a:p>
            <a:pPr indent="0" lvl="0" marL="0" rtl="0" algn="l">
              <a:spcBef>
                <a:spcPts val="1200"/>
              </a:spcBef>
              <a:spcAft>
                <a:spcPts val="0"/>
              </a:spcAft>
              <a:buNone/>
            </a:pPr>
            <a:r>
              <a:rPr lang="en">
                <a:latin typeface="Source Code Pro"/>
                <a:ea typeface="Source Code Pro"/>
                <a:cs typeface="Source Code Pro"/>
                <a:sym typeface="Source Code Pro"/>
              </a:rPr>
              <a:t>Knowledgebase search </a:t>
            </a:r>
            <a:endParaRPr>
              <a:latin typeface="Source Code Pro"/>
              <a:ea typeface="Source Code Pro"/>
              <a:cs typeface="Source Code Pro"/>
              <a:sym typeface="Source Code Pro"/>
            </a:endParaRPr>
          </a:p>
          <a:p>
            <a:pPr indent="0" lvl="0" marL="0" rtl="0" algn="l">
              <a:spcBef>
                <a:spcPts val="1200"/>
              </a:spcBef>
              <a:spcAft>
                <a:spcPts val="0"/>
              </a:spcAft>
              <a:buNone/>
            </a:pPr>
            <a:r>
              <a:rPr lang="en">
                <a:latin typeface="Source Code Pro"/>
                <a:ea typeface="Source Code Pro"/>
                <a:cs typeface="Source Code Pro"/>
                <a:sym typeface="Source Code Pro"/>
              </a:rPr>
              <a:t>Code generation to build product poc </a:t>
            </a:r>
            <a:endParaRPr>
              <a:latin typeface="Source Code Pro"/>
              <a:ea typeface="Source Code Pro"/>
              <a:cs typeface="Source Code Pro"/>
              <a:sym typeface="Source Code Pro"/>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Stripe</a:t>
            </a:r>
            <a:endParaRPr/>
          </a:p>
        </p:txBody>
      </p:sp>
      <p:sp>
        <p:nvSpPr>
          <p:cNvPr id="88" name="Google Shape;88;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Stripe and GPT 4-  Allow user to ask question from Stripe documentation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a:t>
            </a:r>
            <a:endParaRPr/>
          </a:p>
        </p:txBody>
      </p:sp>
      <p:sp>
        <p:nvSpPr>
          <p:cNvPr id="94" name="Google Shape;94;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