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44D1E6-575B-46CA-9C0B-4D5E7EE739D4}">
  <a:tblStyle styleId="{9444D1E6-575B-46CA-9C0B-4D5E7EE73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6701F1-96E0-4C63-95FA-62968288B3F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2F4"/>
          </a:solidFill>
        </a:fill>
      </a:tcStyle>
    </a:wholeTbl>
    <a:band1H>
      <a:tcTxStyle/>
      <a:tcStyle>
        <a:fill>
          <a:solidFill>
            <a:srgbClr val="D1E4E9"/>
          </a:solidFill>
        </a:fill>
      </a:tcStyle>
    </a:band1H>
    <a:band2H>
      <a:tcTxStyle/>
    </a:band2H>
    <a:band1V>
      <a:tcTxStyle/>
      <a:tcStyle>
        <a:fill>
          <a:solidFill>
            <a:srgbClr val="D1E4E9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Code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4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a720d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a720d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08ee0f8ff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508ee0f8ff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8ee0f8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08ee0f8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8ee0f8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8ee0f8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08ee0f8ff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08ee0f8ff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08ee0f8ff_1_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508ee0f8ff_1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8ee0f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508ee0f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08ee0f8f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08ee0f8f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08ee0f8f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08ee0f8f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08ee0f8f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08ee0f8f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8" name="Google Shape;78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a">
  <p:cSld name="aaa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Framework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adoption framework should provide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Structured approach and stages for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Guidelines and Best Practices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 identification, Mitigation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and Opportunities Identification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Cost, Benefit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- </a:t>
            </a:r>
            <a:r>
              <a:rPr lang="en"/>
              <a:t>Generative AI scenarios for quick adoption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729450" y="1483425"/>
            <a:ext cx="76887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Build Marketing Content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Build websites and blog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Use for marketing emails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Assist Sales rep to investigate B2B customers, competition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Assist in customer support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Build bot for customer support and knowledge base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Travel Blog and advices about places to see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Automate report reconciliation</a:t>
            </a:r>
            <a:endParaRPr sz="4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Adoption - Maturity Phases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Tactical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Well Governed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Strategic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Transformational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4294967295" type="title"/>
          </p:nvPr>
        </p:nvSpPr>
        <p:spPr>
          <a:xfrm>
            <a:off x="729450" y="175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Adoption - Maturity Phases</a:t>
            </a: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647050" y="10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{9444D1E6-575B-46CA-9C0B-4D5E7EE739D4}</a:tableStyleId>
              </a:tblPr>
              <a:tblGrid>
                <a:gridCol w="1590975"/>
                <a:gridCol w="635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Phase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experiment, focus on learning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Tactical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Simple use cases for tactical need.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Minimal disruption and team get comfortable in rolling out generative ai to PROD.  Focus is on proving technology and less significance is on ROI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Well Governed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 cases, governance policies are in place to deliver generative AI.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Org structure in place to review, approve generative AI use cases.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Enterprise gain expertise where to take caution related to risk, cost, copy-right issues and areas where there are opportunities to generate value from geenrative ai.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Strategic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Deliver business value in multiple use cases.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Bring efficiency, cost saving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 use cases, new data sets are built.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Give competitive advantage,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0"/>
          <p:cNvGrpSpPr/>
          <p:nvPr/>
        </p:nvGrpSpPr>
        <p:grpSpPr>
          <a:xfrm>
            <a:off x="347547" y="2616979"/>
            <a:ext cx="218152" cy="2216783"/>
            <a:chOff x="477908" y="3480986"/>
            <a:chExt cx="290869" cy="2955711"/>
          </a:xfrm>
        </p:grpSpPr>
        <p:sp>
          <p:nvSpPr>
            <p:cNvPr id="162" name="Google Shape;162;p30"/>
            <p:cNvSpPr/>
            <p:nvPr/>
          </p:nvSpPr>
          <p:spPr>
            <a:xfrm rot="10800000">
              <a:off x="723177" y="6018564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10800000">
              <a:off x="723177" y="5794058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10800000">
              <a:off x="723177" y="5569553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10800000">
              <a:off x="723177" y="5345047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rot="10800000">
              <a:off x="723177" y="5120541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rot="10800000">
              <a:off x="723177" y="489603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 rot="10800000">
              <a:off x="723177" y="4671530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rot="10800000">
              <a:off x="477908" y="6391097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 rot="10800000">
              <a:off x="477908" y="616724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rot="10800000">
              <a:off x="477908" y="5943391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10800000">
              <a:off x="477908" y="571953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10800000">
              <a:off x="477908" y="5495681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rot="10800000">
              <a:off x="477908" y="527182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10800000">
              <a:off x="477908" y="5047971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10800000">
              <a:off x="477908" y="482411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10800000">
              <a:off x="477908" y="4600261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rot="10800000">
              <a:off x="477908" y="437640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 rot="10800000">
              <a:off x="477908" y="4152551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 rot="10800000">
              <a:off x="477908" y="392869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 rot="10800000">
              <a:off x="477908" y="3704841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 rot="10800000">
              <a:off x="477908" y="3480986"/>
              <a:ext cx="45600" cy="45600"/>
            </a:xfrm>
            <a:prstGeom prst="ellipse">
              <a:avLst/>
            </a:prstGeom>
            <a:solidFill>
              <a:srgbClr val="DCEAF0">
                <a:alpha val="447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30"/>
          <p:cNvSpPr/>
          <p:nvPr/>
        </p:nvSpPr>
        <p:spPr>
          <a:xfrm flipH="1" rot="10800000">
            <a:off x="2263826" y="126205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71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/>
          <p:nvPr/>
        </p:nvSpPr>
        <p:spPr>
          <a:xfrm flipH="1" rot="10800000">
            <a:off x="2357182" y="126205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/>
          <p:nvPr/>
        </p:nvSpPr>
        <p:spPr>
          <a:xfrm flipH="1" rot="10800000">
            <a:off x="2450538" y="126205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2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/>
          <p:nvPr/>
        </p:nvSpPr>
        <p:spPr>
          <a:xfrm flipH="1" rot="10800000">
            <a:off x="2543894" y="126205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 flipH="1" rot="10800000">
            <a:off x="2637250" y="126205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 flipH="1" rot="10800000">
            <a:off x="569025" y="1349893"/>
            <a:ext cx="2911870" cy="854957"/>
          </a:xfrm>
          <a:custGeom>
            <a:rect b="b" l="l" r="r" t="t"/>
            <a:pathLst>
              <a:path extrusionOk="0" h="21583" w="21597">
                <a:moveTo>
                  <a:pt x="2857" y="1"/>
                </a:moveTo>
                <a:cubicBezTo>
                  <a:pt x="2683" y="-4"/>
                  <a:pt x="2512" y="101"/>
                  <a:pt x="2358" y="306"/>
                </a:cubicBezTo>
                <a:cubicBezTo>
                  <a:pt x="2195" y="522"/>
                  <a:pt x="2058" y="842"/>
                  <a:pt x="1957" y="1236"/>
                </a:cubicBezTo>
                <a:lnTo>
                  <a:pt x="111" y="9428"/>
                </a:lnTo>
                <a:cubicBezTo>
                  <a:pt x="40" y="9832"/>
                  <a:pt x="2" y="10270"/>
                  <a:pt x="0" y="10713"/>
                </a:cubicBezTo>
                <a:cubicBezTo>
                  <a:pt x="-3" y="11191"/>
                  <a:pt x="35" y="11664"/>
                  <a:pt x="111" y="12099"/>
                </a:cubicBezTo>
                <a:lnTo>
                  <a:pt x="1896" y="20185"/>
                </a:lnTo>
                <a:cubicBezTo>
                  <a:pt x="1990" y="20609"/>
                  <a:pt x="2125" y="20962"/>
                  <a:pt x="2289" y="21207"/>
                </a:cubicBezTo>
                <a:cubicBezTo>
                  <a:pt x="2445" y="21442"/>
                  <a:pt x="2622" y="21572"/>
                  <a:pt x="2803" y="21583"/>
                </a:cubicBezTo>
                <a:lnTo>
                  <a:pt x="18655" y="21583"/>
                </a:lnTo>
                <a:cubicBezTo>
                  <a:pt x="18869" y="21588"/>
                  <a:pt x="19080" y="21446"/>
                  <a:pt x="19266" y="21171"/>
                </a:cubicBezTo>
                <a:cubicBezTo>
                  <a:pt x="19430" y="20929"/>
                  <a:pt x="19570" y="20590"/>
                  <a:pt x="19675" y="20183"/>
                </a:cubicBezTo>
                <a:lnTo>
                  <a:pt x="21440" y="12302"/>
                </a:lnTo>
                <a:cubicBezTo>
                  <a:pt x="21543" y="11848"/>
                  <a:pt x="21597" y="11332"/>
                  <a:pt x="21597" y="10806"/>
                </a:cubicBezTo>
                <a:cubicBezTo>
                  <a:pt x="21596" y="10284"/>
                  <a:pt x="21542" y="9771"/>
                  <a:pt x="21440" y="9321"/>
                </a:cubicBezTo>
                <a:lnTo>
                  <a:pt x="19630" y="1258"/>
                </a:lnTo>
                <a:cubicBezTo>
                  <a:pt x="19536" y="865"/>
                  <a:pt x="19404" y="543"/>
                  <a:pt x="19248" y="322"/>
                </a:cubicBezTo>
                <a:cubicBezTo>
                  <a:pt x="19089" y="99"/>
                  <a:pt x="18910" y="-12"/>
                  <a:pt x="18729" y="1"/>
                </a:cubicBezTo>
                <a:lnTo>
                  <a:pt x="2857" y="1"/>
                </a:lnTo>
                <a:close/>
              </a:path>
            </a:pathLst>
          </a:custGeom>
          <a:solidFill>
            <a:srgbClr val="BDD1DC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 flipH="1" rot="10800000">
            <a:off x="2730606" y="126205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/>
          </a:solidFill>
          <a:ln>
            <a:noFill/>
          </a:ln>
          <a:effectLst>
            <a:outerShdw blurRad="165100" sx="103000" rotWithShape="0" algn="ctr" sy="103000">
              <a:srgbClr val="000000">
                <a:alpha val="1686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 flipH="1">
            <a:off x="2730628" y="1775156"/>
            <a:ext cx="1145125" cy="517500"/>
          </a:xfrm>
          <a:custGeom>
            <a:rect b="b" l="l" r="r" t="t"/>
            <a:pathLst>
              <a:path extrusionOk="0" h="21576" w="21599">
                <a:moveTo>
                  <a:pt x="2" y="0"/>
                </a:moveTo>
                <a:cubicBezTo>
                  <a:pt x="2" y="21"/>
                  <a:pt x="0" y="41"/>
                  <a:pt x="0" y="62"/>
                </a:cubicBezTo>
                <a:cubicBezTo>
                  <a:pt x="1" y="1102"/>
                  <a:pt x="126" y="2125"/>
                  <a:pt x="364" y="3022"/>
                </a:cubicBezTo>
                <a:lnTo>
                  <a:pt x="4582" y="19073"/>
                </a:lnTo>
                <a:cubicBezTo>
                  <a:pt x="4801" y="19855"/>
                  <a:pt x="5108" y="20499"/>
                  <a:pt x="5474" y="20938"/>
                </a:cubicBezTo>
                <a:cubicBezTo>
                  <a:pt x="5844" y="21383"/>
                  <a:pt x="6262" y="21600"/>
                  <a:pt x="6684" y="21574"/>
                </a:cubicBezTo>
                <a:lnTo>
                  <a:pt x="14940" y="21574"/>
                </a:lnTo>
                <a:cubicBezTo>
                  <a:pt x="15344" y="21584"/>
                  <a:pt x="15744" y="21378"/>
                  <a:pt x="16103" y="20969"/>
                </a:cubicBezTo>
                <a:cubicBezTo>
                  <a:pt x="16481" y="20539"/>
                  <a:pt x="16803" y="19901"/>
                  <a:pt x="17038" y="19118"/>
                </a:cubicBezTo>
                <a:lnTo>
                  <a:pt x="21340" y="2808"/>
                </a:lnTo>
                <a:cubicBezTo>
                  <a:pt x="21503" y="2004"/>
                  <a:pt x="21593" y="1132"/>
                  <a:pt x="21599" y="249"/>
                </a:cubicBezTo>
                <a:cubicBezTo>
                  <a:pt x="21600" y="166"/>
                  <a:pt x="21596" y="83"/>
                  <a:pt x="21595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 flipH="1">
            <a:off x="840875" y="1435775"/>
            <a:ext cx="1443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data available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 risk of error is high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Opportunity for product companies to build accurate models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2" name="Google Shape;192;p30"/>
          <p:cNvGrpSpPr/>
          <p:nvPr/>
        </p:nvGrpSpPr>
        <p:grpSpPr>
          <a:xfrm>
            <a:off x="2980301" y="1381562"/>
            <a:ext cx="645750" cy="717502"/>
            <a:chOff x="3973735" y="1842083"/>
            <a:chExt cx="861000" cy="956670"/>
          </a:xfrm>
        </p:grpSpPr>
        <p:sp>
          <p:nvSpPr>
            <p:cNvPr id="193" name="Google Shape;193;p30"/>
            <p:cNvSpPr txBox="1"/>
            <p:nvPr/>
          </p:nvSpPr>
          <p:spPr>
            <a:xfrm flipH="1">
              <a:off x="4210924" y="1842083"/>
              <a:ext cx="386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1500"/>
                <a:buFont typeface="Century Gothic"/>
                <a:buNone/>
              </a:pPr>
              <a:r>
                <a:rPr b="0" i="0" lang="en" sz="1500" u="none" cap="none" strike="noStrike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r>
                <a:rPr lang="en" sz="15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100"/>
            </a:p>
          </p:txBody>
        </p:sp>
        <p:sp>
          <p:nvSpPr>
            <p:cNvPr id="194" name="Google Shape;194;p30"/>
            <p:cNvSpPr txBox="1"/>
            <p:nvPr/>
          </p:nvSpPr>
          <p:spPr>
            <a:xfrm flipH="1">
              <a:off x="3973735" y="2520653"/>
              <a:ext cx="861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800"/>
                <a:buFont typeface="Century Gothic"/>
                <a:buNone/>
              </a:pPr>
              <a:r>
                <a:rPr b="1" lang="en" sz="8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Productize</a:t>
              </a:r>
              <a:endParaRPr b="1" sz="8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800"/>
                <a:buFont typeface="Century Gothic"/>
                <a:buNone/>
              </a:pPr>
              <a:r>
                <a:rPr b="1" lang="en" sz="8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Opportunity</a:t>
              </a:r>
              <a:endParaRPr b="1" sz="8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5" name="Google Shape;195;p30"/>
          <p:cNvSpPr/>
          <p:nvPr/>
        </p:nvSpPr>
        <p:spPr>
          <a:xfrm rot="10800000">
            <a:off x="5734988" y="1271688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71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5641633" y="1271688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 rot="10800000">
            <a:off x="5548277" y="1271688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2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/>
          <p:nvPr/>
        </p:nvSpPr>
        <p:spPr>
          <a:xfrm rot="10800000">
            <a:off x="5454921" y="1271688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/>
          <p:nvPr/>
        </p:nvSpPr>
        <p:spPr>
          <a:xfrm rot="10800000">
            <a:off x="5361566" y="1271688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 rot="10800000">
            <a:off x="5691138" y="1359518"/>
            <a:ext cx="3042639" cy="854957"/>
          </a:xfrm>
          <a:custGeom>
            <a:rect b="b" l="l" r="r" t="t"/>
            <a:pathLst>
              <a:path extrusionOk="0" h="21583" w="21597">
                <a:moveTo>
                  <a:pt x="2857" y="1"/>
                </a:moveTo>
                <a:cubicBezTo>
                  <a:pt x="2683" y="-4"/>
                  <a:pt x="2512" y="101"/>
                  <a:pt x="2358" y="306"/>
                </a:cubicBezTo>
                <a:cubicBezTo>
                  <a:pt x="2195" y="522"/>
                  <a:pt x="2058" y="842"/>
                  <a:pt x="1957" y="1236"/>
                </a:cubicBezTo>
                <a:lnTo>
                  <a:pt x="111" y="9428"/>
                </a:lnTo>
                <a:cubicBezTo>
                  <a:pt x="40" y="9832"/>
                  <a:pt x="2" y="10270"/>
                  <a:pt x="0" y="10713"/>
                </a:cubicBezTo>
                <a:cubicBezTo>
                  <a:pt x="-3" y="11191"/>
                  <a:pt x="35" y="11664"/>
                  <a:pt x="111" y="12099"/>
                </a:cubicBezTo>
                <a:lnTo>
                  <a:pt x="1896" y="20185"/>
                </a:lnTo>
                <a:cubicBezTo>
                  <a:pt x="1990" y="20609"/>
                  <a:pt x="2125" y="20962"/>
                  <a:pt x="2289" y="21207"/>
                </a:cubicBezTo>
                <a:cubicBezTo>
                  <a:pt x="2445" y="21442"/>
                  <a:pt x="2622" y="21572"/>
                  <a:pt x="2803" y="21583"/>
                </a:cubicBezTo>
                <a:lnTo>
                  <a:pt x="18655" y="21583"/>
                </a:lnTo>
                <a:cubicBezTo>
                  <a:pt x="18869" y="21588"/>
                  <a:pt x="19080" y="21446"/>
                  <a:pt x="19266" y="21171"/>
                </a:cubicBezTo>
                <a:cubicBezTo>
                  <a:pt x="19430" y="20929"/>
                  <a:pt x="19570" y="20590"/>
                  <a:pt x="19675" y="20183"/>
                </a:cubicBezTo>
                <a:lnTo>
                  <a:pt x="21440" y="12302"/>
                </a:lnTo>
                <a:cubicBezTo>
                  <a:pt x="21543" y="11848"/>
                  <a:pt x="21597" y="11332"/>
                  <a:pt x="21597" y="10806"/>
                </a:cubicBezTo>
                <a:cubicBezTo>
                  <a:pt x="21596" y="10284"/>
                  <a:pt x="21542" y="9771"/>
                  <a:pt x="21440" y="9321"/>
                </a:cubicBezTo>
                <a:lnTo>
                  <a:pt x="19630" y="1258"/>
                </a:lnTo>
                <a:cubicBezTo>
                  <a:pt x="19536" y="865"/>
                  <a:pt x="19404" y="543"/>
                  <a:pt x="19248" y="322"/>
                </a:cubicBezTo>
                <a:cubicBezTo>
                  <a:pt x="19089" y="99"/>
                  <a:pt x="18910" y="-12"/>
                  <a:pt x="18729" y="1"/>
                </a:cubicBezTo>
                <a:lnTo>
                  <a:pt x="2857" y="1"/>
                </a:lnTo>
                <a:close/>
              </a:path>
            </a:pathLst>
          </a:custGeom>
          <a:solidFill>
            <a:srgbClr val="BDD1DC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 rot="10800000">
            <a:off x="5268209" y="1271688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/>
          </a:solidFill>
          <a:ln>
            <a:noFill/>
          </a:ln>
          <a:effectLst>
            <a:outerShdw blurRad="165100" sx="103000" rotWithShape="0" algn="ctr" sy="103000">
              <a:srgbClr val="000000">
                <a:alpha val="1686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4A86E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268247" y="1784791"/>
            <a:ext cx="1145125" cy="517500"/>
          </a:xfrm>
          <a:custGeom>
            <a:rect b="b" l="l" r="r" t="t"/>
            <a:pathLst>
              <a:path extrusionOk="0" h="21576" w="21599">
                <a:moveTo>
                  <a:pt x="2" y="0"/>
                </a:moveTo>
                <a:cubicBezTo>
                  <a:pt x="2" y="21"/>
                  <a:pt x="0" y="41"/>
                  <a:pt x="0" y="62"/>
                </a:cubicBezTo>
                <a:cubicBezTo>
                  <a:pt x="1" y="1102"/>
                  <a:pt x="126" y="2125"/>
                  <a:pt x="364" y="3022"/>
                </a:cubicBezTo>
                <a:lnTo>
                  <a:pt x="4582" y="19073"/>
                </a:lnTo>
                <a:cubicBezTo>
                  <a:pt x="4801" y="19855"/>
                  <a:pt x="5108" y="20499"/>
                  <a:pt x="5474" y="20938"/>
                </a:cubicBezTo>
                <a:cubicBezTo>
                  <a:pt x="5844" y="21383"/>
                  <a:pt x="6262" y="21600"/>
                  <a:pt x="6684" y="21574"/>
                </a:cubicBezTo>
                <a:lnTo>
                  <a:pt x="14940" y="21574"/>
                </a:lnTo>
                <a:cubicBezTo>
                  <a:pt x="15344" y="21584"/>
                  <a:pt x="15744" y="21378"/>
                  <a:pt x="16103" y="20969"/>
                </a:cubicBezTo>
                <a:cubicBezTo>
                  <a:pt x="16481" y="20539"/>
                  <a:pt x="16803" y="19901"/>
                  <a:pt x="17038" y="19118"/>
                </a:cubicBezTo>
                <a:lnTo>
                  <a:pt x="21340" y="2808"/>
                </a:lnTo>
                <a:cubicBezTo>
                  <a:pt x="21503" y="2004"/>
                  <a:pt x="21593" y="1132"/>
                  <a:pt x="21599" y="249"/>
                </a:cubicBezTo>
                <a:cubicBezTo>
                  <a:pt x="21600" y="166"/>
                  <a:pt x="21596" y="83"/>
                  <a:pt x="21595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6690446" y="1541050"/>
            <a:ext cx="1811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 Domain specific dataset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 accurate answers. Risk of error is high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Opportunity for companies that produce new dataset and have AI skills.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t/>
            </a:r>
            <a:endParaRPr sz="5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4" name="Google Shape;204;p30"/>
          <p:cNvGrpSpPr/>
          <p:nvPr/>
        </p:nvGrpSpPr>
        <p:grpSpPr>
          <a:xfrm>
            <a:off x="5517946" y="1391197"/>
            <a:ext cx="645750" cy="717503"/>
            <a:chOff x="7357262" y="1854929"/>
            <a:chExt cx="861000" cy="956670"/>
          </a:xfrm>
        </p:grpSpPr>
        <p:sp>
          <p:nvSpPr>
            <p:cNvPr id="205" name="Google Shape;205;p30"/>
            <p:cNvSpPr txBox="1"/>
            <p:nvPr/>
          </p:nvSpPr>
          <p:spPr>
            <a:xfrm>
              <a:off x="7594376" y="1854929"/>
              <a:ext cx="386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1500"/>
                <a:buFont typeface="Century Gothic"/>
                <a:buNone/>
              </a:pPr>
              <a:r>
                <a:rPr b="0" i="0" lang="en" sz="1500" u="none" cap="none" strike="noStrike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r>
                <a:rPr lang="en" sz="15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1100"/>
            </a:p>
          </p:txBody>
        </p:sp>
        <p:sp>
          <p:nvSpPr>
            <p:cNvPr id="206" name="Google Shape;206;p30"/>
            <p:cNvSpPr txBox="1"/>
            <p:nvPr/>
          </p:nvSpPr>
          <p:spPr>
            <a:xfrm>
              <a:off x="7357262" y="2533499"/>
              <a:ext cx="861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800"/>
                <a:buFont typeface="Century Gothic"/>
                <a:buNone/>
              </a:pPr>
              <a:r>
                <a:rPr b="1" lang="en" sz="8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Product &amp; AI </a:t>
              </a:r>
              <a:endParaRPr sz="1100"/>
            </a:p>
          </p:txBody>
        </p:sp>
      </p:grpSp>
      <p:sp>
        <p:nvSpPr>
          <p:cNvPr id="207" name="Google Shape;207;p30"/>
          <p:cNvSpPr/>
          <p:nvPr/>
        </p:nvSpPr>
        <p:spPr>
          <a:xfrm flipH="1" rot="10800000">
            <a:off x="2263826" y="267710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71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 flipH="1" rot="10800000">
            <a:off x="2357182" y="267710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 flipH="1" rot="10800000">
            <a:off x="2450538" y="267710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2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 flipH="1" rot="10800000">
            <a:off x="2543894" y="267710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 flipH="1" rot="10800000">
            <a:off x="2637250" y="267710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/>
          <p:nvPr/>
        </p:nvSpPr>
        <p:spPr>
          <a:xfrm flipH="1" rot="10800000">
            <a:off x="595475" y="2764943"/>
            <a:ext cx="2885413" cy="854957"/>
          </a:xfrm>
          <a:custGeom>
            <a:rect b="b" l="l" r="r" t="t"/>
            <a:pathLst>
              <a:path extrusionOk="0" h="21583" w="21597">
                <a:moveTo>
                  <a:pt x="2857" y="1"/>
                </a:moveTo>
                <a:cubicBezTo>
                  <a:pt x="2683" y="-4"/>
                  <a:pt x="2512" y="101"/>
                  <a:pt x="2358" y="306"/>
                </a:cubicBezTo>
                <a:cubicBezTo>
                  <a:pt x="2195" y="522"/>
                  <a:pt x="2058" y="842"/>
                  <a:pt x="1957" y="1236"/>
                </a:cubicBezTo>
                <a:lnTo>
                  <a:pt x="111" y="9428"/>
                </a:lnTo>
                <a:cubicBezTo>
                  <a:pt x="40" y="9832"/>
                  <a:pt x="2" y="10270"/>
                  <a:pt x="0" y="10713"/>
                </a:cubicBezTo>
                <a:cubicBezTo>
                  <a:pt x="-3" y="11191"/>
                  <a:pt x="35" y="11664"/>
                  <a:pt x="111" y="12099"/>
                </a:cubicBezTo>
                <a:lnTo>
                  <a:pt x="1896" y="20185"/>
                </a:lnTo>
                <a:cubicBezTo>
                  <a:pt x="1990" y="20609"/>
                  <a:pt x="2125" y="20962"/>
                  <a:pt x="2289" y="21207"/>
                </a:cubicBezTo>
                <a:cubicBezTo>
                  <a:pt x="2445" y="21442"/>
                  <a:pt x="2622" y="21572"/>
                  <a:pt x="2803" y="21583"/>
                </a:cubicBezTo>
                <a:lnTo>
                  <a:pt x="18655" y="21583"/>
                </a:lnTo>
                <a:cubicBezTo>
                  <a:pt x="18869" y="21588"/>
                  <a:pt x="19080" y="21446"/>
                  <a:pt x="19266" y="21171"/>
                </a:cubicBezTo>
                <a:cubicBezTo>
                  <a:pt x="19430" y="20929"/>
                  <a:pt x="19570" y="20590"/>
                  <a:pt x="19675" y="20183"/>
                </a:cubicBezTo>
                <a:lnTo>
                  <a:pt x="21440" y="12302"/>
                </a:lnTo>
                <a:cubicBezTo>
                  <a:pt x="21543" y="11848"/>
                  <a:pt x="21597" y="11332"/>
                  <a:pt x="21597" y="10806"/>
                </a:cubicBezTo>
                <a:cubicBezTo>
                  <a:pt x="21596" y="10284"/>
                  <a:pt x="21542" y="9771"/>
                  <a:pt x="21440" y="9321"/>
                </a:cubicBezTo>
                <a:lnTo>
                  <a:pt x="19630" y="1258"/>
                </a:lnTo>
                <a:cubicBezTo>
                  <a:pt x="19536" y="865"/>
                  <a:pt x="19404" y="543"/>
                  <a:pt x="19248" y="322"/>
                </a:cubicBezTo>
                <a:cubicBezTo>
                  <a:pt x="19089" y="99"/>
                  <a:pt x="18910" y="-12"/>
                  <a:pt x="18729" y="1"/>
                </a:cubicBezTo>
                <a:lnTo>
                  <a:pt x="2857" y="1"/>
                </a:lnTo>
                <a:close/>
              </a:path>
            </a:pathLst>
          </a:custGeom>
          <a:solidFill>
            <a:srgbClr val="BDD1DC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 flipH="1" rot="10800000">
            <a:off x="2730606" y="2677103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/>
          </a:solidFill>
          <a:ln>
            <a:noFill/>
          </a:ln>
          <a:effectLst>
            <a:outerShdw blurRad="165100" sx="103000" rotWithShape="0" algn="ctr" sy="103000">
              <a:srgbClr val="000000">
                <a:alpha val="1686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 flipH="1">
            <a:off x="2730628" y="3190206"/>
            <a:ext cx="1145125" cy="517500"/>
          </a:xfrm>
          <a:custGeom>
            <a:rect b="b" l="l" r="r" t="t"/>
            <a:pathLst>
              <a:path extrusionOk="0" h="21576" w="21599">
                <a:moveTo>
                  <a:pt x="2" y="0"/>
                </a:moveTo>
                <a:cubicBezTo>
                  <a:pt x="2" y="21"/>
                  <a:pt x="0" y="41"/>
                  <a:pt x="0" y="62"/>
                </a:cubicBezTo>
                <a:cubicBezTo>
                  <a:pt x="1" y="1102"/>
                  <a:pt x="126" y="2125"/>
                  <a:pt x="364" y="3022"/>
                </a:cubicBezTo>
                <a:lnTo>
                  <a:pt x="4582" y="19073"/>
                </a:lnTo>
                <a:cubicBezTo>
                  <a:pt x="4801" y="19855"/>
                  <a:pt x="5108" y="20499"/>
                  <a:pt x="5474" y="20938"/>
                </a:cubicBezTo>
                <a:cubicBezTo>
                  <a:pt x="5844" y="21383"/>
                  <a:pt x="6262" y="21600"/>
                  <a:pt x="6684" y="21574"/>
                </a:cubicBezTo>
                <a:lnTo>
                  <a:pt x="14940" y="21574"/>
                </a:lnTo>
                <a:cubicBezTo>
                  <a:pt x="15344" y="21584"/>
                  <a:pt x="15744" y="21378"/>
                  <a:pt x="16103" y="20969"/>
                </a:cubicBezTo>
                <a:cubicBezTo>
                  <a:pt x="16481" y="20539"/>
                  <a:pt x="16803" y="19901"/>
                  <a:pt x="17038" y="19118"/>
                </a:cubicBezTo>
                <a:lnTo>
                  <a:pt x="21340" y="2808"/>
                </a:lnTo>
                <a:cubicBezTo>
                  <a:pt x="21503" y="2004"/>
                  <a:pt x="21593" y="1132"/>
                  <a:pt x="21599" y="249"/>
                </a:cubicBezTo>
                <a:cubicBezTo>
                  <a:pt x="21600" y="166"/>
                  <a:pt x="21596" y="83"/>
                  <a:pt x="21595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 flipH="1">
            <a:off x="935077" y="2946475"/>
            <a:ext cx="1443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data available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Risk is low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6" name="Google Shape;216;p30"/>
          <p:cNvGrpSpPr/>
          <p:nvPr/>
        </p:nvGrpSpPr>
        <p:grpSpPr>
          <a:xfrm>
            <a:off x="2932336" y="2796584"/>
            <a:ext cx="785246" cy="715039"/>
            <a:chOff x="3909652" y="3728846"/>
            <a:chExt cx="989100" cy="953386"/>
          </a:xfrm>
        </p:grpSpPr>
        <p:sp>
          <p:nvSpPr>
            <p:cNvPr id="217" name="Google Shape;217;p30"/>
            <p:cNvSpPr txBox="1"/>
            <p:nvPr/>
          </p:nvSpPr>
          <p:spPr>
            <a:xfrm flipH="1">
              <a:off x="4210924" y="3728846"/>
              <a:ext cx="386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1500"/>
                <a:buFont typeface="Century Gothic"/>
                <a:buNone/>
              </a:pPr>
              <a:r>
                <a:rPr b="0" i="0" lang="en" sz="1500" u="none" cap="none" strike="noStrike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r>
                <a:rPr lang="en" sz="15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100"/>
            </a:p>
          </p:txBody>
        </p:sp>
        <p:sp>
          <p:nvSpPr>
            <p:cNvPr id="218" name="Google Shape;218;p30"/>
            <p:cNvSpPr txBox="1"/>
            <p:nvPr/>
          </p:nvSpPr>
          <p:spPr>
            <a:xfrm flipH="1">
              <a:off x="3909652" y="4407132"/>
              <a:ext cx="989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800"/>
                <a:buFont typeface="Century Gothic"/>
                <a:buNone/>
              </a:pPr>
              <a:r>
                <a:rPr b="1" lang="en" sz="8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Opportunity for consumers</a:t>
              </a:r>
              <a:endParaRPr sz="1100"/>
            </a:p>
          </p:txBody>
        </p:sp>
      </p:grpSp>
      <p:sp>
        <p:nvSpPr>
          <p:cNvPr id="219" name="Google Shape;219;p30"/>
          <p:cNvSpPr/>
          <p:nvPr/>
        </p:nvSpPr>
        <p:spPr>
          <a:xfrm rot="10800000">
            <a:off x="5734988" y="2681831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71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 rot="10800000">
            <a:off x="5641633" y="2681831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98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 rot="10800000">
            <a:off x="5548277" y="2681831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2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 rot="10800000">
            <a:off x="5454921" y="2681831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4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 rot="10800000">
            <a:off x="5361566" y="2681831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 rot="10800000">
            <a:off x="5683810" y="2769668"/>
            <a:ext cx="3043341" cy="854957"/>
          </a:xfrm>
          <a:custGeom>
            <a:rect b="b" l="l" r="r" t="t"/>
            <a:pathLst>
              <a:path extrusionOk="0" h="21583" w="21597">
                <a:moveTo>
                  <a:pt x="2857" y="1"/>
                </a:moveTo>
                <a:cubicBezTo>
                  <a:pt x="2683" y="-4"/>
                  <a:pt x="2512" y="101"/>
                  <a:pt x="2358" y="306"/>
                </a:cubicBezTo>
                <a:cubicBezTo>
                  <a:pt x="2195" y="522"/>
                  <a:pt x="2058" y="842"/>
                  <a:pt x="1957" y="1236"/>
                </a:cubicBezTo>
                <a:lnTo>
                  <a:pt x="111" y="9428"/>
                </a:lnTo>
                <a:cubicBezTo>
                  <a:pt x="40" y="9832"/>
                  <a:pt x="2" y="10270"/>
                  <a:pt x="0" y="10713"/>
                </a:cubicBezTo>
                <a:cubicBezTo>
                  <a:pt x="-3" y="11191"/>
                  <a:pt x="35" y="11664"/>
                  <a:pt x="111" y="12099"/>
                </a:cubicBezTo>
                <a:lnTo>
                  <a:pt x="1896" y="20185"/>
                </a:lnTo>
                <a:cubicBezTo>
                  <a:pt x="1990" y="20609"/>
                  <a:pt x="2125" y="20962"/>
                  <a:pt x="2289" y="21207"/>
                </a:cubicBezTo>
                <a:cubicBezTo>
                  <a:pt x="2445" y="21442"/>
                  <a:pt x="2622" y="21572"/>
                  <a:pt x="2803" y="21583"/>
                </a:cubicBezTo>
                <a:lnTo>
                  <a:pt x="18655" y="21583"/>
                </a:lnTo>
                <a:cubicBezTo>
                  <a:pt x="18869" y="21588"/>
                  <a:pt x="19080" y="21446"/>
                  <a:pt x="19266" y="21171"/>
                </a:cubicBezTo>
                <a:cubicBezTo>
                  <a:pt x="19430" y="20929"/>
                  <a:pt x="19570" y="20590"/>
                  <a:pt x="19675" y="20183"/>
                </a:cubicBezTo>
                <a:lnTo>
                  <a:pt x="21440" y="12302"/>
                </a:lnTo>
                <a:cubicBezTo>
                  <a:pt x="21543" y="11848"/>
                  <a:pt x="21597" y="11332"/>
                  <a:pt x="21597" y="10806"/>
                </a:cubicBezTo>
                <a:cubicBezTo>
                  <a:pt x="21596" y="10284"/>
                  <a:pt x="21542" y="9771"/>
                  <a:pt x="21440" y="9321"/>
                </a:cubicBezTo>
                <a:lnTo>
                  <a:pt x="19630" y="1258"/>
                </a:lnTo>
                <a:cubicBezTo>
                  <a:pt x="19536" y="865"/>
                  <a:pt x="19404" y="543"/>
                  <a:pt x="19248" y="322"/>
                </a:cubicBezTo>
                <a:cubicBezTo>
                  <a:pt x="19089" y="99"/>
                  <a:pt x="18910" y="-12"/>
                  <a:pt x="18729" y="1"/>
                </a:cubicBezTo>
                <a:lnTo>
                  <a:pt x="2857" y="1"/>
                </a:lnTo>
                <a:close/>
              </a:path>
            </a:pathLst>
          </a:custGeom>
          <a:solidFill>
            <a:srgbClr val="BDD1DC">
              <a:alpha val="6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 rot="10800000">
            <a:off x="5268209" y="2681831"/>
            <a:ext cx="1145185" cy="1030636"/>
          </a:xfrm>
          <a:custGeom>
            <a:rect b="b" l="l" r="r" t="t"/>
            <a:pathLst>
              <a:path extrusionOk="0" h="21584" w="21593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rgbClr val="9BB7CA"/>
          </a:solidFill>
          <a:ln>
            <a:noFill/>
          </a:ln>
          <a:effectLst>
            <a:outerShdw blurRad="165100" sx="103000" rotWithShape="0" algn="ctr" sy="103000">
              <a:srgbClr val="000000">
                <a:alpha val="1686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5268247" y="3194934"/>
            <a:ext cx="1145125" cy="517500"/>
          </a:xfrm>
          <a:custGeom>
            <a:rect b="b" l="l" r="r" t="t"/>
            <a:pathLst>
              <a:path extrusionOk="0" h="21576" w="21599">
                <a:moveTo>
                  <a:pt x="2" y="0"/>
                </a:moveTo>
                <a:cubicBezTo>
                  <a:pt x="2" y="21"/>
                  <a:pt x="0" y="41"/>
                  <a:pt x="0" y="62"/>
                </a:cubicBezTo>
                <a:cubicBezTo>
                  <a:pt x="1" y="1102"/>
                  <a:pt x="126" y="2125"/>
                  <a:pt x="364" y="3022"/>
                </a:cubicBezTo>
                <a:lnTo>
                  <a:pt x="4582" y="19073"/>
                </a:lnTo>
                <a:cubicBezTo>
                  <a:pt x="4801" y="19855"/>
                  <a:pt x="5108" y="20499"/>
                  <a:pt x="5474" y="20938"/>
                </a:cubicBezTo>
                <a:cubicBezTo>
                  <a:pt x="5844" y="21383"/>
                  <a:pt x="6262" y="21600"/>
                  <a:pt x="6684" y="21574"/>
                </a:cubicBezTo>
                <a:lnTo>
                  <a:pt x="14940" y="21574"/>
                </a:lnTo>
                <a:cubicBezTo>
                  <a:pt x="15344" y="21584"/>
                  <a:pt x="15744" y="21378"/>
                  <a:pt x="16103" y="20969"/>
                </a:cubicBezTo>
                <a:cubicBezTo>
                  <a:pt x="16481" y="20539"/>
                  <a:pt x="16803" y="19901"/>
                  <a:pt x="17038" y="19118"/>
                </a:cubicBezTo>
                <a:lnTo>
                  <a:pt x="21340" y="2808"/>
                </a:lnTo>
                <a:cubicBezTo>
                  <a:pt x="21503" y="2004"/>
                  <a:pt x="21593" y="1132"/>
                  <a:pt x="21599" y="249"/>
                </a:cubicBezTo>
                <a:cubicBezTo>
                  <a:pt x="21600" y="166"/>
                  <a:pt x="21596" y="83"/>
                  <a:pt x="21595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6612096" y="2951200"/>
            <a:ext cx="1811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5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eed domain specific result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Risk is low 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 can correct output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F5F8"/>
              </a:buClr>
              <a:buSzPts val="500"/>
              <a:buFont typeface="Century Gothic"/>
              <a:buNone/>
            </a:pPr>
            <a:r>
              <a:rPr lang="en" sz="600">
                <a:solidFill>
                  <a:srgbClr val="0017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Outsource : Opportunity for service companies</a:t>
            </a:r>
            <a:endParaRPr sz="600">
              <a:solidFill>
                <a:srgbClr val="0017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5454927" y="2793385"/>
            <a:ext cx="708775" cy="713515"/>
            <a:chOff x="7357262" y="3724581"/>
            <a:chExt cx="861000" cy="951353"/>
          </a:xfrm>
        </p:grpSpPr>
        <p:sp>
          <p:nvSpPr>
            <p:cNvPr id="229" name="Google Shape;229;p30"/>
            <p:cNvSpPr txBox="1"/>
            <p:nvPr/>
          </p:nvSpPr>
          <p:spPr>
            <a:xfrm>
              <a:off x="7594376" y="3724581"/>
              <a:ext cx="386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1500"/>
                <a:buFont typeface="Century Gothic"/>
                <a:buNone/>
              </a:pPr>
              <a:r>
                <a:rPr b="0" i="0" lang="en" sz="1500" u="none" cap="none" strike="noStrike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r>
                <a:rPr lang="en" sz="15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100"/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7357262" y="4397834"/>
              <a:ext cx="861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5F8"/>
                </a:buClr>
                <a:buSzPts val="800"/>
                <a:buFont typeface="Century Gothic"/>
                <a:buNone/>
              </a:pPr>
              <a:r>
                <a:rPr b="1" lang="en" sz="800">
                  <a:solidFill>
                    <a:srgbClr val="00174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Service Opportunities</a:t>
              </a:r>
              <a:endParaRPr sz="1100"/>
            </a:p>
          </p:txBody>
        </p:sp>
      </p:grpSp>
      <p:cxnSp>
        <p:nvCxnSpPr>
          <p:cNvPr id="231" name="Google Shape;231;p30"/>
          <p:cNvCxnSpPr/>
          <p:nvPr/>
        </p:nvCxnSpPr>
        <p:spPr>
          <a:xfrm>
            <a:off x="4532300" y="1270375"/>
            <a:ext cx="33000" cy="2428200"/>
          </a:xfrm>
          <a:prstGeom prst="straightConnector1">
            <a:avLst/>
          </a:prstGeom>
          <a:noFill/>
          <a:ln cap="flat" cmpd="sng" w="76200">
            <a:solidFill>
              <a:srgbClr val="DCEA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0"/>
          <p:cNvCxnSpPr/>
          <p:nvPr/>
        </p:nvCxnSpPr>
        <p:spPr>
          <a:xfrm flipH="1" rot="10800000">
            <a:off x="1263750" y="2421525"/>
            <a:ext cx="6755400" cy="72900"/>
          </a:xfrm>
          <a:prstGeom prst="straightConnector1">
            <a:avLst/>
          </a:prstGeom>
          <a:noFill/>
          <a:ln cap="flat" cmpd="sng" w="76200">
            <a:solidFill>
              <a:srgbClr val="9BB7C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0"/>
          <p:cNvSpPr txBox="1"/>
          <p:nvPr/>
        </p:nvSpPr>
        <p:spPr>
          <a:xfrm>
            <a:off x="767525" y="2424825"/>
            <a:ext cx="13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Generic data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7272225" y="2380275"/>
            <a:ext cx="15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Domain specific data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4036200" y="877150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High Risk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100925" y="3746425"/>
            <a:ext cx="105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</a:rPr>
              <a:t>Low Risk</a:t>
            </a:r>
            <a:endParaRPr sz="1000">
              <a:solidFill>
                <a:srgbClr val="1155CC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585075" y="2406313"/>
            <a:ext cx="13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Generic data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357174" y="373175"/>
            <a:ext cx="460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Generative AI adoption framework</a:t>
            </a:r>
            <a:r>
              <a:rPr b="1" i="0" lang="en" sz="17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>
              <a:solidFill>
                <a:srgbClr val="1155CC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2853625" y="4539275"/>
            <a:ext cx="47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Risk and opportunities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31"/>
          <p:cNvGraphicFramePr/>
          <p:nvPr/>
        </p:nvGraphicFramePr>
        <p:xfrm>
          <a:off x="1576137" y="1766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{166701F1-96E0-4C63-95FA-62968288B3F8}</a:tableStyleId>
              </a:tblPr>
              <a:tblGrid>
                <a:gridCol w="1600200"/>
                <a:gridCol w="1395650"/>
                <a:gridCol w="1467850"/>
                <a:gridCol w="1419700"/>
                <a:gridCol w="1440950"/>
              </a:tblGrid>
              <a:tr h="72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Quick ROI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Quick ROI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Task specific model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Domain specific model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New Data Product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</a:tr>
              <a:tr h="7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Continue to </a:t>
                      </a:r>
                      <a:endParaRPr sz="1100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monitor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Continue to monitor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Prompt based learning</a:t>
                      </a:r>
                      <a:endParaRPr sz="1100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(Supervised)</a:t>
                      </a:r>
                      <a:endParaRPr sz="1100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Semi supervised learning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Train from scratch and then fine tune for task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</a:tr>
              <a:tr h="72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 Out of Box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 Out of Box</a:t>
                      </a:r>
                      <a:endParaRPr sz="1100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Create task specific prompt</a:t>
                      </a:r>
                      <a:endParaRPr sz="1100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Get domain specific data</a:t>
                      </a:r>
                      <a:endParaRPr sz="1100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Get Domain specific data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F2"/>
                    </a:solidFill>
                  </a:tcPr>
                </a:tc>
              </a:tr>
              <a:tr h="75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Good content generated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Barely noticeable issues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Requires fixing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F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unacceptable</a:t>
                      </a:r>
                      <a:endParaRPr sz="1100">
                        <a:solidFill>
                          <a:srgbClr val="0C0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100">
                          <a:solidFill>
                            <a:srgbClr val="0C0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unusable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68600" marL="68600" anchor="ctr"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F1F2"/>
                    </a:solidFill>
                  </a:tcPr>
                </a:tc>
              </a:tr>
            </a:tbl>
          </a:graphicData>
        </a:graphic>
      </p:graphicFrame>
      <p:grpSp>
        <p:nvGrpSpPr>
          <p:cNvPr id="245" name="Google Shape;245;p31"/>
          <p:cNvGrpSpPr/>
          <p:nvPr/>
        </p:nvGrpSpPr>
        <p:grpSpPr>
          <a:xfrm>
            <a:off x="1576162" y="934119"/>
            <a:ext cx="7324525" cy="339300"/>
            <a:chOff x="1319314" y="1225386"/>
            <a:chExt cx="10569300" cy="452400"/>
          </a:xfrm>
        </p:grpSpPr>
        <p:sp>
          <p:nvSpPr>
            <p:cNvPr id="246" name="Google Shape;246;p31"/>
            <p:cNvSpPr/>
            <p:nvPr/>
          </p:nvSpPr>
          <p:spPr>
            <a:xfrm rot="-5400000">
              <a:off x="6377764" y="-3833064"/>
              <a:ext cx="452400" cy="10569300"/>
            </a:xfrm>
            <a:prstGeom prst="upDownArrow">
              <a:avLst>
                <a:gd fmla="val 69020" name="adj1"/>
                <a:gd fmla="val 42237" name="adj2"/>
              </a:avLst>
            </a:prstGeom>
            <a:gradFill>
              <a:gsLst>
                <a:gs pos="0">
                  <a:schemeClr val="accent4"/>
                </a:gs>
                <a:gs pos="27000">
                  <a:srgbClr val="88B8C3"/>
                </a:gs>
                <a:gs pos="49000">
                  <a:schemeClr val="accent2"/>
                </a:gs>
                <a:gs pos="68500">
                  <a:schemeClr val="accent1"/>
                </a:gs>
                <a:gs pos="88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1660105" y="1404543"/>
              <a:ext cx="9887700" cy="90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31"/>
          <p:cNvGrpSpPr/>
          <p:nvPr/>
        </p:nvGrpSpPr>
        <p:grpSpPr>
          <a:xfrm>
            <a:off x="5217154" y="1025314"/>
            <a:ext cx="157175" cy="157175"/>
            <a:chOff x="7297737" y="3190975"/>
            <a:chExt cx="127000" cy="127000"/>
          </a:xfrm>
        </p:grpSpPr>
        <p:sp>
          <p:nvSpPr>
            <p:cNvPr id="249" name="Google Shape;249;p31"/>
            <p:cNvSpPr/>
            <p:nvPr/>
          </p:nvSpPr>
          <p:spPr>
            <a:xfrm>
              <a:off x="7297737" y="3190975"/>
              <a:ext cx="126900" cy="1269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7297737" y="3247144"/>
              <a:ext cx="127000" cy="70831"/>
            </a:xfrm>
            <a:custGeom>
              <a:rect b="b" l="l" r="r" t="t"/>
              <a:pathLst>
                <a:path extrusionOk="0" h="70831" w="127000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dk2">
                <a:alpha val="2471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31"/>
          <p:cNvGrpSpPr/>
          <p:nvPr/>
        </p:nvGrpSpPr>
        <p:grpSpPr>
          <a:xfrm>
            <a:off x="2313543" y="1025314"/>
            <a:ext cx="157175" cy="157175"/>
            <a:chOff x="7297737" y="3190975"/>
            <a:chExt cx="127000" cy="127000"/>
          </a:xfrm>
        </p:grpSpPr>
        <p:sp>
          <p:nvSpPr>
            <p:cNvPr id="252" name="Google Shape;252;p31"/>
            <p:cNvSpPr/>
            <p:nvPr/>
          </p:nvSpPr>
          <p:spPr>
            <a:xfrm>
              <a:off x="7297737" y="3190975"/>
              <a:ext cx="126900" cy="1269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7297737" y="3247144"/>
              <a:ext cx="127000" cy="70831"/>
            </a:xfrm>
            <a:custGeom>
              <a:rect b="b" l="l" r="r" t="t"/>
              <a:pathLst>
                <a:path extrusionOk="0" h="70831" w="127000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dk2">
                <a:alpha val="2471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31"/>
          <p:cNvGrpSpPr/>
          <p:nvPr/>
        </p:nvGrpSpPr>
        <p:grpSpPr>
          <a:xfrm>
            <a:off x="8047858" y="1025314"/>
            <a:ext cx="157175" cy="157175"/>
            <a:chOff x="7297737" y="3190975"/>
            <a:chExt cx="127000" cy="127000"/>
          </a:xfrm>
        </p:grpSpPr>
        <p:sp>
          <p:nvSpPr>
            <p:cNvPr id="255" name="Google Shape;255;p31"/>
            <p:cNvSpPr/>
            <p:nvPr/>
          </p:nvSpPr>
          <p:spPr>
            <a:xfrm>
              <a:off x="7297737" y="3190975"/>
              <a:ext cx="126900" cy="126900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7297737" y="3247144"/>
              <a:ext cx="127000" cy="70831"/>
            </a:xfrm>
            <a:custGeom>
              <a:rect b="b" l="l" r="r" t="t"/>
              <a:pathLst>
                <a:path extrusionOk="0" h="70831" w="127000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dk1">
                <a:alpha val="2471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72200" y="1831650"/>
            <a:ext cx="1662300" cy="2864321"/>
            <a:chOff x="96252" y="3089200"/>
            <a:chExt cx="2216400" cy="3172356"/>
          </a:xfrm>
        </p:grpSpPr>
        <p:grpSp>
          <p:nvGrpSpPr>
            <p:cNvPr id="258" name="Google Shape;258;p31"/>
            <p:cNvGrpSpPr/>
            <p:nvPr/>
          </p:nvGrpSpPr>
          <p:grpSpPr>
            <a:xfrm>
              <a:off x="96252" y="3089200"/>
              <a:ext cx="2216400" cy="764534"/>
              <a:chOff x="96252" y="3089303"/>
              <a:chExt cx="2216400" cy="744000"/>
            </a:xfrm>
          </p:grpSpPr>
          <p:sp>
            <p:nvSpPr>
              <p:cNvPr id="259" name="Google Shape;259;p31"/>
              <p:cNvSpPr/>
              <p:nvPr/>
            </p:nvSpPr>
            <p:spPr>
              <a:xfrm>
                <a:off x="96252" y="3089303"/>
                <a:ext cx="2216400" cy="744000"/>
              </a:xfrm>
              <a:prstGeom prst="homePlate">
                <a:avLst>
                  <a:gd fmla="val 2027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1"/>
              <p:cNvSpPr txBox="1"/>
              <p:nvPr/>
            </p:nvSpPr>
            <p:spPr>
              <a:xfrm>
                <a:off x="788720" y="3291988"/>
                <a:ext cx="14511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Outcome</a:t>
                </a:r>
                <a:endParaRPr sz="1100"/>
              </a:p>
            </p:txBody>
          </p:sp>
          <p:grpSp>
            <p:nvGrpSpPr>
              <p:cNvPr id="261" name="Google Shape;261;p31"/>
              <p:cNvGrpSpPr/>
              <p:nvPr/>
            </p:nvGrpSpPr>
            <p:grpSpPr>
              <a:xfrm>
                <a:off x="260433" y="3259903"/>
                <a:ext cx="390274" cy="426097"/>
                <a:chOff x="1923027" y="-99620"/>
                <a:chExt cx="4854152" cy="5060534"/>
              </a:xfrm>
            </p:grpSpPr>
            <p:grpSp>
              <p:nvGrpSpPr>
                <p:cNvPr id="262" name="Google Shape;262;p31"/>
                <p:cNvGrpSpPr/>
                <p:nvPr/>
              </p:nvGrpSpPr>
              <p:grpSpPr>
                <a:xfrm>
                  <a:off x="2570313" y="-99620"/>
                  <a:ext cx="2119800" cy="4306017"/>
                  <a:chOff x="2570313" y="-99620"/>
                  <a:chExt cx="2119800" cy="4306017"/>
                </a:xfrm>
              </p:grpSpPr>
              <p:sp>
                <p:nvSpPr>
                  <p:cNvPr id="263" name="Google Shape;263;p31"/>
                  <p:cNvSpPr/>
                  <p:nvPr/>
                </p:nvSpPr>
                <p:spPr>
                  <a:xfrm>
                    <a:off x="2570313" y="-99620"/>
                    <a:ext cx="2119800" cy="9927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" name="Google Shape;264;p31"/>
                  <p:cNvSpPr/>
                  <p:nvPr/>
                </p:nvSpPr>
                <p:spPr>
                  <a:xfrm>
                    <a:off x="2570313" y="556183"/>
                    <a:ext cx="2119341" cy="670804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" name="Google Shape;265;p31"/>
                  <p:cNvSpPr/>
                  <p:nvPr/>
                </p:nvSpPr>
                <p:spPr>
                  <a:xfrm>
                    <a:off x="2570313" y="900488"/>
                    <a:ext cx="2119341" cy="670804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" name="Google Shape;266;p31"/>
                  <p:cNvSpPr/>
                  <p:nvPr/>
                </p:nvSpPr>
                <p:spPr>
                  <a:xfrm>
                    <a:off x="2570313" y="1260704"/>
                    <a:ext cx="2092102" cy="654763"/>
                  </a:xfrm>
                  <a:custGeom>
                    <a:rect b="b" l="l" r="r" t="t"/>
                    <a:pathLst>
                      <a:path extrusionOk="0" h="107780" w="344379">
                        <a:moveTo>
                          <a:pt x="344379" y="2107"/>
                        </a:moveTo>
                        <a:cubicBezTo>
                          <a:pt x="324075" y="37042"/>
                          <a:pt x="326268" y="47152"/>
                          <a:pt x="327687" y="60364"/>
                        </a:cubicBezTo>
                        <a:cubicBezTo>
                          <a:pt x="317733" y="71582"/>
                          <a:pt x="307778" y="75042"/>
                          <a:pt x="297824" y="82381"/>
                        </a:cubicBezTo>
                        <a:cubicBezTo>
                          <a:pt x="266253" y="98074"/>
                          <a:pt x="222637" y="107780"/>
                          <a:pt x="174461" y="107780"/>
                        </a:cubicBezTo>
                        <a:cubicBezTo>
                          <a:pt x="78109" y="107780"/>
                          <a:pt x="0" y="68955"/>
                          <a:pt x="0" y="21062"/>
                        </a:cubicBezTo>
                        <a:cubicBezTo>
                          <a:pt x="0" y="15075"/>
                          <a:pt x="1221" y="9230"/>
                          <a:pt x="3545" y="3585"/>
                        </a:cubicBezTo>
                        <a:lnTo>
                          <a:pt x="5399" y="0"/>
                        </a:lnTo>
                        <a:lnTo>
                          <a:pt x="6489" y="2107"/>
                        </a:lnTo>
                        <a:cubicBezTo>
                          <a:pt x="28578" y="37407"/>
                          <a:pt x="116791" y="63038"/>
                          <a:pt x="173106" y="63038"/>
                        </a:cubicBezTo>
                        <a:cubicBezTo>
                          <a:pt x="229421" y="63038"/>
                          <a:pt x="324617" y="42062"/>
                          <a:pt x="344379" y="210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" name="Google Shape;267;p31"/>
                  <p:cNvSpPr/>
                  <p:nvPr/>
                </p:nvSpPr>
                <p:spPr>
                  <a:xfrm>
                    <a:off x="2570319" y="1605003"/>
                    <a:ext cx="2022507" cy="654764"/>
                  </a:xfrm>
                  <a:custGeom>
                    <a:rect b="b" l="l" r="r" t="t"/>
                    <a:pathLst>
                      <a:path extrusionOk="0" h="107780" w="332923">
                        <a:moveTo>
                          <a:pt x="5399" y="0"/>
                        </a:moveTo>
                        <a:lnTo>
                          <a:pt x="6489" y="2107"/>
                        </a:lnTo>
                        <a:cubicBezTo>
                          <a:pt x="28578" y="37407"/>
                          <a:pt x="94820" y="63038"/>
                          <a:pt x="173106" y="63038"/>
                        </a:cubicBezTo>
                        <a:cubicBezTo>
                          <a:pt x="231822" y="63038"/>
                          <a:pt x="283761" y="48621"/>
                          <a:pt x="315381" y="26520"/>
                        </a:cubicBezTo>
                        <a:lnTo>
                          <a:pt x="332923" y="8927"/>
                        </a:lnTo>
                        <a:lnTo>
                          <a:pt x="332923" y="24472"/>
                        </a:lnTo>
                        <a:cubicBezTo>
                          <a:pt x="324051" y="41402"/>
                          <a:pt x="327593" y="49796"/>
                          <a:pt x="329582" y="58968"/>
                        </a:cubicBezTo>
                        <a:cubicBezTo>
                          <a:pt x="319772" y="68324"/>
                          <a:pt x="309962" y="74577"/>
                          <a:pt x="297824" y="82381"/>
                        </a:cubicBezTo>
                        <a:cubicBezTo>
                          <a:pt x="266253" y="98074"/>
                          <a:pt x="222637" y="107780"/>
                          <a:pt x="174461" y="107780"/>
                        </a:cubicBezTo>
                        <a:cubicBezTo>
                          <a:pt x="78109" y="107780"/>
                          <a:pt x="0" y="68955"/>
                          <a:pt x="0" y="21062"/>
                        </a:cubicBezTo>
                        <a:cubicBezTo>
                          <a:pt x="0" y="15075"/>
                          <a:pt x="1221" y="9230"/>
                          <a:pt x="3545" y="3585"/>
                        </a:cubicBezTo>
                        <a:lnTo>
                          <a:pt x="539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" name="Google Shape;268;p31"/>
                  <p:cNvSpPr/>
                  <p:nvPr/>
                </p:nvSpPr>
                <p:spPr>
                  <a:xfrm>
                    <a:off x="2570319" y="1934375"/>
                    <a:ext cx="2022637" cy="602868"/>
                  </a:xfrm>
                  <a:custGeom>
                    <a:rect b="b" l="l" r="r" t="t"/>
                    <a:pathLst>
                      <a:path extrusionOk="0" h="602868" w="2022637">
                        <a:moveTo>
                          <a:pt x="2022637" y="54235"/>
                        </a:moveTo>
                        <a:cubicBezTo>
                          <a:pt x="1967181" y="185002"/>
                          <a:pt x="1963572" y="292202"/>
                          <a:pt x="1997667" y="361693"/>
                        </a:cubicBezTo>
                        <a:cubicBezTo>
                          <a:pt x="1847329" y="461742"/>
                          <a:pt x="1692229" y="530241"/>
                          <a:pt x="1535044" y="576117"/>
                        </a:cubicBezTo>
                        <a:lnTo>
                          <a:pt x="1430673" y="602868"/>
                        </a:lnTo>
                        <a:lnTo>
                          <a:pt x="1413264" y="576079"/>
                        </a:lnTo>
                        <a:cubicBezTo>
                          <a:pt x="1359630" y="515507"/>
                          <a:pt x="1282019" y="460958"/>
                          <a:pt x="1186115" y="415147"/>
                        </a:cubicBezTo>
                        <a:lnTo>
                          <a:pt x="1100696" y="381483"/>
                        </a:lnTo>
                        <a:lnTo>
                          <a:pt x="1183367" y="378955"/>
                        </a:lnTo>
                        <a:cubicBezTo>
                          <a:pt x="1485368" y="360354"/>
                          <a:pt x="1747972" y="278608"/>
                          <a:pt x="1916063" y="161120"/>
                        </a:cubicBezTo>
                        <a:cubicBezTo>
                          <a:pt x="1965723" y="120779"/>
                          <a:pt x="1987114" y="89861"/>
                          <a:pt x="2022637" y="54235"/>
                        </a:cubicBezTo>
                        <a:close/>
                        <a:moveTo>
                          <a:pt x="32801" y="0"/>
                        </a:moveTo>
                        <a:lnTo>
                          <a:pt x="39423" y="12801"/>
                        </a:lnTo>
                        <a:cubicBezTo>
                          <a:pt x="89748" y="93224"/>
                          <a:pt x="177795" y="165386"/>
                          <a:pt x="293277" y="224174"/>
                        </a:cubicBezTo>
                        <a:lnTo>
                          <a:pt x="395749" y="268826"/>
                        </a:lnTo>
                        <a:lnTo>
                          <a:pt x="223029" y="277143"/>
                        </a:lnTo>
                        <a:lnTo>
                          <a:pt x="63192" y="300844"/>
                        </a:lnTo>
                        <a:lnTo>
                          <a:pt x="21534" y="234138"/>
                        </a:lnTo>
                        <a:cubicBezTo>
                          <a:pt x="7415" y="199842"/>
                          <a:pt x="0" y="164331"/>
                          <a:pt x="0" y="127960"/>
                        </a:cubicBezTo>
                        <a:cubicBezTo>
                          <a:pt x="0" y="91587"/>
                          <a:pt x="7418" y="56076"/>
                          <a:pt x="21537" y="2178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" name="Google Shape;269;p31"/>
                  <p:cNvSpPr/>
                  <p:nvPr/>
                </p:nvSpPr>
                <p:spPr>
                  <a:xfrm>
                    <a:off x="3143484" y="33279"/>
                    <a:ext cx="977832" cy="664226"/>
                  </a:xfrm>
                  <a:custGeom>
                    <a:rect b="b" l="l" r="r" t="t"/>
                    <a:pathLst>
                      <a:path extrusionOk="0" h="1335128" w="1810800">
                        <a:moveTo>
                          <a:pt x="74548" y="405527"/>
                        </a:moveTo>
                        <a:cubicBezTo>
                          <a:pt x="128972" y="171183"/>
                          <a:pt x="454831" y="142068"/>
                          <a:pt x="735301" y="132571"/>
                        </a:cubicBezTo>
                        <a:cubicBezTo>
                          <a:pt x="735301" y="88381"/>
                          <a:pt x="735300" y="44190"/>
                          <a:pt x="735300" y="0"/>
                        </a:cubicBezTo>
                        <a:lnTo>
                          <a:pt x="1056672" y="2620"/>
                        </a:lnTo>
                        <a:cubicBezTo>
                          <a:pt x="1057191" y="47070"/>
                          <a:pt x="1057711" y="91520"/>
                          <a:pt x="1058230" y="135970"/>
                        </a:cubicBezTo>
                        <a:cubicBezTo>
                          <a:pt x="1362345" y="119406"/>
                          <a:pt x="1608751" y="222246"/>
                          <a:pt x="1725830" y="365019"/>
                        </a:cubicBezTo>
                        <a:cubicBezTo>
                          <a:pt x="1678241" y="378616"/>
                          <a:pt x="1504890" y="410959"/>
                          <a:pt x="1296178" y="431705"/>
                        </a:cubicBezTo>
                        <a:cubicBezTo>
                          <a:pt x="1067071" y="238297"/>
                          <a:pt x="646919" y="283271"/>
                          <a:pt x="640120" y="390914"/>
                        </a:cubicBezTo>
                        <a:cubicBezTo>
                          <a:pt x="655192" y="542532"/>
                          <a:pt x="1295611" y="534816"/>
                          <a:pt x="1489935" y="608466"/>
                        </a:cubicBezTo>
                        <a:cubicBezTo>
                          <a:pt x="1727093" y="680767"/>
                          <a:pt x="1835533" y="771133"/>
                          <a:pt x="1806067" y="890605"/>
                        </a:cubicBezTo>
                        <a:cubicBezTo>
                          <a:pt x="1739664" y="1057932"/>
                          <a:pt x="1497627" y="1207978"/>
                          <a:pt x="1073172" y="1178714"/>
                        </a:cubicBezTo>
                        <a:cubicBezTo>
                          <a:pt x="1073857" y="1233472"/>
                          <a:pt x="1071921" y="1280370"/>
                          <a:pt x="1072606" y="1335128"/>
                        </a:cubicBezTo>
                        <a:lnTo>
                          <a:pt x="733176" y="1335128"/>
                        </a:lnTo>
                        <a:cubicBezTo>
                          <a:pt x="734159" y="1285776"/>
                          <a:pt x="732523" y="1231183"/>
                          <a:pt x="733506" y="1181831"/>
                        </a:cubicBezTo>
                        <a:cubicBezTo>
                          <a:pt x="433836" y="1203729"/>
                          <a:pt x="24329" y="1046811"/>
                          <a:pt x="0" y="872265"/>
                        </a:cubicBezTo>
                        <a:lnTo>
                          <a:pt x="476958" y="832818"/>
                        </a:lnTo>
                        <a:cubicBezTo>
                          <a:pt x="593870" y="1035283"/>
                          <a:pt x="1190731" y="1040106"/>
                          <a:pt x="1245190" y="894004"/>
                        </a:cubicBezTo>
                        <a:cubicBezTo>
                          <a:pt x="1283715" y="776164"/>
                          <a:pt x="683179" y="753501"/>
                          <a:pt x="402174" y="683250"/>
                        </a:cubicBezTo>
                        <a:cubicBezTo>
                          <a:pt x="287134" y="658755"/>
                          <a:pt x="55244" y="575478"/>
                          <a:pt x="74548" y="40552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" name="Google Shape;270;p31"/>
                  <p:cNvSpPr/>
                  <p:nvPr/>
                </p:nvSpPr>
                <p:spPr>
                  <a:xfrm>
                    <a:off x="4050922" y="2331256"/>
                    <a:ext cx="542034" cy="556043"/>
                  </a:xfrm>
                  <a:custGeom>
                    <a:rect b="b" l="l" r="r" t="t"/>
                    <a:pathLst>
                      <a:path extrusionOk="0" h="556043" w="542034">
                        <a:moveTo>
                          <a:pt x="542034" y="0"/>
                        </a:moveTo>
                        <a:cubicBezTo>
                          <a:pt x="486408" y="121466"/>
                          <a:pt x="487337" y="219371"/>
                          <a:pt x="516548" y="307840"/>
                        </a:cubicBezTo>
                        <a:cubicBezTo>
                          <a:pt x="433707" y="429882"/>
                          <a:pt x="106442" y="538604"/>
                          <a:pt x="18795" y="556043"/>
                        </a:cubicBezTo>
                        <a:cubicBezTo>
                          <a:pt x="48248" y="491841"/>
                          <a:pt x="53890" y="372870"/>
                          <a:pt x="0" y="256281"/>
                        </a:cubicBezTo>
                        <a:cubicBezTo>
                          <a:pt x="228303" y="204192"/>
                          <a:pt x="385168" y="128289"/>
                          <a:pt x="54203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" name="Google Shape;271;p31"/>
                  <p:cNvSpPr/>
                  <p:nvPr/>
                </p:nvSpPr>
                <p:spPr>
                  <a:xfrm>
                    <a:off x="4059066" y="2684195"/>
                    <a:ext cx="524462" cy="538360"/>
                  </a:xfrm>
                  <a:custGeom>
                    <a:rect b="b" l="l" r="r" t="t"/>
                    <a:pathLst>
                      <a:path extrusionOk="0" h="538360" w="524462">
                        <a:moveTo>
                          <a:pt x="524462" y="0"/>
                        </a:moveTo>
                        <a:cubicBezTo>
                          <a:pt x="461011" y="137905"/>
                          <a:pt x="482402" y="228665"/>
                          <a:pt x="499073" y="291157"/>
                        </a:cubicBezTo>
                        <a:cubicBezTo>
                          <a:pt x="428332" y="396361"/>
                          <a:pt x="107523" y="527988"/>
                          <a:pt x="0" y="538360"/>
                        </a:cubicBezTo>
                        <a:cubicBezTo>
                          <a:pt x="37203" y="463549"/>
                          <a:pt x="60118" y="357783"/>
                          <a:pt x="33028" y="242492"/>
                        </a:cubicBezTo>
                        <a:cubicBezTo>
                          <a:pt x="208745" y="197379"/>
                          <a:pt x="379701" y="118931"/>
                          <a:pt x="52446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" name="Google Shape;272;p31"/>
                  <p:cNvSpPr/>
                  <p:nvPr/>
                </p:nvSpPr>
                <p:spPr>
                  <a:xfrm>
                    <a:off x="4060308" y="3004271"/>
                    <a:ext cx="530256" cy="562982"/>
                  </a:xfrm>
                  <a:custGeom>
                    <a:rect b="b" l="l" r="r" t="t"/>
                    <a:pathLst>
                      <a:path extrusionOk="0" h="562982" w="530256">
                        <a:moveTo>
                          <a:pt x="526824" y="0"/>
                        </a:moveTo>
                        <a:cubicBezTo>
                          <a:pt x="465122" y="169546"/>
                          <a:pt x="488269" y="235398"/>
                          <a:pt x="530256" y="305957"/>
                        </a:cubicBezTo>
                        <a:cubicBezTo>
                          <a:pt x="430546" y="429156"/>
                          <a:pt x="96259" y="553420"/>
                          <a:pt x="0" y="562982"/>
                        </a:cubicBezTo>
                        <a:cubicBezTo>
                          <a:pt x="45432" y="483956"/>
                          <a:pt x="52766" y="359689"/>
                          <a:pt x="21999" y="254469"/>
                        </a:cubicBezTo>
                        <a:cubicBezTo>
                          <a:pt x="187893" y="212508"/>
                          <a:pt x="391887" y="137211"/>
                          <a:pt x="52682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" name="Google Shape;273;p31"/>
                  <p:cNvSpPr/>
                  <p:nvPr/>
                </p:nvSpPr>
                <p:spPr>
                  <a:xfrm>
                    <a:off x="4071524" y="3332652"/>
                    <a:ext cx="521434" cy="563330"/>
                  </a:xfrm>
                  <a:custGeom>
                    <a:rect b="b" l="l" r="r" t="t"/>
                    <a:pathLst>
                      <a:path extrusionOk="0" h="563330" w="521434">
                        <a:moveTo>
                          <a:pt x="521434" y="0"/>
                        </a:moveTo>
                        <a:cubicBezTo>
                          <a:pt x="472120" y="128470"/>
                          <a:pt x="488791" y="233386"/>
                          <a:pt x="514897" y="300580"/>
                        </a:cubicBezTo>
                        <a:cubicBezTo>
                          <a:pt x="447041" y="397247"/>
                          <a:pt x="90805" y="562123"/>
                          <a:pt x="0" y="563330"/>
                        </a:cubicBezTo>
                        <a:lnTo>
                          <a:pt x="27214" y="507844"/>
                        </a:lnTo>
                        <a:cubicBezTo>
                          <a:pt x="41333" y="473548"/>
                          <a:pt x="48748" y="438037"/>
                          <a:pt x="48748" y="401666"/>
                        </a:cubicBezTo>
                        <a:cubicBezTo>
                          <a:pt x="48748" y="365295"/>
                          <a:pt x="41333" y="329785"/>
                          <a:pt x="27214" y="295488"/>
                        </a:cubicBezTo>
                        <a:lnTo>
                          <a:pt x="15847" y="273514"/>
                        </a:lnTo>
                        <a:lnTo>
                          <a:pt x="35556" y="269392"/>
                        </a:lnTo>
                        <a:cubicBezTo>
                          <a:pt x="264789" y="210644"/>
                          <a:pt x="426867" y="113405"/>
                          <a:pt x="52143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" name="Google Shape;274;p31"/>
                  <p:cNvSpPr/>
                  <p:nvPr/>
                </p:nvSpPr>
                <p:spPr>
                  <a:xfrm>
                    <a:off x="4079240" y="3661193"/>
                    <a:ext cx="513717" cy="545204"/>
                  </a:xfrm>
                  <a:custGeom>
                    <a:rect b="b" l="l" r="r" t="t"/>
                    <a:pathLst>
                      <a:path extrusionOk="0" h="545204" w="513717">
                        <a:moveTo>
                          <a:pt x="0" y="288489"/>
                        </a:moveTo>
                        <a:cubicBezTo>
                          <a:pt x="173620" y="225664"/>
                          <a:pt x="349622" y="162838"/>
                          <a:pt x="513717" y="0"/>
                        </a:cubicBezTo>
                        <a:cubicBezTo>
                          <a:pt x="459604" y="161533"/>
                          <a:pt x="466767" y="233508"/>
                          <a:pt x="492775" y="314912"/>
                        </a:cubicBezTo>
                        <a:cubicBezTo>
                          <a:pt x="433388" y="382264"/>
                          <a:pt x="369293" y="411906"/>
                          <a:pt x="300477" y="446262"/>
                        </a:cubicBezTo>
                        <a:cubicBezTo>
                          <a:pt x="252526" y="470097"/>
                          <a:pt x="200000" y="491659"/>
                          <a:pt x="143612" y="510595"/>
                        </a:cubicBezTo>
                        <a:lnTo>
                          <a:pt x="15334" y="545204"/>
                        </a:lnTo>
                        <a:lnTo>
                          <a:pt x="19497" y="538537"/>
                        </a:lnTo>
                        <a:cubicBezTo>
                          <a:pt x="33616" y="504241"/>
                          <a:pt x="41031" y="468730"/>
                          <a:pt x="41031" y="432359"/>
                        </a:cubicBezTo>
                        <a:cubicBezTo>
                          <a:pt x="41031" y="395988"/>
                          <a:pt x="33616" y="360478"/>
                          <a:pt x="19497" y="326181"/>
                        </a:cubicBezTo>
                        <a:lnTo>
                          <a:pt x="0" y="288489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5" name="Google Shape;275;p31"/>
                <p:cNvGrpSpPr/>
                <p:nvPr/>
              </p:nvGrpSpPr>
              <p:grpSpPr>
                <a:xfrm>
                  <a:off x="1923027" y="2233321"/>
                  <a:ext cx="2145974" cy="2727593"/>
                  <a:chOff x="6410084" y="2799066"/>
                  <a:chExt cx="353224" cy="448957"/>
                </a:xfrm>
              </p:grpSpPr>
              <p:sp>
                <p:nvSpPr>
                  <p:cNvPr id="276" name="Google Shape;276;p31"/>
                  <p:cNvSpPr/>
                  <p:nvPr/>
                </p:nvSpPr>
                <p:spPr>
                  <a:xfrm>
                    <a:off x="6410084" y="2799066"/>
                    <a:ext cx="348900" cy="166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" name="Google Shape;277;p31"/>
                  <p:cNvSpPr/>
                  <p:nvPr/>
                </p:nvSpPr>
                <p:spPr>
                  <a:xfrm>
                    <a:off x="6410084" y="2911110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" name="Google Shape;278;p31"/>
                  <p:cNvSpPr/>
                  <p:nvPr/>
                </p:nvSpPr>
                <p:spPr>
                  <a:xfrm>
                    <a:off x="6410084" y="2967782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" name="Google Shape;279;p31"/>
                  <p:cNvSpPr/>
                  <p:nvPr/>
                </p:nvSpPr>
                <p:spPr>
                  <a:xfrm>
                    <a:off x="6410084" y="3024454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" name="Google Shape;280;p31"/>
                  <p:cNvSpPr/>
                  <p:nvPr/>
                </p:nvSpPr>
                <p:spPr>
                  <a:xfrm>
                    <a:off x="6410084" y="3083583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" name="Google Shape;281;p31"/>
                  <p:cNvSpPr/>
                  <p:nvPr/>
                </p:nvSpPr>
                <p:spPr>
                  <a:xfrm>
                    <a:off x="6410084" y="3137797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2" name="Google Shape;282;p31"/>
                  <p:cNvSpPr/>
                  <p:nvPr/>
                </p:nvSpPr>
                <p:spPr>
                  <a:xfrm>
                    <a:off x="6508116" y="2823945"/>
                    <a:ext cx="162972" cy="110148"/>
                  </a:xfrm>
                  <a:custGeom>
                    <a:rect b="b" l="l" r="r" t="t"/>
                    <a:pathLst>
                      <a:path extrusionOk="0" h="1335128" w="1810800">
                        <a:moveTo>
                          <a:pt x="74548" y="405527"/>
                        </a:moveTo>
                        <a:cubicBezTo>
                          <a:pt x="128972" y="171183"/>
                          <a:pt x="454831" y="142068"/>
                          <a:pt x="735301" y="132571"/>
                        </a:cubicBezTo>
                        <a:cubicBezTo>
                          <a:pt x="735301" y="88381"/>
                          <a:pt x="735300" y="44190"/>
                          <a:pt x="735300" y="0"/>
                        </a:cubicBezTo>
                        <a:lnTo>
                          <a:pt x="1056672" y="2620"/>
                        </a:lnTo>
                        <a:cubicBezTo>
                          <a:pt x="1057191" y="47070"/>
                          <a:pt x="1057711" y="91520"/>
                          <a:pt x="1058230" y="135970"/>
                        </a:cubicBezTo>
                        <a:cubicBezTo>
                          <a:pt x="1362345" y="119406"/>
                          <a:pt x="1608751" y="222246"/>
                          <a:pt x="1725830" y="365019"/>
                        </a:cubicBezTo>
                        <a:cubicBezTo>
                          <a:pt x="1678241" y="378616"/>
                          <a:pt x="1504890" y="410959"/>
                          <a:pt x="1296178" y="431705"/>
                        </a:cubicBezTo>
                        <a:cubicBezTo>
                          <a:pt x="1067071" y="238297"/>
                          <a:pt x="646919" y="283271"/>
                          <a:pt x="640120" y="390914"/>
                        </a:cubicBezTo>
                        <a:cubicBezTo>
                          <a:pt x="655192" y="542532"/>
                          <a:pt x="1295611" y="534816"/>
                          <a:pt x="1489935" y="608466"/>
                        </a:cubicBezTo>
                        <a:cubicBezTo>
                          <a:pt x="1727093" y="680767"/>
                          <a:pt x="1835533" y="771133"/>
                          <a:pt x="1806067" y="890605"/>
                        </a:cubicBezTo>
                        <a:cubicBezTo>
                          <a:pt x="1739664" y="1057932"/>
                          <a:pt x="1497627" y="1207978"/>
                          <a:pt x="1073172" y="1178714"/>
                        </a:cubicBezTo>
                        <a:cubicBezTo>
                          <a:pt x="1073857" y="1233472"/>
                          <a:pt x="1071921" y="1280370"/>
                          <a:pt x="1072606" y="1335128"/>
                        </a:cubicBezTo>
                        <a:lnTo>
                          <a:pt x="733176" y="1335128"/>
                        </a:lnTo>
                        <a:cubicBezTo>
                          <a:pt x="734159" y="1285776"/>
                          <a:pt x="732523" y="1231183"/>
                          <a:pt x="733506" y="1181831"/>
                        </a:cubicBezTo>
                        <a:cubicBezTo>
                          <a:pt x="433836" y="1203729"/>
                          <a:pt x="24329" y="1046811"/>
                          <a:pt x="0" y="872265"/>
                        </a:cubicBezTo>
                        <a:lnTo>
                          <a:pt x="476958" y="832818"/>
                        </a:lnTo>
                        <a:cubicBezTo>
                          <a:pt x="593870" y="1035283"/>
                          <a:pt x="1190731" y="1040106"/>
                          <a:pt x="1245190" y="894004"/>
                        </a:cubicBezTo>
                        <a:cubicBezTo>
                          <a:pt x="1283715" y="776164"/>
                          <a:pt x="683179" y="753501"/>
                          <a:pt x="402174" y="683250"/>
                        </a:cubicBezTo>
                        <a:cubicBezTo>
                          <a:pt x="287134" y="658755"/>
                          <a:pt x="55244" y="575478"/>
                          <a:pt x="74548" y="40552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3" name="Google Shape;283;p31"/>
                <p:cNvGrpSpPr/>
                <p:nvPr/>
              </p:nvGrpSpPr>
              <p:grpSpPr>
                <a:xfrm>
                  <a:off x="4631206" y="1045313"/>
                  <a:ext cx="2145974" cy="3379665"/>
                  <a:chOff x="6025397" y="2507382"/>
                  <a:chExt cx="353224" cy="556287"/>
                </a:xfrm>
              </p:grpSpPr>
              <p:sp>
                <p:nvSpPr>
                  <p:cNvPr id="284" name="Google Shape;284;p31"/>
                  <p:cNvSpPr/>
                  <p:nvPr/>
                </p:nvSpPr>
                <p:spPr>
                  <a:xfrm>
                    <a:off x="6025397" y="2507382"/>
                    <a:ext cx="348900" cy="165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5" name="Google Shape;285;p31"/>
                  <p:cNvSpPr/>
                  <p:nvPr/>
                </p:nvSpPr>
                <p:spPr>
                  <a:xfrm>
                    <a:off x="6025397" y="2616143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6" name="Google Shape;286;p31"/>
                  <p:cNvSpPr/>
                  <p:nvPr/>
                </p:nvSpPr>
                <p:spPr>
                  <a:xfrm>
                    <a:off x="6025397" y="2672815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7" name="Google Shape;287;p31"/>
                  <p:cNvSpPr/>
                  <p:nvPr/>
                </p:nvSpPr>
                <p:spPr>
                  <a:xfrm>
                    <a:off x="6025397" y="2729487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8" name="Google Shape;288;p31"/>
                  <p:cNvSpPr/>
                  <p:nvPr/>
                </p:nvSpPr>
                <p:spPr>
                  <a:xfrm>
                    <a:off x="6025397" y="2788616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9" name="Google Shape;289;p31"/>
                  <p:cNvSpPr/>
                  <p:nvPr/>
                </p:nvSpPr>
                <p:spPr>
                  <a:xfrm>
                    <a:off x="6025397" y="2842830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0" name="Google Shape;290;p31"/>
                  <p:cNvSpPr/>
                  <p:nvPr/>
                </p:nvSpPr>
                <p:spPr>
                  <a:xfrm>
                    <a:off x="6122200" y="2528421"/>
                    <a:ext cx="162972" cy="113486"/>
                  </a:xfrm>
                  <a:custGeom>
                    <a:rect b="b" l="l" r="r" t="t"/>
                    <a:pathLst>
                      <a:path extrusionOk="0" h="1335128" w="1810800">
                        <a:moveTo>
                          <a:pt x="74548" y="405527"/>
                        </a:moveTo>
                        <a:cubicBezTo>
                          <a:pt x="128972" y="171183"/>
                          <a:pt x="454831" y="142068"/>
                          <a:pt x="735301" y="132571"/>
                        </a:cubicBezTo>
                        <a:cubicBezTo>
                          <a:pt x="735301" y="88381"/>
                          <a:pt x="735300" y="44190"/>
                          <a:pt x="735300" y="0"/>
                        </a:cubicBezTo>
                        <a:lnTo>
                          <a:pt x="1056672" y="2620"/>
                        </a:lnTo>
                        <a:cubicBezTo>
                          <a:pt x="1057191" y="47070"/>
                          <a:pt x="1057711" y="91520"/>
                          <a:pt x="1058230" y="135970"/>
                        </a:cubicBezTo>
                        <a:cubicBezTo>
                          <a:pt x="1362345" y="119406"/>
                          <a:pt x="1608751" y="222246"/>
                          <a:pt x="1725830" y="365019"/>
                        </a:cubicBezTo>
                        <a:cubicBezTo>
                          <a:pt x="1678241" y="378616"/>
                          <a:pt x="1504890" y="410959"/>
                          <a:pt x="1296178" y="431705"/>
                        </a:cubicBezTo>
                        <a:cubicBezTo>
                          <a:pt x="1067071" y="238297"/>
                          <a:pt x="646919" y="283271"/>
                          <a:pt x="640120" y="390914"/>
                        </a:cubicBezTo>
                        <a:cubicBezTo>
                          <a:pt x="655192" y="542532"/>
                          <a:pt x="1295611" y="534816"/>
                          <a:pt x="1489935" y="608466"/>
                        </a:cubicBezTo>
                        <a:cubicBezTo>
                          <a:pt x="1727093" y="680767"/>
                          <a:pt x="1835533" y="771133"/>
                          <a:pt x="1806067" y="890605"/>
                        </a:cubicBezTo>
                        <a:cubicBezTo>
                          <a:pt x="1739664" y="1057932"/>
                          <a:pt x="1497627" y="1207978"/>
                          <a:pt x="1073172" y="1178714"/>
                        </a:cubicBezTo>
                        <a:cubicBezTo>
                          <a:pt x="1073857" y="1233472"/>
                          <a:pt x="1071921" y="1280370"/>
                          <a:pt x="1072606" y="1335128"/>
                        </a:cubicBezTo>
                        <a:lnTo>
                          <a:pt x="733176" y="1335128"/>
                        </a:lnTo>
                        <a:cubicBezTo>
                          <a:pt x="734159" y="1285776"/>
                          <a:pt x="732523" y="1231183"/>
                          <a:pt x="733506" y="1181831"/>
                        </a:cubicBezTo>
                        <a:cubicBezTo>
                          <a:pt x="433836" y="1203729"/>
                          <a:pt x="24329" y="1046811"/>
                          <a:pt x="0" y="872265"/>
                        </a:cubicBezTo>
                        <a:lnTo>
                          <a:pt x="476958" y="832818"/>
                        </a:lnTo>
                        <a:cubicBezTo>
                          <a:pt x="593870" y="1035283"/>
                          <a:pt x="1190731" y="1040106"/>
                          <a:pt x="1245190" y="894004"/>
                        </a:cubicBezTo>
                        <a:cubicBezTo>
                          <a:pt x="1283715" y="776164"/>
                          <a:pt x="683179" y="753501"/>
                          <a:pt x="402174" y="683250"/>
                        </a:cubicBezTo>
                        <a:cubicBezTo>
                          <a:pt x="287134" y="658755"/>
                          <a:pt x="55244" y="575478"/>
                          <a:pt x="74548" y="40552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1" name="Google Shape;291;p31"/>
                  <p:cNvSpPr/>
                  <p:nvPr/>
                </p:nvSpPr>
                <p:spPr>
                  <a:xfrm>
                    <a:off x="6025397" y="2899229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2" name="Google Shape;292;p31"/>
                  <p:cNvSpPr/>
                  <p:nvPr/>
                </p:nvSpPr>
                <p:spPr>
                  <a:xfrm>
                    <a:off x="6025397" y="2953443"/>
                    <a:ext cx="353224" cy="110226"/>
                  </a:xfrm>
                  <a:custGeom>
                    <a:rect b="b" l="l" r="r" t="t"/>
                    <a:pathLst>
                      <a:path extrusionOk="0" h="1259725" w="3924706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93" name="Google Shape;293;p31"/>
            <p:cNvGrpSpPr/>
            <p:nvPr/>
          </p:nvGrpSpPr>
          <p:grpSpPr>
            <a:xfrm>
              <a:off x="96252" y="3888504"/>
              <a:ext cx="2216400" cy="754118"/>
              <a:chOff x="96252" y="3898788"/>
              <a:chExt cx="2216400" cy="744000"/>
            </a:xfrm>
          </p:grpSpPr>
          <p:sp>
            <p:nvSpPr>
              <p:cNvPr id="294" name="Google Shape;294;p31"/>
              <p:cNvSpPr/>
              <p:nvPr/>
            </p:nvSpPr>
            <p:spPr>
              <a:xfrm>
                <a:off x="96252" y="3898788"/>
                <a:ext cx="2216400" cy="744000"/>
              </a:xfrm>
              <a:prstGeom prst="homePlate">
                <a:avLst>
                  <a:gd fmla="val 2027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1"/>
              <p:cNvSpPr txBox="1"/>
              <p:nvPr/>
            </p:nvSpPr>
            <p:spPr>
              <a:xfrm>
                <a:off x="788720" y="4101473"/>
                <a:ext cx="14511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Plan and execute</a:t>
                </a:r>
                <a:endParaRPr sz="1100"/>
              </a:p>
            </p:txBody>
          </p:sp>
          <p:grpSp>
            <p:nvGrpSpPr>
              <p:cNvPr id="296" name="Google Shape;296;p31"/>
              <p:cNvGrpSpPr/>
              <p:nvPr/>
            </p:nvGrpSpPr>
            <p:grpSpPr>
              <a:xfrm>
                <a:off x="289166" y="4062282"/>
                <a:ext cx="377745" cy="403966"/>
                <a:chOff x="2421228" y="776394"/>
                <a:chExt cx="5203095" cy="5315344"/>
              </a:xfrm>
            </p:grpSpPr>
            <p:sp>
              <p:nvSpPr>
                <p:cNvPr id="297" name="Google Shape;297;p31"/>
                <p:cNvSpPr/>
                <p:nvPr/>
              </p:nvSpPr>
              <p:spPr>
                <a:xfrm>
                  <a:off x="3003996" y="2395469"/>
                  <a:ext cx="1030200" cy="66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>
                  <a:off x="3003996" y="3281964"/>
                  <a:ext cx="1030200" cy="66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>
                  <a:off x="3003996" y="4168460"/>
                  <a:ext cx="1030200" cy="669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>
                  <a:off x="4269345" y="2393323"/>
                  <a:ext cx="1030310" cy="669701"/>
                </a:xfrm>
                <a:custGeom>
                  <a:rect b="b" l="l" r="r" t="t"/>
                  <a:pathLst>
                    <a:path extrusionOk="0" h="669701" w="1030310">
                      <a:moveTo>
                        <a:pt x="1030310" y="656477"/>
                      </a:moveTo>
                      <a:lnTo>
                        <a:pt x="1030310" y="669701"/>
                      </a:lnTo>
                      <a:lnTo>
                        <a:pt x="1002858" y="669701"/>
                      </a:lnTo>
                      <a:close/>
                      <a:moveTo>
                        <a:pt x="0" y="0"/>
                      </a:moveTo>
                      <a:lnTo>
                        <a:pt x="1030310" y="0"/>
                      </a:lnTo>
                      <a:lnTo>
                        <a:pt x="1030310" y="226476"/>
                      </a:lnTo>
                      <a:lnTo>
                        <a:pt x="945551" y="257498"/>
                      </a:lnTo>
                      <a:cubicBezTo>
                        <a:pt x="771633" y="331059"/>
                        <a:pt x="610685" y="429283"/>
                        <a:pt x="467094" y="547786"/>
                      </a:cubicBezTo>
                      <a:lnTo>
                        <a:pt x="332953" y="669701"/>
                      </a:lnTo>
                      <a:lnTo>
                        <a:pt x="0" y="66970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>
                  <a:off x="5523962" y="2378297"/>
                  <a:ext cx="1030310" cy="210469"/>
                </a:xfrm>
                <a:custGeom>
                  <a:rect b="b" l="l" r="r" t="t"/>
                  <a:pathLst>
                    <a:path extrusionOk="0" h="210469" w="1030310">
                      <a:moveTo>
                        <a:pt x="0" y="0"/>
                      </a:moveTo>
                      <a:lnTo>
                        <a:pt x="1030310" y="0"/>
                      </a:lnTo>
                      <a:lnTo>
                        <a:pt x="1030310" y="210469"/>
                      </a:lnTo>
                      <a:lnTo>
                        <a:pt x="1021778" y="207346"/>
                      </a:lnTo>
                      <a:cubicBezTo>
                        <a:pt x="839699" y="150714"/>
                        <a:pt x="646111" y="120205"/>
                        <a:pt x="445396" y="120205"/>
                      </a:cubicBezTo>
                      <a:cubicBezTo>
                        <a:pt x="311587" y="120205"/>
                        <a:pt x="180944" y="133764"/>
                        <a:pt x="54767" y="159584"/>
                      </a:cubicBezTo>
                      <a:lnTo>
                        <a:pt x="0" y="1736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>
                  <a:off x="4269344" y="3279819"/>
                  <a:ext cx="147543" cy="225951"/>
                </a:xfrm>
                <a:custGeom>
                  <a:rect b="b" l="l" r="r" t="t"/>
                  <a:pathLst>
                    <a:path extrusionOk="0" h="225951" w="147543">
                      <a:moveTo>
                        <a:pt x="0" y="0"/>
                      </a:moveTo>
                      <a:lnTo>
                        <a:pt x="147543" y="0"/>
                      </a:lnTo>
                      <a:lnTo>
                        <a:pt x="92769" y="73248"/>
                      </a:lnTo>
                      <a:lnTo>
                        <a:pt x="0" y="2259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>
                  <a:off x="4314423" y="2781838"/>
                  <a:ext cx="3309900" cy="3309900"/>
                </a:xfrm>
                <a:prstGeom prst="donut">
                  <a:avLst>
                    <a:gd fmla="val 10231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>
                  <a:off x="5869164" y="3280999"/>
                  <a:ext cx="249900" cy="495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>
                  <a:off x="5869164" y="5107652"/>
                  <a:ext cx="249900" cy="495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5400000">
                  <a:off x="6768480" y="4193333"/>
                  <a:ext cx="249900" cy="495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5400000">
                  <a:off x="4926800" y="4193333"/>
                  <a:ext cx="249900" cy="495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8160731">
                  <a:off x="5561978" y="3128746"/>
                  <a:ext cx="1038319" cy="1369732"/>
                </a:xfrm>
                <a:custGeom>
                  <a:rect b="b" l="l" r="r" t="t"/>
                  <a:pathLst>
                    <a:path extrusionOk="0" h="1368757" w="1037580">
                      <a:moveTo>
                        <a:pt x="243302" y="1327013"/>
                      </a:moveTo>
                      <a:cubicBezTo>
                        <a:pt x="217510" y="1352805"/>
                        <a:pt x="181879" y="1368757"/>
                        <a:pt x="142523" y="1368757"/>
                      </a:cubicBezTo>
                      <a:cubicBezTo>
                        <a:pt x="63810" y="1368757"/>
                        <a:pt x="0" y="1304947"/>
                        <a:pt x="0" y="1226234"/>
                      </a:cubicBezTo>
                      <a:lnTo>
                        <a:pt x="0" y="174847"/>
                      </a:lnTo>
                      <a:cubicBezTo>
                        <a:pt x="0" y="155169"/>
                        <a:pt x="3988" y="136422"/>
                        <a:pt x="11200" y="119371"/>
                      </a:cubicBezTo>
                      <a:lnTo>
                        <a:pt x="25424" y="98274"/>
                      </a:lnTo>
                      <a:lnTo>
                        <a:pt x="28534" y="84353"/>
                      </a:lnTo>
                      <a:cubicBezTo>
                        <a:pt x="51220" y="33656"/>
                        <a:pt x="102600" y="-1186"/>
                        <a:pt x="161623" y="30"/>
                      </a:cubicBezTo>
                      <a:lnTo>
                        <a:pt x="897994" y="15205"/>
                      </a:lnTo>
                      <a:cubicBezTo>
                        <a:pt x="976690" y="16827"/>
                        <a:pt x="1039171" y="81938"/>
                        <a:pt x="1037550" y="160635"/>
                      </a:cubicBezTo>
                      <a:cubicBezTo>
                        <a:pt x="1035928" y="239331"/>
                        <a:pt x="970817" y="301813"/>
                        <a:pt x="892121" y="300191"/>
                      </a:cubicBezTo>
                      <a:lnTo>
                        <a:pt x="285046" y="287681"/>
                      </a:lnTo>
                      <a:lnTo>
                        <a:pt x="285046" y="1226234"/>
                      </a:lnTo>
                      <a:cubicBezTo>
                        <a:pt x="285046" y="1265590"/>
                        <a:pt x="269094" y="1301221"/>
                        <a:pt x="243302" y="13270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>
                  <a:off x="2421228" y="776394"/>
                  <a:ext cx="4687910" cy="4722885"/>
                </a:xfrm>
                <a:custGeom>
                  <a:rect b="b" l="l" r="r" t="t"/>
                  <a:pathLst>
                    <a:path extrusionOk="0" h="4722885" w="4687910">
                      <a:moveTo>
                        <a:pt x="1215270" y="0"/>
                      </a:moveTo>
                      <a:cubicBezTo>
                        <a:pt x="1289080" y="0"/>
                        <a:pt x="1348914" y="59834"/>
                        <a:pt x="1348914" y="133644"/>
                      </a:cubicBezTo>
                      <a:lnTo>
                        <a:pt x="1348914" y="369826"/>
                      </a:lnTo>
                      <a:lnTo>
                        <a:pt x="3344179" y="369826"/>
                      </a:lnTo>
                      <a:lnTo>
                        <a:pt x="3344179" y="135989"/>
                      </a:lnTo>
                      <a:cubicBezTo>
                        <a:pt x="3344179" y="62179"/>
                        <a:pt x="3404013" y="2345"/>
                        <a:pt x="3477823" y="2345"/>
                      </a:cubicBezTo>
                      <a:cubicBezTo>
                        <a:pt x="3551633" y="2345"/>
                        <a:pt x="3611467" y="62179"/>
                        <a:pt x="3611467" y="135989"/>
                      </a:cubicBezTo>
                      <a:lnTo>
                        <a:pt x="3611467" y="369826"/>
                      </a:lnTo>
                      <a:lnTo>
                        <a:pt x="4437435" y="369826"/>
                      </a:lnTo>
                      <a:cubicBezTo>
                        <a:pt x="4575769" y="369826"/>
                        <a:pt x="4687910" y="481967"/>
                        <a:pt x="4687910" y="620301"/>
                      </a:cubicBezTo>
                      <a:lnTo>
                        <a:pt x="4687910" y="2095066"/>
                      </a:lnTo>
                      <a:lnTo>
                        <a:pt x="4631835" y="2053134"/>
                      </a:lnTo>
                      <a:cubicBezTo>
                        <a:pt x="4580277" y="2018302"/>
                        <a:pt x="4526953" y="1985886"/>
                        <a:pt x="4472025" y="1956047"/>
                      </a:cubicBezTo>
                      <a:lnTo>
                        <a:pt x="4424967" y="1933378"/>
                      </a:lnTo>
                      <a:lnTo>
                        <a:pt x="4424967" y="694463"/>
                      </a:lnTo>
                      <a:cubicBezTo>
                        <a:pt x="4424967" y="660390"/>
                        <a:pt x="4397346" y="632769"/>
                        <a:pt x="4363273" y="632769"/>
                      </a:cubicBezTo>
                      <a:lnTo>
                        <a:pt x="3611467" y="632769"/>
                      </a:lnTo>
                      <a:lnTo>
                        <a:pt x="3611466" y="864684"/>
                      </a:lnTo>
                      <a:lnTo>
                        <a:pt x="3622059" y="871826"/>
                      </a:lnTo>
                      <a:cubicBezTo>
                        <a:pt x="3658973" y="908740"/>
                        <a:pt x="3681804" y="959735"/>
                        <a:pt x="3681804" y="1016063"/>
                      </a:cubicBezTo>
                      <a:cubicBezTo>
                        <a:pt x="3681804" y="1128719"/>
                        <a:pt x="3590478" y="1220045"/>
                        <a:pt x="3477822" y="1220045"/>
                      </a:cubicBezTo>
                      <a:cubicBezTo>
                        <a:pt x="3365166" y="1220045"/>
                        <a:pt x="3273840" y="1128719"/>
                        <a:pt x="3273840" y="1016063"/>
                      </a:cubicBezTo>
                      <a:cubicBezTo>
                        <a:pt x="3273840" y="959735"/>
                        <a:pt x="3296671" y="908740"/>
                        <a:pt x="3333585" y="871826"/>
                      </a:cubicBezTo>
                      <a:lnTo>
                        <a:pt x="3344179" y="864683"/>
                      </a:lnTo>
                      <a:lnTo>
                        <a:pt x="3344179" y="632769"/>
                      </a:lnTo>
                      <a:lnTo>
                        <a:pt x="1348913" y="632769"/>
                      </a:lnTo>
                      <a:lnTo>
                        <a:pt x="1348913" y="864684"/>
                      </a:lnTo>
                      <a:lnTo>
                        <a:pt x="1359506" y="871826"/>
                      </a:lnTo>
                      <a:cubicBezTo>
                        <a:pt x="1396420" y="908740"/>
                        <a:pt x="1419251" y="959735"/>
                        <a:pt x="1419251" y="1016063"/>
                      </a:cubicBezTo>
                      <a:cubicBezTo>
                        <a:pt x="1419251" y="1128719"/>
                        <a:pt x="1327925" y="1220045"/>
                        <a:pt x="1215269" y="1220045"/>
                      </a:cubicBezTo>
                      <a:cubicBezTo>
                        <a:pt x="1102613" y="1220045"/>
                        <a:pt x="1011287" y="1128719"/>
                        <a:pt x="1011287" y="1016063"/>
                      </a:cubicBezTo>
                      <a:cubicBezTo>
                        <a:pt x="1011287" y="959735"/>
                        <a:pt x="1034118" y="908740"/>
                        <a:pt x="1071032" y="871826"/>
                      </a:cubicBezTo>
                      <a:lnTo>
                        <a:pt x="1081626" y="864683"/>
                      </a:lnTo>
                      <a:lnTo>
                        <a:pt x="1081626" y="632769"/>
                      </a:lnTo>
                      <a:lnTo>
                        <a:pt x="324638" y="632769"/>
                      </a:lnTo>
                      <a:cubicBezTo>
                        <a:pt x="290565" y="632769"/>
                        <a:pt x="262944" y="660390"/>
                        <a:pt x="262944" y="694463"/>
                      </a:cubicBezTo>
                      <a:lnTo>
                        <a:pt x="262944" y="4398248"/>
                      </a:lnTo>
                      <a:cubicBezTo>
                        <a:pt x="262944" y="4432321"/>
                        <a:pt x="290565" y="4459942"/>
                        <a:pt x="324638" y="4459942"/>
                      </a:cubicBezTo>
                      <a:lnTo>
                        <a:pt x="1783906" y="4459942"/>
                      </a:lnTo>
                      <a:lnTo>
                        <a:pt x="1843799" y="4584273"/>
                      </a:lnTo>
                      <a:lnTo>
                        <a:pt x="1928008" y="4722885"/>
                      </a:lnTo>
                      <a:lnTo>
                        <a:pt x="250475" y="4722885"/>
                      </a:lnTo>
                      <a:cubicBezTo>
                        <a:pt x="112141" y="4722885"/>
                        <a:pt x="0" y="4610744"/>
                        <a:pt x="0" y="4472410"/>
                      </a:cubicBezTo>
                      <a:lnTo>
                        <a:pt x="0" y="620301"/>
                      </a:lnTo>
                      <a:cubicBezTo>
                        <a:pt x="0" y="481967"/>
                        <a:pt x="112141" y="369826"/>
                        <a:pt x="250475" y="369826"/>
                      </a:cubicBezTo>
                      <a:lnTo>
                        <a:pt x="1081626" y="369826"/>
                      </a:lnTo>
                      <a:lnTo>
                        <a:pt x="1081626" y="133644"/>
                      </a:lnTo>
                      <a:cubicBezTo>
                        <a:pt x="1081626" y="59834"/>
                        <a:pt x="1141460" y="0"/>
                        <a:pt x="121527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0" name="Google Shape;310;p31"/>
            <p:cNvGrpSpPr/>
            <p:nvPr/>
          </p:nvGrpSpPr>
          <p:grpSpPr>
            <a:xfrm>
              <a:off x="96252" y="4669073"/>
              <a:ext cx="2216400" cy="754118"/>
              <a:chOff x="96252" y="4708273"/>
              <a:chExt cx="2216400" cy="744000"/>
            </a:xfrm>
          </p:grpSpPr>
          <p:sp>
            <p:nvSpPr>
              <p:cNvPr id="311" name="Google Shape;311;p31"/>
              <p:cNvSpPr/>
              <p:nvPr/>
            </p:nvSpPr>
            <p:spPr>
              <a:xfrm>
                <a:off x="96252" y="4708273"/>
                <a:ext cx="2216400" cy="744000"/>
              </a:xfrm>
              <a:prstGeom prst="homePlate">
                <a:avLst>
                  <a:gd fmla="val 2027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1"/>
              <p:cNvSpPr txBox="1"/>
              <p:nvPr/>
            </p:nvSpPr>
            <p:spPr>
              <a:xfrm>
                <a:off x="788720" y="4910958"/>
                <a:ext cx="14511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Build vs out of box</a:t>
                </a:r>
                <a:endParaRPr sz="1100"/>
              </a:p>
            </p:txBody>
          </p:sp>
          <p:grpSp>
            <p:nvGrpSpPr>
              <p:cNvPr id="313" name="Google Shape;313;p31"/>
              <p:cNvGrpSpPr/>
              <p:nvPr/>
            </p:nvGrpSpPr>
            <p:grpSpPr>
              <a:xfrm>
                <a:off x="260351" y="4903754"/>
                <a:ext cx="410268" cy="381930"/>
                <a:chOff x="5265282" y="2006384"/>
                <a:chExt cx="724855" cy="644608"/>
              </a:xfrm>
            </p:grpSpPr>
            <p:sp>
              <p:nvSpPr>
                <p:cNvPr id="314" name="Google Shape;314;p31"/>
                <p:cNvSpPr/>
                <p:nvPr/>
              </p:nvSpPr>
              <p:spPr>
                <a:xfrm rot="-544026">
                  <a:off x="5740166" y="2405148"/>
                  <a:ext cx="233393" cy="228885"/>
                </a:xfrm>
                <a:custGeom>
                  <a:rect b="b" l="l" r="r" t="t"/>
                  <a:pathLst>
                    <a:path extrusionOk="0" h="9979" w="10390">
                      <a:moveTo>
                        <a:pt x="2910" y="0"/>
                      </a:moveTo>
                      <a:lnTo>
                        <a:pt x="9636" y="6365"/>
                      </a:lnTo>
                      <a:cubicBezTo>
                        <a:pt x="11044" y="7738"/>
                        <a:pt x="10144" y="8888"/>
                        <a:pt x="9636" y="9393"/>
                      </a:cubicBezTo>
                      <a:cubicBezTo>
                        <a:pt x="9177" y="9849"/>
                        <a:pt x="7552" y="10445"/>
                        <a:pt x="6590" y="9393"/>
                      </a:cubicBezTo>
                      <a:lnTo>
                        <a:pt x="0" y="3116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5" name="Google Shape;315;p31"/>
                <p:cNvSpPr/>
                <p:nvPr/>
              </p:nvSpPr>
              <p:spPr>
                <a:xfrm rot="-543924">
                  <a:off x="5301064" y="2042004"/>
                  <a:ext cx="491236" cy="493061"/>
                </a:xfrm>
                <a:prstGeom prst="donut">
                  <a:avLst>
                    <a:gd fmla="val 11115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6" name="Google Shape;316;p31"/>
                <p:cNvSpPr/>
                <p:nvPr/>
              </p:nvSpPr>
              <p:spPr>
                <a:xfrm rot="-544250">
                  <a:off x="5376927" y="2133520"/>
                  <a:ext cx="233461" cy="240063"/>
                </a:xfrm>
                <a:custGeom>
                  <a:rect b="b" l="l" r="r" t="t"/>
                  <a:pathLst>
                    <a:path extrusionOk="0" h="10434" w="10029">
                      <a:moveTo>
                        <a:pt x="1038" y="3023"/>
                      </a:moveTo>
                      <a:cubicBezTo>
                        <a:pt x="3344" y="-407"/>
                        <a:pt x="8293" y="-377"/>
                        <a:pt x="10029" y="493"/>
                      </a:cubicBezTo>
                      <a:cubicBezTo>
                        <a:pt x="7852" y="267"/>
                        <a:pt x="3984" y="550"/>
                        <a:pt x="1739" y="3910"/>
                      </a:cubicBezTo>
                      <a:cubicBezTo>
                        <a:pt x="977" y="5106"/>
                        <a:pt x="300" y="7139"/>
                        <a:pt x="643" y="10433"/>
                      </a:cubicBezTo>
                      <a:cubicBezTo>
                        <a:pt x="286" y="10530"/>
                        <a:pt x="-797" y="5816"/>
                        <a:pt x="1038" y="30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317" name="Google Shape;317;p31"/>
            <p:cNvGrpSpPr/>
            <p:nvPr/>
          </p:nvGrpSpPr>
          <p:grpSpPr>
            <a:xfrm>
              <a:off x="96252" y="5446282"/>
              <a:ext cx="2216400" cy="815275"/>
              <a:chOff x="96252" y="5517759"/>
              <a:chExt cx="2216400" cy="744000"/>
            </a:xfrm>
          </p:grpSpPr>
          <p:sp>
            <p:nvSpPr>
              <p:cNvPr id="318" name="Google Shape;318;p31"/>
              <p:cNvSpPr/>
              <p:nvPr/>
            </p:nvSpPr>
            <p:spPr>
              <a:xfrm>
                <a:off x="96252" y="5517759"/>
                <a:ext cx="2216400" cy="744000"/>
              </a:xfrm>
              <a:prstGeom prst="homePlate">
                <a:avLst>
                  <a:gd fmla="val 2027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1"/>
              <p:cNvSpPr txBox="1"/>
              <p:nvPr/>
            </p:nvSpPr>
            <p:spPr>
              <a:xfrm>
                <a:off x="788720" y="5720444"/>
                <a:ext cx="14511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Quality</a:t>
                </a:r>
                <a:endParaRPr sz="1100"/>
              </a:p>
            </p:txBody>
          </p:sp>
          <p:grpSp>
            <p:nvGrpSpPr>
              <p:cNvPr id="320" name="Google Shape;320;p31"/>
              <p:cNvGrpSpPr/>
              <p:nvPr/>
            </p:nvGrpSpPr>
            <p:grpSpPr>
              <a:xfrm>
                <a:off x="272276" y="5699405"/>
                <a:ext cx="327002" cy="360636"/>
                <a:chOff x="6947771" y="2251375"/>
                <a:chExt cx="717581" cy="755891"/>
              </a:xfrm>
            </p:grpSpPr>
            <p:sp>
              <p:nvSpPr>
                <p:cNvPr id="321" name="Google Shape;321;p31"/>
                <p:cNvSpPr/>
                <p:nvPr/>
              </p:nvSpPr>
              <p:spPr>
                <a:xfrm>
                  <a:off x="6947771" y="2640579"/>
                  <a:ext cx="145200" cy="343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1"/>
                <p:cNvSpPr/>
                <p:nvPr/>
              </p:nvSpPr>
              <p:spPr>
                <a:xfrm>
                  <a:off x="7129896" y="2251375"/>
                  <a:ext cx="535456" cy="755891"/>
                </a:xfrm>
                <a:custGeom>
                  <a:rect b="b" l="l" r="r" t="t"/>
                  <a:pathLst>
                    <a:path extrusionOk="0" h="5497390" w="3894228">
                      <a:moveTo>
                        <a:pt x="3476" y="2955882"/>
                      </a:moveTo>
                      <a:cubicBezTo>
                        <a:pt x="208959" y="3049651"/>
                        <a:pt x="663800" y="2615359"/>
                        <a:pt x="867982" y="1906442"/>
                      </a:cubicBezTo>
                      <a:cubicBezTo>
                        <a:pt x="921295" y="1755754"/>
                        <a:pt x="1087619" y="1502326"/>
                        <a:pt x="1346416" y="1289993"/>
                      </a:cubicBezTo>
                      <a:cubicBezTo>
                        <a:pt x="1735532" y="1084510"/>
                        <a:pt x="1738313" y="-83967"/>
                        <a:pt x="1707490" y="48295"/>
                      </a:cubicBezTo>
                      <a:cubicBezTo>
                        <a:pt x="1678386" y="40296"/>
                        <a:pt x="2070522" y="-193732"/>
                        <a:pt x="2411288" y="445542"/>
                      </a:cubicBezTo>
                      <a:cubicBezTo>
                        <a:pt x="2507181" y="859933"/>
                        <a:pt x="2428412" y="1130487"/>
                        <a:pt x="2051693" y="1801732"/>
                      </a:cubicBezTo>
                      <a:cubicBezTo>
                        <a:pt x="2031145" y="1883925"/>
                        <a:pt x="1866757" y="2233246"/>
                        <a:pt x="2236628" y="2202423"/>
                      </a:cubicBezTo>
                      <a:lnTo>
                        <a:pt x="3479801" y="2202423"/>
                      </a:lnTo>
                      <a:cubicBezTo>
                        <a:pt x="3596241" y="2250370"/>
                        <a:pt x="4093295" y="2658069"/>
                        <a:pt x="3798300" y="2962712"/>
                      </a:cubicBezTo>
                      <a:cubicBezTo>
                        <a:pt x="3740080" y="3003808"/>
                        <a:pt x="3602986" y="3120456"/>
                        <a:pt x="3801620" y="3315665"/>
                      </a:cubicBezTo>
                      <a:cubicBezTo>
                        <a:pt x="3842248" y="3353310"/>
                        <a:pt x="3966319" y="3491786"/>
                        <a:pt x="3836583" y="3616350"/>
                      </a:cubicBezTo>
                      <a:cubicBezTo>
                        <a:pt x="3767047" y="3749628"/>
                        <a:pt x="3586253" y="3778601"/>
                        <a:pt x="3676649" y="4050952"/>
                      </a:cubicBezTo>
                      <a:cubicBezTo>
                        <a:pt x="3702146" y="4155256"/>
                        <a:pt x="3842379" y="4176117"/>
                        <a:pt x="3760095" y="4332573"/>
                      </a:cubicBezTo>
                      <a:cubicBezTo>
                        <a:pt x="3716273" y="4416397"/>
                        <a:pt x="3597973" y="4517604"/>
                        <a:pt x="3492575" y="4636196"/>
                      </a:cubicBezTo>
                      <a:cubicBezTo>
                        <a:pt x="3449491" y="4701775"/>
                        <a:pt x="3408120" y="4666003"/>
                        <a:pt x="3447181" y="5020980"/>
                      </a:cubicBezTo>
                      <a:cubicBezTo>
                        <a:pt x="3423659" y="5104767"/>
                        <a:pt x="3331674" y="5327291"/>
                        <a:pt x="2854258" y="5476168"/>
                      </a:cubicBezTo>
                      <a:cubicBezTo>
                        <a:pt x="1824780" y="5520340"/>
                        <a:pt x="1185595" y="5531058"/>
                        <a:pt x="0" y="5140332"/>
                      </a:cubicBezTo>
                      <a:cubicBezTo>
                        <a:pt x="2318" y="4398275"/>
                        <a:pt x="1158" y="3697939"/>
                        <a:pt x="3476" y="295588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23" name="Google Shape;323;p31"/>
          <p:cNvGrpSpPr/>
          <p:nvPr/>
        </p:nvGrpSpPr>
        <p:grpSpPr>
          <a:xfrm>
            <a:off x="3749096" y="1025314"/>
            <a:ext cx="157175" cy="157175"/>
            <a:chOff x="7297737" y="3190975"/>
            <a:chExt cx="127000" cy="127000"/>
          </a:xfrm>
        </p:grpSpPr>
        <p:sp>
          <p:nvSpPr>
            <p:cNvPr id="324" name="Google Shape;324;p31"/>
            <p:cNvSpPr/>
            <p:nvPr/>
          </p:nvSpPr>
          <p:spPr>
            <a:xfrm>
              <a:off x="7297737" y="3190975"/>
              <a:ext cx="126900" cy="1269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297737" y="3247144"/>
              <a:ext cx="127000" cy="70831"/>
            </a:xfrm>
            <a:custGeom>
              <a:rect b="b" l="l" r="r" t="t"/>
              <a:pathLst>
                <a:path extrusionOk="0" h="70831" w="127000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dk2">
                <a:alpha val="2471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31"/>
          <p:cNvGrpSpPr/>
          <p:nvPr/>
        </p:nvGrpSpPr>
        <p:grpSpPr>
          <a:xfrm>
            <a:off x="2108660" y="1240294"/>
            <a:ext cx="6292665" cy="266056"/>
            <a:chOff x="2811547" y="2364925"/>
            <a:chExt cx="8390220" cy="354742"/>
          </a:xfrm>
        </p:grpSpPr>
        <p:sp>
          <p:nvSpPr>
            <p:cNvPr id="327" name="Google Shape;327;p31"/>
            <p:cNvSpPr txBox="1"/>
            <p:nvPr/>
          </p:nvSpPr>
          <p:spPr>
            <a:xfrm>
              <a:off x="2811547" y="2364925"/>
              <a:ext cx="73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 sz="1100"/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4741660" y="2364925"/>
              <a:ext cx="73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2.9</a:t>
              </a:r>
              <a:endParaRPr sz="1100"/>
            </a:p>
          </p:txBody>
        </p:sp>
        <p:sp>
          <p:nvSpPr>
            <p:cNvPr id="329" name="Google Shape;329;p31"/>
            <p:cNvSpPr txBox="1"/>
            <p:nvPr/>
          </p:nvSpPr>
          <p:spPr>
            <a:xfrm>
              <a:off x="6715023" y="2380967"/>
              <a:ext cx="73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6.2</a:t>
              </a:r>
              <a:endParaRPr sz="1100"/>
            </a:p>
          </p:txBody>
        </p:sp>
        <p:sp>
          <p:nvSpPr>
            <p:cNvPr id="330" name="Google Shape;330;p31"/>
            <p:cNvSpPr txBox="1"/>
            <p:nvPr/>
          </p:nvSpPr>
          <p:spPr>
            <a:xfrm>
              <a:off x="8583474" y="2364925"/>
              <a:ext cx="73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14.9</a:t>
              </a:r>
              <a:endParaRPr sz="1100"/>
            </a:p>
          </p:txBody>
        </p:sp>
        <p:sp>
          <p:nvSpPr>
            <p:cNvPr id="331" name="Google Shape;331;p31"/>
            <p:cNvSpPr txBox="1"/>
            <p:nvPr/>
          </p:nvSpPr>
          <p:spPr>
            <a:xfrm>
              <a:off x="10467967" y="2364925"/>
              <a:ext cx="73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22.5</a:t>
              </a:r>
              <a:endParaRPr sz="1100"/>
            </a:p>
          </p:txBody>
        </p:sp>
      </p:grpSp>
      <p:grpSp>
        <p:nvGrpSpPr>
          <p:cNvPr id="332" name="Google Shape;332;p31"/>
          <p:cNvGrpSpPr/>
          <p:nvPr/>
        </p:nvGrpSpPr>
        <p:grpSpPr>
          <a:xfrm>
            <a:off x="1929272" y="714232"/>
            <a:ext cx="6679542" cy="266056"/>
            <a:chOff x="2572363" y="1663510"/>
            <a:chExt cx="8906056" cy="354742"/>
          </a:xfrm>
        </p:grpSpPr>
        <p:sp>
          <p:nvSpPr>
            <p:cNvPr id="333" name="Google Shape;333;p31"/>
            <p:cNvSpPr txBox="1"/>
            <p:nvPr/>
          </p:nvSpPr>
          <p:spPr>
            <a:xfrm>
              <a:off x="2572363" y="1679552"/>
              <a:ext cx="128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Very Low</a:t>
              </a:r>
              <a:endParaRPr sz="1100"/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10191419" y="1663510"/>
              <a:ext cx="128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Very High</a:t>
              </a:r>
              <a:endParaRPr sz="1100"/>
            </a:p>
          </p:txBody>
        </p:sp>
        <p:sp>
          <p:nvSpPr>
            <p:cNvPr id="335" name="Google Shape;335;p31"/>
            <p:cNvSpPr txBox="1"/>
            <p:nvPr/>
          </p:nvSpPr>
          <p:spPr>
            <a:xfrm>
              <a:off x="4491820" y="1679552"/>
              <a:ext cx="128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Low</a:t>
              </a:r>
              <a:endParaRPr sz="1100"/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6433188" y="1663510"/>
              <a:ext cx="128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Moderate</a:t>
              </a:r>
              <a:endParaRPr sz="1100"/>
            </a:p>
          </p:txBody>
        </p:sp>
        <p:sp>
          <p:nvSpPr>
            <p:cNvPr id="337" name="Google Shape;337;p31"/>
            <p:cNvSpPr txBox="1"/>
            <p:nvPr/>
          </p:nvSpPr>
          <p:spPr>
            <a:xfrm>
              <a:off x="8304282" y="1663510"/>
              <a:ext cx="128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High</a:t>
              </a:r>
              <a:endParaRPr sz="1100"/>
            </a:p>
          </p:txBody>
        </p:sp>
      </p:grpSp>
      <p:grpSp>
        <p:nvGrpSpPr>
          <p:cNvPr id="338" name="Google Shape;338;p31"/>
          <p:cNvGrpSpPr/>
          <p:nvPr/>
        </p:nvGrpSpPr>
        <p:grpSpPr>
          <a:xfrm>
            <a:off x="6632506" y="1025314"/>
            <a:ext cx="157175" cy="157175"/>
            <a:chOff x="7297737" y="3190975"/>
            <a:chExt cx="127000" cy="127000"/>
          </a:xfrm>
        </p:grpSpPr>
        <p:sp>
          <p:nvSpPr>
            <p:cNvPr id="339" name="Google Shape;339;p31"/>
            <p:cNvSpPr/>
            <p:nvPr/>
          </p:nvSpPr>
          <p:spPr>
            <a:xfrm>
              <a:off x="7297737" y="3190975"/>
              <a:ext cx="126900" cy="1269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297737" y="3247144"/>
              <a:ext cx="127000" cy="70831"/>
            </a:xfrm>
            <a:custGeom>
              <a:rect b="b" l="l" r="r" t="t"/>
              <a:pathLst>
                <a:path extrusionOk="0" h="70831" w="127000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dk2">
                <a:alpha val="2471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31"/>
          <p:cNvSpPr txBox="1"/>
          <p:nvPr/>
        </p:nvSpPr>
        <p:spPr>
          <a:xfrm>
            <a:off x="2021307" y="168089"/>
            <a:ext cx="5111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50800" lvl="0" marL="5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24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Rate</a:t>
            </a:r>
            <a:endParaRPr b="0" sz="24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- Challenges and Threats</a:t>
            </a:r>
            <a:endParaRPr/>
          </a:p>
        </p:txBody>
      </p:sp>
      <p:graphicFrame>
        <p:nvGraphicFramePr>
          <p:cNvPr id="347" name="Google Shape;347;p32"/>
          <p:cNvGraphicFramePr/>
          <p:nvPr/>
        </p:nvGraphicFramePr>
        <p:xfrm>
          <a:off x="456625" y="171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{9444D1E6-575B-46CA-9C0B-4D5E7EE739D4}</a:tableStyleId>
              </a:tblPr>
              <a:tblGrid>
                <a:gridCol w="2981750"/>
                <a:gridCol w="4257250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Areas to consider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</a:rPr>
                        <a:t>Description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New threats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new trajectories, has more blind spots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Change to existing threats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People can be targeted, Effective in fake content,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Expansion to existing threats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costs of attacks may be lowered by the scalable use of generative AI systems to complete tasks that would ordinarily require human labor, intelligence and expertise.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8" name="Google Shape;348;p32"/>
          <p:cNvSpPr txBox="1"/>
          <p:nvPr/>
        </p:nvSpPr>
        <p:spPr>
          <a:xfrm>
            <a:off x="456625" y="1098000"/>
            <a:ext cx="67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AI has challenges - bias, interpretability, loss of control. Generative AI expand these threats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54" name="Google Shape;354;p33"/>
          <p:cNvSpPr txBox="1"/>
          <p:nvPr>
            <p:ph idx="1" type="body"/>
          </p:nvPr>
        </p:nvSpPr>
        <p:spPr>
          <a:xfrm>
            <a:off x="270800" y="12041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Ethical concerns (Fake content, malicious, copyright issue)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compute costs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Quality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Availability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Mapping objective to feasibility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 hallucination (require guardrail)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Staleness and feedback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Interpretability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Token constraint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Ability to keep state (working memory)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- Uncontrolled behavior</a:t>
            </a:r>
            <a:endParaRPr/>
          </a:p>
        </p:txBody>
      </p:sp>
      <p:sp>
        <p:nvSpPr>
          <p:cNvPr id="360" name="Google Shape;36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Generative AI model are un supervised/self supervised.  There is no labeled truth to evaluate even on training data.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 design they produce different data even fiction. It is hard to quantify their accuracy.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Generative AI model produce output for variety of tasks e.g Q&amp;A, writing articles, summarizing.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hard to provide accuracy/evaluate for variety of tasks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Generative AI models are complex deep learning models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hard to explain or test for all conditions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scenarios for quick adoption</a:t>
            </a:r>
            <a:endParaRPr/>
          </a:p>
        </p:txBody>
      </p:sp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729450" y="1483425"/>
            <a:ext cx="76887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Build Marketing Content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Build websites and blog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Use for marketing emails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Assist Sales rep to investigate B2B customers, competition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Assist in customer support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Build bot for customer support and knowledge base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Travel Blog and advices about places to see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0"/>
              <a:t>Automate report reconciliation</a:t>
            </a:r>
            <a:endParaRPr sz="4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