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
      <p:font typeface="Century Gothic"/>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d7163ff0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d7163ff0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d7163ff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d7163ff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d7163ff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d7163ff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3987a4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e3987a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3987a4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e3987a4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e3987a4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e3987a4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f15c85a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f15c85a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15c85a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f15c85a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15c85a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15c85a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15c85a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15c85a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d7163ff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d7163ff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d7163ff0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d7163ff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d7163ff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d7163ff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d7163ff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d7163ff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403525" cy="338700"/>
            <a:chOff x="338950" y="4663225"/>
            <a:chExt cx="14035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120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nowflake.com/blog/snowpark-container-services-deploy-genai-full-stack-apps/" TargetMode="External"/><Relationship Id="rId4" Type="http://schemas.openxmlformats.org/officeDocument/2006/relationships/hyperlink" Target="https://www.snowflake.com/en/data-cloud/snowpark/" TargetMode="External"/><Relationship Id="rId5" Type="http://schemas.openxmlformats.org/officeDocument/2006/relationships/hyperlink" Target="https://developer.nvidia.com/nem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GPU</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GCP NVIDIA GPU</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N1 Standard NV - Tesla K80 GPU</a:t>
            </a:r>
            <a:endParaRPr/>
          </a:p>
          <a:p>
            <a:pPr indent="0" lvl="0" marL="0" rtl="0" algn="l">
              <a:spcBef>
                <a:spcPts val="1200"/>
              </a:spcBef>
              <a:spcAft>
                <a:spcPts val="0"/>
              </a:spcAft>
              <a:buNone/>
            </a:pPr>
            <a:r>
              <a:rPr lang="en"/>
              <a:t>A2 Standard NV - A100 Tensor Core GPU</a:t>
            </a:r>
            <a:endParaRPr/>
          </a:p>
          <a:p>
            <a:pPr indent="0" lvl="0" marL="0" rtl="0" algn="l">
              <a:spcBef>
                <a:spcPts val="1200"/>
              </a:spcBef>
              <a:spcAft>
                <a:spcPts val="1200"/>
              </a:spcAft>
              <a:buNone/>
            </a:pPr>
            <a:r>
              <a:rPr lang="en"/>
              <a:t>G2-standard-NV   - T4 GPU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Snowflake LLM container Service</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FF3287"/>
                </a:solidFill>
                <a:highlight>
                  <a:srgbClr val="FFFFFF"/>
                </a:highlight>
                <a:uFill>
                  <a:noFill/>
                </a:uFill>
                <a:latin typeface="Roboto"/>
                <a:ea typeface="Roboto"/>
                <a:cs typeface="Roboto"/>
                <a:sym typeface="Roboto"/>
                <a:hlinkClick r:id="rId3">
                  <a:extLst>
                    <a:ext uri="{A12FA001-AC4F-418D-AE19-62706E023703}">
                      <ahyp:hlinkClr val="tx"/>
                    </a:ext>
                  </a:extLst>
                </a:hlinkClick>
              </a:rPr>
              <a:t>Snowflake’s Snowpark Container Service (SCS)</a:t>
            </a:r>
            <a:r>
              <a:rPr lang="en" sz="1300">
                <a:solidFill>
                  <a:srgbClr val="142640"/>
                </a:solidFill>
                <a:highlight>
                  <a:srgbClr val="FFFFFF"/>
                </a:highlight>
                <a:latin typeface="Roboto"/>
                <a:ea typeface="Roboto"/>
                <a:cs typeface="Roboto"/>
                <a:sym typeface="Roboto"/>
              </a:rPr>
              <a:t> offers the ability to containerize LLMs; through </a:t>
            </a:r>
            <a:r>
              <a:rPr lang="en" sz="1300">
                <a:solidFill>
                  <a:srgbClr val="FF3287"/>
                </a:solidFill>
                <a:highlight>
                  <a:srgbClr val="FFFFFF"/>
                </a:highlight>
                <a:uFill>
                  <a:noFill/>
                </a:uFill>
                <a:latin typeface="Roboto"/>
                <a:ea typeface="Roboto"/>
                <a:cs typeface="Roboto"/>
                <a:sym typeface="Roboto"/>
                <a:hlinkClick r:id="rId4">
                  <a:extLst>
                    <a:ext uri="{A12FA001-AC4F-418D-AE19-62706E023703}">
                      <ahyp:hlinkClr val="tx"/>
                    </a:ext>
                  </a:extLst>
                </a:hlinkClick>
              </a:rPr>
              <a:t>Snowpark</a:t>
            </a:r>
            <a:r>
              <a:rPr lang="en" sz="1300">
                <a:solidFill>
                  <a:srgbClr val="142640"/>
                </a:solidFill>
                <a:highlight>
                  <a:srgbClr val="FFFFFF"/>
                </a:highlight>
                <a:latin typeface="Roboto"/>
                <a:ea typeface="Roboto"/>
                <a:cs typeface="Roboto"/>
                <a:sym typeface="Roboto"/>
              </a:rPr>
              <a:t>, Snowflake will offer Nvidia’s GPUs and </a:t>
            </a:r>
            <a:r>
              <a:rPr lang="en" sz="1300">
                <a:solidFill>
                  <a:srgbClr val="FF3287"/>
                </a:solidFill>
                <a:highlight>
                  <a:srgbClr val="FFFFFF"/>
                </a:highlight>
                <a:uFill>
                  <a:noFill/>
                </a:uFill>
                <a:latin typeface="Roboto"/>
                <a:ea typeface="Roboto"/>
                <a:cs typeface="Roboto"/>
                <a:sym typeface="Roboto"/>
                <a:hlinkClick r:id="rId5">
                  <a:extLst>
                    <a:ext uri="{A12FA001-AC4F-418D-AE19-62706E023703}">
                      <ahyp:hlinkClr val="tx"/>
                    </a:ext>
                  </a:extLst>
                </a:hlinkClick>
              </a:rPr>
              <a:t>NeMO,</a:t>
            </a:r>
            <a:r>
              <a:rPr lang="en" sz="1300">
                <a:solidFill>
                  <a:srgbClr val="142640"/>
                </a:solidFill>
                <a:highlight>
                  <a:srgbClr val="FFFFFF"/>
                </a:highlight>
                <a:latin typeface="Roboto"/>
                <a:ea typeface="Roboto"/>
                <a:cs typeface="Roboto"/>
                <a:sym typeface="Roboto"/>
              </a:rPr>
              <a:t> Nvidia’s “end-to-end, cloud native enterprise framework to build, customize, and deploy generative AI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 GPU</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Tesla K80  - Free with Colab.  It has 12GB memory and 2496 CUDA Cores</a:t>
            </a:r>
            <a:endParaRPr/>
          </a:p>
          <a:p>
            <a:pPr indent="0" lvl="0" marL="0" rtl="0" algn="l">
              <a:spcBef>
                <a:spcPts val="1200"/>
              </a:spcBef>
              <a:spcAft>
                <a:spcPts val="0"/>
              </a:spcAft>
              <a:buNone/>
            </a:pPr>
            <a:r>
              <a:rPr lang="en"/>
              <a:t>Tesla T4 - Paid Colab. 16 GB of memory and 2560 CUDA cores\</a:t>
            </a:r>
            <a:endParaRPr/>
          </a:p>
          <a:p>
            <a:pPr indent="0" lvl="0" marL="0" rtl="0" algn="l">
              <a:spcBef>
                <a:spcPts val="1200"/>
              </a:spcBef>
              <a:spcAft>
                <a:spcPts val="1200"/>
              </a:spcAft>
              <a:buNone/>
            </a:pPr>
            <a:r>
              <a:rPr lang="en"/>
              <a:t>Tesla V100 GPU - 32 GB of memory, 5120 cores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135" name="Google Shape;135;p25"/>
          <p:cNvSpPr txBox="1"/>
          <p:nvPr>
            <p:ph idx="1" type="body"/>
          </p:nvPr>
        </p:nvSpPr>
        <p:spPr>
          <a:xfrm>
            <a:off x="311700" y="1152475"/>
            <a:ext cx="3999900" cy="226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000000"/>
                </a:solidFill>
                <a:highlight>
                  <a:srgbClr val="FFFFFF"/>
                </a:highlight>
                <a:latin typeface="Open Sans"/>
                <a:ea typeface="Open Sans"/>
                <a:cs typeface="Open Sans"/>
                <a:sym typeface="Open Sans"/>
              </a:rPr>
              <a:t>GPUs:</a:t>
            </a:r>
            <a:endParaRPr sz="1400">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a:solidFill>
                  <a:srgbClr val="000000"/>
                </a:solidFill>
                <a:highlight>
                  <a:srgbClr val="FFFFFF"/>
                </a:highlight>
                <a:latin typeface="Open Sans"/>
                <a:ea typeface="Open Sans"/>
                <a:cs typeface="Open Sans"/>
                <a:sym typeface="Open Sans"/>
              </a:rPr>
              <a:t>GPU</a:t>
            </a:r>
            <a:r>
              <a:rPr lang="en" sz="1400">
                <a:solidFill>
                  <a:srgbClr val="000000"/>
                </a:solidFill>
                <a:highlight>
                  <a:srgbClr val="FFFFFF"/>
                </a:highlight>
                <a:latin typeface="Open Sans"/>
                <a:ea typeface="Open Sans"/>
                <a:cs typeface="Open Sans"/>
                <a:sym typeface="Open Sans"/>
              </a:rPr>
              <a:t> like the NVIDIA V100 have maximum single-precision (FP32) performance of over 100 teraflops, compared to about 30-60 teraflops for current-gen TPUs. This means GPUs can train single-precision models faster, especially those with a lot of tensor operations that don't quantize well to lower precisions</a:t>
            </a:r>
            <a:endParaRPr>
              <a:solidFill>
                <a:srgbClr val="000000"/>
              </a:solidFill>
            </a:endParaRPr>
          </a:p>
        </p:txBody>
      </p:sp>
      <p:sp>
        <p:nvSpPr>
          <p:cNvPr id="136" name="Google Shape;136;p25"/>
          <p:cNvSpPr txBox="1"/>
          <p:nvPr>
            <p:ph idx="2" type="body"/>
          </p:nvPr>
        </p:nvSpPr>
        <p:spPr>
          <a:xfrm>
            <a:off x="4832400" y="1152475"/>
            <a:ext cx="3999900" cy="226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solidFill>
                  <a:srgbClr val="000000"/>
                </a:solidFill>
                <a:highlight>
                  <a:srgbClr val="FFFFFF"/>
                </a:highlight>
                <a:latin typeface="Open Sans"/>
                <a:ea typeface="Open Sans"/>
                <a:cs typeface="Open Sans"/>
                <a:sym typeface="Open Sans"/>
              </a:rPr>
              <a:t>TPU : </a:t>
            </a:r>
            <a:r>
              <a:rPr lang="en">
                <a:solidFill>
                  <a:srgbClr val="000000"/>
                </a:solidFill>
                <a:highlight>
                  <a:srgbClr val="FFFFFF"/>
                </a:highlight>
                <a:latin typeface="Open Sans"/>
                <a:ea typeface="Open Sans"/>
                <a:cs typeface="Open Sans"/>
                <a:sym typeface="Open Sans"/>
              </a:rPr>
              <a:t>Higher low-precision performance: </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00000"/>
                </a:solidFill>
                <a:highlight>
                  <a:srgbClr val="FFFFFF"/>
                </a:highlight>
                <a:latin typeface="Open Sans"/>
                <a:ea typeface="Open Sans"/>
                <a:cs typeface="Open Sans"/>
                <a:sym typeface="Open Sans"/>
              </a:rPr>
              <a:t>TPUs outperform GPUs for 8-bit integer ops and other lower-precision math, with up to 500-1000 teraflops on newer TPU models. This enables faster training of highly quantized models like large language models</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solidFill>
                <a:schemeClr val="dk1"/>
              </a:solidFill>
              <a:highlight>
                <a:srgbClr val="FFFFFF"/>
              </a:highlight>
              <a:latin typeface="Open Sans"/>
              <a:ea typeface="Open Sans"/>
              <a:cs typeface="Open Sans"/>
              <a:sym typeface="Open Sans"/>
            </a:endParaRPr>
          </a:p>
        </p:txBody>
      </p:sp>
      <p:sp>
        <p:nvSpPr>
          <p:cNvPr id="137" name="Google Shape;137;p25"/>
          <p:cNvSpPr txBox="1"/>
          <p:nvPr/>
        </p:nvSpPr>
        <p:spPr>
          <a:xfrm>
            <a:off x="564475" y="3946000"/>
            <a:ext cx="790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GPUs currently have some maximum performance benefits, TPUs are far superior for high-throughput low-precision computation and also have advantages for extremely large scale.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143" name="Google Shape;143;p26"/>
          <p:cNvSpPr txBox="1"/>
          <p:nvPr>
            <p:ph idx="1" type="body"/>
          </p:nvPr>
        </p:nvSpPr>
        <p:spPr>
          <a:xfrm>
            <a:off x="311700" y="1152475"/>
            <a:ext cx="3999900" cy="22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highlight>
                  <a:srgbClr val="FFFFFF"/>
                </a:highlight>
                <a:latin typeface="Open Sans"/>
                <a:ea typeface="Open Sans"/>
                <a:cs typeface="Open Sans"/>
                <a:sym typeface="Open Sans"/>
              </a:rPr>
              <a:t>GPUs</a:t>
            </a:r>
            <a:r>
              <a:rPr lang="en">
                <a:solidFill>
                  <a:srgbClr val="000000"/>
                </a:solidFill>
                <a:highlight>
                  <a:srgbClr val="FFFFFF"/>
                </a:highlight>
                <a:latin typeface="Open Sans"/>
                <a:ea typeface="Open Sans"/>
                <a:cs typeface="Open Sans"/>
                <a:sym typeface="Open Sans"/>
              </a:rPr>
              <a:t> has Larger memory capacity: </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sz="1200">
                <a:solidFill>
                  <a:srgbClr val="000000"/>
                </a:solidFill>
                <a:highlight>
                  <a:srgbClr val="FFFFFF"/>
                </a:highlight>
                <a:latin typeface="Open Sans"/>
                <a:ea typeface="Open Sans"/>
                <a:cs typeface="Open Sans"/>
                <a:sym typeface="Open Sans"/>
              </a:rPr>
              <a:t>High-end GPUs typically have 16-32 gigabytes of onboard memory, compared to about 8-16 gigabytes for TPUs. This larger memory allows GPUs to train models with huge numbers of high-dimensional tensors in FP32 precision without swapping to host memory. </a:t>
            </a:r>
            <a:endParaRPr sz="1200">
              <a:solidFill>
                <a:srgbClr val="000000"/>
              </a:solidFill>
            </a:endParaRPr>
          </a:p>
        </p:txBody>
      </p:sp>
      <p:sp>
        <p:nvSpPr>
          <p:cNvPr id="144" name="Google Shape;144;p26"/>
          <p:cNvSpPr txBox="1"/>
          <p:nvPr>
            <p:ph idx="2" type="body"/>
          </p:nvPr>
        </p:nvSpPr>
        <p:spPr>
          <a:xfrm>
            <a:off x="4832400" y="1152475"/>
            <a:ext cx="3999900" cy="226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solidFill>
                  <a:srgbClr val="000000"/>
                </a:solidFill>
                <a:latin typeface="Open Sans"/>
                <a:ea typeface="Open Sans"/>
                <a:cs typeface="Open Sans"/>
                <a:sym typeface="Open Sans"/>
              </a:rPr>
              <a:t>TensorStream architecture: </a:t>
            </a:r>
            <a:endParaRPr sz="1600">
              <a:solidFill>
                <a:srgbClr val="000000"/>
              </a:solidFill>
              <a:latin typeface="Open Sans"/>
              <a:ea typeface="Open Sans"/>
              <a:cs typeface="Open Sans"/>
              <a:sym typeface="Open Sans"/>
            </a:endParaRPr>
          </a:p>
          <a:p>
            <a:pPr indent="0" lvl="0" marL="0" rtl="0" algn="l">
              <a:spcBef>
                <a:spcPts val="1200"/>
              </a:spcBef>
              <a:spcAft>
                <a:spcPts val="0"/>
              </a:spcAft>
              <a:buNone/>
            </a:pPr>
            <a:r>
              <a:rPr lang="en">
                <a:solidFill>
                  <a:srgbClr val="000000"/>
                </a:solidFill>
                <a:latin typeface="Open Sans"/>
                <a:ea typeface="Open Sans"/>
                <a:cs typeface="Open Sans"/>
                <a:sym typeface="Open Sans"/>
              </a:rPr>
              <a:t>TPUs have a customized data-parallel architecture called TensorStream that is optimized specifically for ML. It minimizes the performance hit from communication between cores, enabling almost linear performance scaling across thousands of cores. Scaling GPUs to that size requires more complex model parallelism due to limitations of data parallelism.</a:t>
            </a:r>
            <a:endParaRPr>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solidFill>
                <a:schemeClr val="dk1"/>
              </a:solidFill>
              <a:latin typeface="Open Sans"/>
              <a:ea typeface="Open Sans"/>
              <a:cs typeface="Open Sans"/>
              <a:sym typeface="Open Sans"/>
            </a:endParaRPr>
          </a:p>
        </p:txBody>
      </p:sp>
      <p:sp>
        <p:nvSpPr>
          <p:cNvPr id="145" name="Google Shape;145;p26"/>
          <p:cNvSpPr txBox="1"/>
          <p:nvPr/>
        </p:nvSpPr>
        <p:spPr>
          <a:xfrm>
            <a:off x="564475" y="3946000"/>
            <a:ext cx="79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Stack</a:t>
            </a:r>
            <a:endParaRPr/>
          </a:p>
        </p:txBody>
      </p:sp>
      <p:sp>
        <p:nvSpPr>
          <p:cNvPr id="151" name="Google Shape;151;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highlight>
                  <a:srgbClr val="FFFFFF"/>
                </a:highlight>
                <a:latin typeface="Open Sans"/>
                <a:ea typeface="Open Sans"/>
                <a:cs typeface="Open Sans"/>
                <a:sym typeface="Open Sans"/>
              </a:rPr>
              <a:t>Mature software stack: Frameworks like TensorFlow, PyTorch and MXNet all have GPU support and provide tools to facilitate multi-GPU and distributed training. </a:t>
            </a:r>
            <a:endParaRPr>
              <a:solidFill>
                <a:srgbClr val="000000"/>
              </a:solidFill>
            </a:endParaRPr>
          </a:p>
        </p:txBody>
      </p:sp>
      <p:sp>
        <p:nvSpPr>
          <p:cNvPr id="152" name="Google Shape;152;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highlight>
                  <a:srgbClr val="FFFFFF"/>
                </a:highlight>
                <a:latin typeface="Open Sans"/>
                <a:ea typeface="Open Sans"/>
                <a:cs typeface="Open Sans"/>
                <a:sym typeface="Open Sans"/>
              </a:rPr>
              <a:t>T</a:t>
            </a:r>
            <a:r>
              <a:rPr lang="en">
                <a:solidFill>
                  <a:srgbClr val="000000"/>
                </a:solidFill>
                <a:highlight>
                  <a:srgbClr val="FFFFFF"/>
                </a:highlight>
                <a:latin typeface="Open Sans"/>
                <a:ea typeface="Open Sans"/>
                <a:cs typeface="Open Sans"/>
                <a:sym typeface="Open Sans"/>
              </a:rPr>
              <a:t>he software tooling to leverage TPUs, especially for non-TensorFlow frameworks, is not as mature which can impact performance.</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and TPU</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GPUs (Graphics Processing Units) and TPUs (Tensor Processing Units) are both specialized processors that can be used to accelerate machine learning workloads. However, they have different strengths and weaknesses, and are suited for different tasks.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155CC"/>
                </a:solidFill>
                <a:highlight>
                  <a:srgbClr val="FFFFFF"/>
                </a:highlight>
                <a:latin typeface="Arial"/>
                <a:ea typeface="Arial"/>
                <a:cs typeface="Arial"/>
                <a:sym typeface="Arial"/>
              </a:rPr>
              <a:t>GPUs</a:t>
            </a:r>
            <a:r>
              <a:rPr lang="en" sz="1200">
                <a:solidFill>
                  <a:srgbClr val="1F1F1F"/>
                </a:solidFill>
                <a:highlight>
                  <a:srgbClr val="FFFFFF"/>
                </a:highlight>
                <a:latin typeface="Arial"/>
                <a:ea typeface="Arial"/>
                <a:cs typeface="Arial"/>
                <a:sym typeface="Arial"/>
              </a:rPr>
              <a:t> are more general-purpose processors than TPUs. They are designed to handle a wide variety of tasks, including graphics processing, video processing, and machine learning. GPUs have a large number of cores, which allows them to parallelize tasks very effectively. This makes them well-suited for tasks that can be broken down into a large number of independent subtasks.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155CC"/>
                </a:solidFill>
                <a:highlight>
                  <a:srgbClr val="FFFFFF"/>
                </a:highlight>
                <a:latin typeface="Arial"/>
                <a:ea typeface="Arial"/>
                <a:cs typeface="Arial"/>
                <a:sym typeface="Arial"/>
              </a:rPr>
              <a:t>TPUs</a:t>
            </a:r>
            <a:r>
              <a:rPr lang="en" sz="1200">
                <a:solidFill>
                  <a:srgbClr val="1F1F1F"/>
                </a:solidFill>
                <a:highlight>
                  <a:srgbClr val="FFFFFF"/>
                </a:highlight>
                <a:latin typeface="Arial"/>
                <a:ea typeface="Arial"/>
                <a:cs typeface="Arial"/>
                <a:sym typeface="Arial"/>
              </a:rPr>
              <a:t> are specifically designed for machine learning tasks. They have a more streamlined architecture than GPUs, which makes them more efficient at performing matrix multiplication and other tensor operations. This makes them well-suited for tasks such as training and inference of neural networks.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Language Models and GPU/TPU</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workload especially large language model, generative AI require GPU or TPU</a:t>
            </a:r>
            <a:endParaRPr/>
          </a:p>
          <a:p>
            <a:pPr indent="-342900" lvl="0" marL="457200" rtl="0" algn="l">
              <a:spcBef>
                <a:spcPts val="1200"/>
              </a:spcBef>
              <a:spcAft>
                <a:spcPts val="0"/>
              </a:spcAft>
              <a:buSzPts val="1800"/>
              <a:buChar char="●"/>
            </a:pPr>
            <a:r>
              <a:rPr lang="en"/>
              <a:t>Training</a:t>
            </a:r>
            <a:endParaRPr/>
          </a:p>
          <a:p>
            <a:pPr indent="-342900" lvl="0" marL="457200" rtl="0" algn="l">
              <a:spcBef>
                <a:spcPts val="0"/>
              </a:spcBef>
              <a:spcAft>
                <a:spcPts val="0"/>
              </a:spcAft>
              <a:buSzPts val="1800"/>
              <a:buChar char="●"/>
            </a:pPr>
            <a:r>
              <a:rPr lang="en"/>
              <a:t>Inference</a:t>
            </a:r>
            <a:endParaRPr/>
          </a:p>
          <a:p>
            <a:pPr indent="-342900" lvl="0" marL="457200" rtl="0" algn="l">
              <a:spcBef>
                <a:spcPts val="0"/>
              </a:spcBef>
              <a:spcAft>
                <a:spcPts val="0"/>
              </a:spcAft>
              <a:buSzPts val="1800"/>
              <a:buChar char="●"/>
            </a:pPr>
            <a:r>
              <a:rPr lang="en"/>
              <a:t>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GPUs for LLM Inference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Here are a few factors to consider when determining how much GPU you need for inference on a large language model:</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Model size - Larger models with more parameters will require more GPU memory and compute power for inference. Models like GPT-3 and BERT can easily be hundreds of gigabytes to terabytes in size.</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Batch size - Running inference on multiple inputs at once (a batch) makes GPU utilization more efficient. Larger batch sizes require more GPU memory.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Precision - Using lower precision like FP16 or INT8 can reduce memory usage and improve throughput compared to FP32, but may reduce accuracy.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memory - For inference the model must fit entirely within GPU memory, so the GPU needs enough memory to load the full model and batches of inputs. At least 8-16GB is recommended.</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compute - More powerful GPUs with higher core counts will perform inference faster. Models will scale across multiple GPUs. High-end consumer cards like RTX 3090 or Quadro RTX 8000 may be required for optimal throughput.</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Framework optimizations - Using optimized frameworks like TensorRT or optimizations in PyTorch/TensorFlow can improve throughput and reduce memory usage.</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So in summary, for large models you'll generally want a high-memory (16GB+), modern, high-end GPU like an RTX 3090 or Quadro RTX. Using multiple GPUs, batching, and framework optimizations can further improve performance. The optimal setup depends on your specific model and use case. Start with benchmarks on available hardware and scale up accordingly.</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for LLMs Fine tuning</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Training large language models (LLMs) requires significantly more GPU resources compared to inference. Here are some key factors to consider:</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Model size - Bigger models with more parameters require more GPU memory. Models over 1 billion parameters are common now.</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Batch size - Larger batch sizes are crucial for good training performance and efficiency. Typical batch sizes range from 256 up to 4096 or more. This requires large GPU memory.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Data parallelism - Training scales across multiple GPUs/nodes by splitting the batch. More GPUs allow larger batches and faster training.</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Precision - FP16 or mixed precision can reduce memory usage over FP32, but may affect model quality.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memory - For training, the model, optimizer states, and a large batch must fit into GPU memory. At least 32GB per GPU is recommended, with 48GB or more being ideal.</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compute - High compute power allows faster training iterations to reduce overall training time. High-end chips like A100 or H100 accelerate training.</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Framework optimizations - Efficient frameworks like PyTorch, TensorFlow, and optimizations like model parallelism can help.</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In summary, training LLMs requires multiple high-end GPUs. For example, Anthropic used 128 Nvidia A100 GPUs (each with 40GB+ memory) to train Claude. With smaller models and optimizations, you may be able to train on less GPUs, but expect to need at minimum 4-8 GPUs with at least 32GB memory each for decent training times</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NVIDIA GPU</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EC2 P3  - 8 GPU, Tesla V100</a:t>
            </a:r>
            <a:endParaRPr/>
          </a:p>
          <a:p>
            <a:pPr indent="0" lvl="0" marL="0" rtl="0" algn="l">
              <a:spcBef>
                <a:spcPts val="1200"/>
              </a:spcBef>
              <a:spcAft>
                <a:spcPts val="0"/>
              </a:spcAft>
              <a:buNone/>
            </a:pPr>
            <a:r>
              <a:rPr lang="en"/>
              <a:t>Amazon EC2 P4 - 40 GPU, Tesla A100</a:t>
            </a:r>
            <a:endParaRPr/>
          </a:p>
          <a:p>
            <a:pPr indent="0" lvl="0" marL="0" rtl="0" algn="l">
              <a:spcBef>
                <a:spcPts val="1200"/>
              </a:spcBef>
              <a:spcAft>
                <a:spcPts val="0"/>
              </a:spcAft>
              <a:buNone/>
            </a:pPr>
            <a:r>
              <a:rPr lang="en"/>
              <a:t>Amazon EC2 G3 - 4 GPU, M60</a:t>
            </a:r>
            <a:endParaRPr/>
          </a:p>
          <a:p>
            <a:pPr indent="0" lvl="0" marL="0" rtl="0" algn="l">
              <a:spcBef>
                <a:spcPts val="1200"/>
              </a:spcBef>
              <a:spcAft>
                <a:spcPts val="0"/>
              </a:spcAft>
              <a:buNone/>
            </a:pPr>
            <a:r>
              <a:rPr lang="en"/>
              <a:t>Amazon EC2 G4 - 4 GPU, T4</a:t>
            </a:r>
            <a:endParaRPr/>
          </a:p>
          <a:p>
            <a:pPr indent="0" lvl="0" marL="0" rtl="0" algn="l">
              <a:spcBef>
                <a:spcPts val="1200"/>
              </a:spcBef>
              <a:spcAft>
                <a:spcPts val="0"/>
              </a:spcAft>
              <a:buNone/>
            </a:pPr>
            <a:r>
              <a:rPr lang="en"/>
              <a:t>Amazon EC2 G5 - 8 GPU, A10G</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GPU Powered Services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SageMaker</a:t>
            </a:r>
            <a:endParaRPr/>
          </a:p>
          <a:p>
            <a:pPr indent="0" lvl="0" marL="0" rtl="0" algn="l">
              <a:spcBef>
                <a:spcPts val="1200"/>
              </a:spcBef>
              <a:spcAft>
                <a:spcPts val="0"/>
              </a:spcAft>
              <a:buNone/>
            </a:pPr>
            <a:r>
              <a:rPr lang="en"/>
              <a:t>AWS Elastic Graphic Service</a:t>
            </a:r>
            <a:endParaRPr/>
          </a:p>
          <a:p>
            <a:pPr indent="0" lvl="0" marL="0" rtl="0" algn="l">
              <a:spcBef>
                <a:spcPts val="1200"/>
              </a:spcBef>
              <a:spcAft>
                <a:spcPts val="1200"/>
              </a:spcAft>
              <a:buNone/>
            </a:pPr>
            <a:r>
              <a:rPr lang="en"/>
              <a:t>AWS DeepRacer  - Use RL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NVIDIA GPU</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NV Series VM</a:t>
            </a:r>
            <a:r>
              <a:rPr lang="en"/>
              <a:t>  - Tesla M60</a:t>
            </a:r>
            <a:endParaRPr/>
          </a:p>
          <a:p>
            <a:pPr indent="0" lvl="0" marL="0" rtl="0" algn="l">
              <a:spcBef>
                <a:spcPts val="1200"/>
              </a:spcBef>
              <a:spcAft>
                <a:spcPts val="0"/>
              </a:spcAft>
              <a:buNone/>
            </a:pPr>
            <a:r>
              <a:rPr lang="en"/>
              <a:t>NVv3 Series - T4 GPU</a:t>
            </a:r>
            <a:endParaRPr/>
          </a:p>
          <a:p>
            <a:pPr indent="0" lvl="0" marL="0" rtl="0" algn="l">
              <a:spcBef>
                <a:spcPts val="1200"/>
              </a:spcBef>
              <a:spcAft>
                <a:spcPts val="0"/>
              </a:spcAft>
              <a:buNone/>
            </a:pPr>
            <a:r>
              <a:rPr lang="en"/>
              <a:t>NCasT4_v3-series - A10 Tesnor</a:t>
            </a:r>
            <a:endParaRPr/>
          </a:p>
          <a:p>
            <a:pPr indent="0" lvl="0" marL="0" rtl="0" algn="l">
              <a:spcBef>
                <a:spcPts val="1200"/>
              </a:spcBef>
              <a:spcAft>
                <a:spcPts val="0"/>
              </a:spcAft>
              <a:buNone/>
            </a:pPr>
            <a:r>
              <a:rPr lang="en"/>
              <a:t>NVadsA10 v5Series - AMD Radeon PRO V620, AMD EPYC 7763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Nvidia GPU </a:t>
            </a:r>
            <a:r>
              <a:rPr lang="en"/>
              <a:t>accelerate</a:t>
            </a:r>
            <a:r>
              <a:rPr lang="en"/>
              <a:t> service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Azure Machine Learning</a:t>
            </a:r>
            <a:endParaRPr/>
          </a:p>
          <a:p>
            <a:pPr indent="0" lvl="0" marL="0" rtl="0" algn="l">
              <a:spcBef>
                <a:spcPts val="1200"/>
              </a:spcBef>
              <a:spcAft>
                <a:spcPts val="0"/>
              </a:spcAft>
              <a:buNone/>
            </a:pPr>
            <a:r>
              <a:rPr lang="en"/>
              <a:t>Azure Data Bricks</a:t>
            </a:r>
            <a:endParaRPr/>
          </a:p>
          <a:p>
            <a:pPr indent="0" lvl="0" marL="0" rtl="0" algn="l">
              <a:spcBef>
                <a:spcPts val="1200"/>
              </a:spcBef>
              <a:spcAft>
                <a:spcPts val="1200"/>
              </a:spcAft>
              <a:buNone/>
            </a:pPr>
            <a:r>
              <a:rPr lang="en"/>
              <a:t>Azure Streaming Analytics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