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Century Gothic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CenturyGothic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CenturyGothic-bold.fntdata"/><Relationship Id="rId1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c36dd20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c36dd2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f615583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f615583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c36dd20f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c36dd20f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338950" y="4663225"/>
            <a:ext cx="1348925" cy="338700"/>
            <a:chOff x="338950" y="4663225"/>
            <a:chExt cx="1348925" cy="338700"/>
          </a:xfrm>
        </p:grpSpPr>
        <p:pic>
          <p:nvPicPr>
            <p:cNvPr id="10" name="Google Shape;10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338950" y="4731387"/>
              <a:ext cx="266850" cy="2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1"/>
            <p:cNvSpPr txBox="1"/>
            <p:nvPr/>
          </p:nvSpPr>
          <p:spPr>
            <a:xfrm>
              <a:off x="534375" y="4663225"/>
              <a:ext cx="115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6913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r>
                <a:rPr b="1" lang="en" sz="1000">
                  <a:solidFill>
                    <a:srgbClr val="599BD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knobs</a:t>
              </a:r>
              <a:endParaRPr b="1" sz="1000">
                <a:solidFill>
                  <a:srgbClr val="599BD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Knobs to Augment &amp; Transform Data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 and Transform Datasets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Handle class imbalance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Make data complete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compress data to learn optimal policy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Transform data from one domain to another domain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Generalize data to manage privacy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Suppress </a:t>
            </a:r>
            <a:r>
              <a:rPr lang="en"/>
              <a:t>sensitive</a:t>
            </a:r>
            <a:r>
              <a:rPr lang="en"/>
              <a:t> information.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75350" y="4090400"/>
            <a:ext cx="72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Knobs : Use knobs to define properties of data.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3460200" y="1227950"/>
            <a:ext cx="2076000" cy="4368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Handle class imbalance</a:t>
            </a:r>
            <a:endParaRPr sz="1200"/>
          </a:p>
        </p:txBody>
      </p:sp>
      <p:sp>
        <p:nvSpPr>
          <p:cNvPr id="76" name="Google Shape;76;p15"/>
          <p:cNvSpPr/>
          <p:nvPr/>
        </p:nvSpPr>
        <p:spPr>
          <a:xfrm>
            <a:off x="963575" y="2061050"/>
            <a:ext cx="1209000" cy="4368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Sampling methods</a:t>
            </a:r>
            <a:endParaRPr sz="800"/>
          </a:p>
        </p:txBody>
      </p:sp>
      <p:sp>
        <p:nvSpPr>
          <p:cNvPr id="77" name="Google Shape;77;p15"/>
          <p:cNvSpPr/>
          <p:nvPr/>
        </p:nvSpPr>
        <p:spPr>
          <a:xfrm>
            <a:off x="2568125" y="2088650"/>
            <a:ext cx="1209000" cy="4368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pre processing methods</a:t>
            </a:r>
            <a:endParaRPr sz="800"/>
          </a:p>
        </p:txBody>
      </p:sp>
      <p:sp>
        <p:nvSpPr>
          <p:cNvPr id="78" name="Google Shape;78;p15"/>
          <p:cNvSpPr/>
          <p:nvPr/>
        </p:nvSpPr>
        <p:spPr>
          <a:xfrm>
            <a:off x="4393900" y="2088650"/>
            <a:ext cx="1209000" cy="4368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Custom Learning</a:t>
            </a:r>
            <a:endParaRPr sz="800"/>
          </a:p>
        </p:txBody>
      </p:sp>
      <p:sp>
        <p:nvSpPr>
          <p:cNvPr id="79" name="Google Shape;79;p15"/>
          <p:cNvSpPr/>
          <p:nvPr/>
        </p:nvSpPr>
        <p:spPr>
          <a:xfrm>
            <a:off x="6157300" y="2088650"/>
            <a:ext cx="1209000" cy="4368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Prediction pre processing</a:t>
            </a:r>
            <a:endParaRPr sz="800"/>
          </a:p>
        </p:txBody>
      </p:sp>
      <p:sp>
        <p:nvSpPr>
          <p:cNvPr id="80" name="Google Shape;80;p15"/>
          <p:cNvSpPr/>
          <p:nvPr/>
        </p:nvSpPr>
        <p:spPr>
          <a:xfrm>
            <a:off x="937650" y="2820400"/>
            <a:ext cx="1209000" cy="4368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Over sampling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&amp; Under sampling</a:t>
            </a:r>
            <a:endParaRPr sz="800"/>
          </a:p>
        </p:txBody>
      </p:sp>
      <p:sp>
        <p:nvSpPr>
          <p:cNvPr id="81" name="Google Shape;81;p15"/>
          <p:cNvSpPr/>
          <p:nvPr/>
        </p:nvSpPr>
        <p:spPr>
          <a:xfrm>
            <a:off x="2568125" y="2820400"/>
            <a:ext cx="1209000" cy="4368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Active Learning</a:t>
            </a:r>
            <a:endParaRPr sz="800"/>
          </a:p>
        </p:txBody>
      </p:sp>
      <p:sp>
        <p:nvSpPr>
          <p:cNvPr id="82" name="Google Shape;82;p15"/>
          <p:cNvSpPr/>
          <p:nvPr/>
        </p:nvSpPr>
        <p:spPr>
          <a:xfrm>
            <a:off x="2536550" y="3579750"/>
            <a:ext cx="1209000" cy="4368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Weak supervision &amp; synthetic data</a:t>
            </a:r>
            <a:endParaRPr sz="800"/>
          </a:p>
        </p:txBody>
      </p:sp>
      <p:sp>
        <p:nvSpPr>
          <p:cNvPr id="83" name="Google Shape;83;p15"/>
          <p:cNvSpPr/>
          <p:nvPr/>
        </p:nvSpPr>
        <p:spPr>
          <a:xfrm>
            <a:off x="4416600" y="2859375"/>
            <a:ext cx="1209000" cy="4368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Metrics,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Learning for special cost and loss function</a:t>
            </a:r>
            <a:endParaRPr sz="800"/>
          </a:p>
        </p:txBody>
      </p:sp>
      <p:sp>
        <p:nvSpPr>
          <p:cNvPr id="84" name="Google Shape;84;p15"/>
          <p:cNvSpPr/>
          <p:nvPr/>
        </p:nvSpPr>
        <p:spPr>
          <a:xfrm>
            <a:off x="6157300" y="2859375"/>
            <a:ext cx="1209000" cy="4368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Threshold based</a:t>
            </a:r>
            <a:endParaRPr sz="800"/>
          </a:p>
        </p:txBody>
      </p:sp>
      <p:cxnSp>
        <p:nvCxnSpPr>
          <p:cNvPr id="85" name="Google Shape;85;p15"/>
          <p:cNvCxnSpPr>
            <a:stCxn id="75" idx="2"/>
            <a:endCxn id="76" idx="0"/>
          </p:cNvCxnSpPr>
          <p:nvPr/>
        </p:nvCxnSpPr>
        <p:spPr>
          <a:xfrm flipH="1">
            <a:off x="1568100" y="1664750"/>
            <a:ext cx="2930100" cy="39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75" idx="2"/>
            <a:endCxn id="77" idx="0"/>
          </p:cNvCxnSpPr>
          <p:nvPr/>
        </p:nvCxnSpPr>
        <p:spPr>
          <a:xfrm flipH="1">
            <a:off x="3172500" y="1664750"/>
            <a:ext cx="1325700" cy="423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75" idx="2"/>
            <a:endCxn id="78" idx="0"/>
          </p:cNvCxnSpPr>
          <p:nvPr/>
        </p:nvCxnSpPr>
        <p:spPr>
          <a:xfrm>
            <a:off x="4498200" y="1664750"/>
            <a:ext cx="500100" cy="423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stCxn id="75" idx="2"/>
            <a:endCxn id="79" idx="0"/>
          </p:cNvCxnSpPr>
          <p:nvPr/>
        </p:nvCxnSpPr>
        <p:spPr>
          <a:xfrm>
            <a:off x="4498200" y="1664750"/>
            <a:ext cx="2263500" cy="423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>
            <a:stCxn id="76" idx="2"/>
            <a:endCxn id="80" idx="0"/>
          </p:cNvCxnSpPr>
          <p:nvPr/>
        </p:nvCxnSpPr>
        <p:spPr>
          <a:xfrm flipH="1">
            <a:off x="1542275" y="2497850"/>
            <a:ext cx="25800" cy="3225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stCxn id="77" idx="2"/>
            <a:endCxn id="81" idx="0"/>
          </p:cNvCxnSpPr>
          <p:nvPr/>
        </p:nvCxnSpPr>
        <p:spPr>
          <a:xfrm>
            <a:off x="3172625" y="2525450"/>
            <a:ext cx="0" cy="294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stCxn id="78" idx="2"/>
            <a:endCxn id="83" idx="0"/>
          </p:cNvCxnSpPr>
          <p:nvPr/>
        </p:nvCxnSpPr>
        <p:spPr>
          <a:xfrm>
            <a:off x="4998400" y="2525450"/>
            <a:ext cx="22800" cy="333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79" idx="2"/>
            <a:endCxn id="84" idx="0"/>
          </p:cNvCxnSpPr>
          <p:nvPr/>
        </p:nvCxnSpPr>
        <p:spPr>
          <a:xfrm>
            <a:off x="6761800" y="2525450"/>
            <a:ext cx="0" cy="3339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>
            <a:stCxn id="81" idx="2"/>
            <a:endCxn id="82" idx="0"/>
          </p:cNvCxnSpPr>
          <p:nvPr/>
        </p:nvCxnSpPr>
        <p:spPr>
          <a:xfrm flipH="1">
            <a:off x="3141125" y="3257200"/>
            <a:ext cx="31500" cy="3225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 txBox="1"/>
          <p:nvPr/>
        </p:nvSpPr>
        <p:spPr>
          <a:xfrm>
            <a:off x="848625" y="252375"/>
            <a:ext cx="692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Handle Class Imbalance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Datasets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1152475"/>
            <a:ext cx="85206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</a:t>
            </a:r>
            <a:r>
              <a:rPr lang="en"/>
              <a:t>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series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475350" y="4090400"/>
            <a:ext cx="72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Knobs : Use knobs to define properties of data.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