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Economica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Italic.fntdata"/><Relationship Id="rId10" Type="http://schemas.openxmlformats.org/officeDocument/2006/relationships/font" Target="fonts/Economica-italic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d8d8674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d8d8674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" name="Google Shape;14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" name="Google Shape;20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338950" y="4663225"/>
            <a:ext cx="1348925" cy="338700"/>
            <a:chOff x="338950" y="4663225"/>
            <a:chExt cx="1348925" cy="3387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534375" y="4663225"/>
              <a:ext cx="115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044700" y="901323"/>
            <a:ext cx="3054600" cy="20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to Handle Class Imbalance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Prashant K Dhingra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3460200" y="1227950"/>
            <a:ext cx="2076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Handle class imbalance</a:t>
            </a:r>
            <a:endParaRPr sz="1200"/>
          </a:p>
        </p:txBody>
      </p:sp>
      <p:sp>
        <p:nvSpPr>
          <p:cNvPr id="72" name="Google Shape;72;p14"/>
          <p:cNvSpPr/>
          <p:nvPr/>
        </p:nvSpPr>
        <p:spPr>
          <a:xfrm>
            <a:off x="963575" y="2061050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Sampling methods</a:t>
            </a:r>
            <a:endParaRPr sz="800"/>
          </a:p>
        </p:txBody>
      </p:sp>
      <p:sp>
        <p:nvSpPr>
          <p:cNvPr id="73" name="Google Shape;73;p14"/>
          <p:cNvSpPr/>
          <p:nvPr/>
        </p:nvSpPr>
        <p:spPr>
          <a:xfrm>
            <a:off x="2568125" y="2088650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pre processing methods</a:t>
            </a:r>
            <a:endParaRPr sz="800"/>
          </a:p>
        </p:txBody>
      </p:sp>
      <p:sp>
        <p:nvSpPr>
          <p:cNvPr id="74" name="Google Shape;74;p14"/>
          <p:cNvSpPr/>
          <p:nvPr/>
        </p:nvSpPr>
        <p:spPr>
          <a:xfrm>
            <a:off x="4393900" y="2088650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 Learning</a:t>
            </a:r>
            <a:endParaRPr sz="800"/>
          </a:p>
        </p:txBody>
      </p:sp>
      <p:sp>
        <p:nvSpPr>
          <p:cNvPr id="75" name="Google Shape;75;p14"/>
          <p:cNvSpPr/>
          <p:nvPr/>
        </p:nvSpPr>
        <p:spPr>
          <a:xfrm>
            <a:off x="6157300" y="2088650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Prediction pre processing</a:t>
            </a:r>
            <a:endParaRPr sz="800"/>
          </a:p>
        </p:txBody>
      </p:sp>
      <p:sp>
        <p:nvSpPr>
          <p:cNvPr id="76" name="Google Shape;76;p14"/>
          <p:cNvSpPr/>
          <p:nvPr/>
        </p:nvSpPr>
        <p:spPr>
          <a:xfrm>
            <a:off x="937650" y="2820400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Over sampling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&amp; Under sampling</a:t>
            </a:r>
            <a:endParaRPr sz="800"/>
          </a:p>
        </p:txBody>
      </p:sp>
      <p:sp>
        <p:nvSpPr>
          <p:cNvPr id="77" name="Google Shape;77;p14"/>
          <p:cNvSpPr/>
          <p:nvPr/>
        </p:nvSpPr>
        <p:spPr>
          <a:xfrm>
            <a:off x="2568125" y="2820400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Active Learning</a:t>
            </a:r>
            <a:endParaRPr sz="800"/>
          </a:p>
        </p:txBody>
      </p:sp>
      <p:sp>
        <p:nvSpPr>
          <p:cNvPr id="78" name="Google Shape;78;p14"/>
          <p:cNvSpPr/>
          <p:nvPr/>
        </p:nvSpPr>
        <p:spPr>
          <a:xfrm>
            <a:off x="2536550" y="3579750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Weak supervision &amp; synthetic data</a:t>
            </a:r>
            <a:endParaRPr sz="800"/>
          </a:p>
        </p:txBody>
      </p:sp>
      <p:sp>
        <p:nvSpPr>
          <p:cNvPr id="79" name="Google Shape;79;p14"/>
          <p:cNvSpPr/>
          <p:nvPr/>
        </p:nvSpPr>
        <p:spPr>
          <a:xfrm>
            <a:off x="4416600" y="2859375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Metrics,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Learning for special cost and loss function</a:t>
            </a:r>
            <a:endParaRPr sz="800"/>
          </a:p>
        </p:txBody>
      </p:sp>
      <p:sp>
        <p:nvSpPr>
          <p:cNvPr id="80" name="Google Shape;80;p14"/>
          <p:cNvSpPr/>
          <p:nvPr/>
        </p:nvSpPr>
        <p:spPr>
          <a:xfrm>
            <a:off x="6157300" y="2859375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Threshold based</a:t>
            </a:r>
            <a:endParaRPr sz="800"/>
          </a:p>
        </p:txBody>
      </p:sp>
      <p:cxnSp>
        <p:nvCxnSpPr>
          <p:cNvPr id="81" name="Google Shape;81;p14"/>
          <p:cNvCxnSpPr>
            <a:stCxn id="71" idx="2"/>
            <a:endCxn id="72" idx="0"/>
          </p:cNvCxnSpPr>
          <p:nvPr/>
        </p:nvCxnSpPr>
        <p:spPr>
          <a:xfrm flipH="1">
            <a:off x="1568100" y="1664750"/>
            <a:ext cx="2930100" cy="39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1" idx="2"/>
            <a:endCxn id="73" idx="0"/>
          </p:cNvCxnSpPr>
          <p:nvPr/>
        </p:nvCxnSpPr>
        <p:spPr>
          <a:xfrm flipH="1">
            <a:off x="3172500" y="1664750"/>
            <a:ext cx="1325700" cy="423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71" idx="2"/>
            <a:endCxn id="74" idx="0"/>
          </p:cNvCxnSpPr>
          <p:nvPr/>
        </p:nvCxnSpPr>
        <p:spPr>
          <a:xfrm>
            <a:off x="4498200" y="1664750"/>
            <a:ext cx="500100" cy="423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71" idx="2"/>
            <a:endCxn id="75" idx="0"/>
          </p:cNvCxnSpPr>
          <p:nvPr/>
        </p:nvCxnSpPr>
        <p:spPr>
          <a:xfrm>
            <a:off x="4498200" y="1664750"/>
            <a:ext cx="2263500" cy="423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2" idx="2"/>
            <a:endCxn id="76" idx="0"/>
          </p:cNvCxnSpPr>
          <p:nvPr/>
        </p:nvCxnSpPr>
        <p:spPr>
          <a:xfrm flipH="1">
            <a:off x="1542275" y="2497850"/>
            <a:ext cx="25800" cy="322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3" idx="2"/>
            <a:endCxn id="77" idx="0"/>
          </p:cNvCxnSpPr>
          <p:nvPr/>
        </p:nvCxnSpPr>
        <p:spPr>
          <a:xfrm>
            <a:off x="3172625" y="2525450"/>
            <a:ext cx="0" cy="294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74" idx="2"/>
            <a:endCxn id="79" idx="0"/>
          </p:cNvCxnSpPr>
          <p:nvPr/>
        </p:nvCxnSpPr>
        <p:spPr>
          <a:xfrm>
            <a:off x="4998400" y="2525450"/>
            <a:ext cx="22800" cy="333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75" idx="2"/>
            <a:endCxn id="80" idx="0"/>
          </p:cNvCxnSpPr>
          <p:nvPr/>
        </p:nvCxnSpPr>
        <p:spPr>
          <a:xfrm>
            <a:off x="6761800" y="2525450"/>
            <a:ext cx="0" cy="333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77" idx="2"/>
            <a:endCxn id="78" idx="0"/>
          </p:cNvCxnSpPr>
          <p:nvPr/>
        </p:nvCxnSpPr>
        <p:spPr>
          <a:xfrm flipH="1">
            <a:off x="3141125" y="3257200"/>
            <a:ext cx="31500" cy="322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4"/>
          <p:cNvSpPr txBox="1"/>
          <p:nvPr/>
        </p:nvSpPr>
        <p:spPr>
          <a:xfrm>
            <a:off x="1382025" y="252375"/>
            <a:ext cx="692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Handle Class Imbalance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