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7" Type="http://schemas.openxmlformats.org/officeDocument/2006/relationships/font" Target="fonts/CenturyGothic-regular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a6872cdc6_0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3a6872cdc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ac127efe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3ac127ef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a6872cdc6_0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3a6872cdc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aa">
  <p:cSld name="aaa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9" name="Google Shape;19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5" name="Google Shape;25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338950" y="4663225"/>
            <a:ext cx="1348925" cy="338700"/>
            <a:chOff x="338950" y="4663225"/>
            <a:chExt cx="1348925" cy="338700"/>
          </a:xfrm>
        </p:grpSpPr>
        <p:pic>
          <p:nvPicPr>
            <p:cNvPr id="10" name="Google Shape;10;p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338950" y="4731387"/>
              <a:ext cx="266850" cy="2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1"/>
            <p:cNvSpPr txBox="1"/>
            <p:nvPr/>
          </p:nvSpPr>
          <p:spPr>
            <a:xfrm>
              <a:off x="534375" y="4663225"/>
              <a:ext cx="115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6913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  <a:r>
                <a:rPr b="1" lang="en" sz="1000">
                  <a:solidFill>
                    <a:srgbClr val="599BD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knobs</a:t>
              </a:r>
              <a:endParaRPr b="1" sz="1000">
                <a:solidFill>
                  <a:srgbClr val="599BD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>
            <p:ph idx="4294967295" type="title"/>
          </p:nvPr>
        </p:nvSpPr>
        <p:spPr>
          <a:xfrm>
            <a:off x="482600" y="241301"/>
            <a:ext cx="81789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rPr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 Learned: operationalization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095750" y="1762694"/>
            <a:ext cx="607500" cy="607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724500" y="3115222"/>
            <a:ext cx="1350000" cy="59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60525" y="2703952"/>
            <a:ext cx="17139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 Integration testing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Apply standard integration testing on end to end pipeline.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682000" y="1762694"/>
            <a:ext cx="607500" cy="607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310750" y="3115222"/>
            <a:ext cx="1350000" cy="59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310750" y="2571753"/>
            <a:ext cx="13500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Reproducible ML training 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For debugging and auditability ML training should be reproducible.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268250" y="1762694"/>
            <a:ext cx="607500" cy="607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897000" y="3115222"/>
            <a:ext cx="1350000" cy="59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897000" y="2703852"/>
            <a:ext cx="13500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validation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Validate model quality after each retraining offline before using in production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5854500" y="1762694"/>
            <a:ext cx="607500" cy="607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483250" y="3115222"/>
            <a:ext cx="1350000" cy="59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5483250" y="2703853"/>
            <a:ext cx="13500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Rollback: 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and implement model rollback procedures.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7440750" y="1762694"/>
            <a:ext cx="607500" cy="6075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069500" y="3115222"/>
            <a:ext cx="1350000" cy="59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7069500" y="2643853"/>
            <a:ext cx="135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 and Diagnosis: 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and implement tools and process to debug, explain and diagnosis individual inference</a:t>
            </a:r>
            <a:r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286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 txBox="1"/>
          <p:nvPr>
            <p:ph idx="4294967295" type="title"/>
          </p:nvPr>
        </p:nvSpPr>
        <p:spPr>
          <a:xfrm>
            <a:off x="362725" y="865175"/>
            <a:ext cx="16602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rPr lang="en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Technical challenges in operationalization</a:t>
            </a:r>
            <a:endParaRPr/>
          </a:p>
        </p:txBody>
      </p:sp>
      <p:sp>
        <p:nvSpPr>
          <p:cNvPr id="91" name="Google Shape;91;p15"/>
          <p:cNvSpPr txBox="1"/>
          <p:nvPr>
            <p:ph idx="4294967295" type="body"/>
          </p:nvPr>
        </p:nvSpPr>
        <p:spPr>
          <a:xfrm>
            <a:off x="456675" y="595900"/>
            <a:ext cx="80157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171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1500"/>
              <a:t>Pipeline for feature engineering does not match at time of training and inference</a:t>
            </a:r>
            <a:endParaRPr sz="1500"/>
          </a:p>
          <a:p>
            <a:pPr indent="-1714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1500"/>
              <a:t>Multiple loosely coupled pipelines exist to get data from different sources.  Many run in parallel</a:t>
            </a:r>
            <a:endParaRPr sz="1500"/>
          </a:p>
          <a:p>
            <a:pPr indent="-1714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1500"/>
              <a:t>Pipelines have dependencies.  Many dependencies include human intervention.</a:t>
            </a:r>
            <a:endParaRPr sz="1500"/>
          </a:p>
          <a:p>
            <a:pPr indent="-1714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1500"/>
              <a:t>Jungle of SQL joins</a:t>
            </a:r>
            <a:endParaRPr sz="1500"/>
          </a:p>
          <a:p>
            <a:pPr indent="-1714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b="1" lang="en" sz="1500"/>
              <a:t>Frameworks</a:t>
            </a:r>
            <a:r>
              <a:rPr lang="en" sz="1500"/>
              <a:t>: Different framework and languages used e.g. Spark, Sci-kit learn, TensorFlow built using Python, R, Java.</a:t>
            </a:r>
            <a:endParaRPr sz="1500"/>
          </a:p>
          <a:p>
            <a:pPr indent="-1714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b="1" lang="en" sz="1500"/>
              <a:t>Process </a:t>
            </a:r>
            <a:r>
              <a:rPr lang="en" sz="1500"/>
              <a:t>: Multiple types of object involved – Code, Algorithm, Data, Trained Model, Metric.  Each object type needs different process.  Code can be handled thru SDLC and source control process.</a:t>
            </a:r>
            <a:endParaRPr sz="1500"/>
          </a:p>
          <a:p>
            <a:pPr indent="-1714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b="1" lang="en" sz="1500"/>
              <a:t>Multiple instances</a:t>
            </a:r>
            <a:r>
              <a:rPr lang="en" sz="1500"/>
              <a:t>: A/B test and ensemble model multiply the complexity</a:t>
            </a:r>
            <a:endParaRPr sz="1500"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1714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b="1" lang="en" sz="1500"/>
              <a:t>Culture: </a:t>
            </a:r>
            <a:r>
              <a:rPr lang="en" sz="1500"/>
              <a:t>Data science (research) and production ops have different culture and expertise.</a:t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6"/>
          <p:cNvSpPr txBox="1"/>
          <p:nvPr>
            <p:ph idx="4294967295" type="title"/>
          </p:nvPr>
        </p:nvSpPr>
        <p:spPr>
          <a:xfrm>
            <a:off x="482600" y="241301"/>
            <a:ext cx="81789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rPr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 Learned: operationalization monitoring</a:t>
            </a:r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432625" y="1538197"/>
            <a:ext cx="8082203" cy="2283922"/>
            <a:chOff x="0" y="1080567"/>
            <a:chExt cx="10515487" cy="2190182"/>
          </a:xfrm>
        </p:grpSpPr>
        <p:sp>
          <p:nvSpPr>
            <p:cNvPr id="99" name="Google Shape;99;p16"/>
            <p:cNvSpPr/>
            <p:nvPr/>
          </p:nvSpPr>
          <p:spPr>
            <a:xfrm>
              <a:off x="0" y="1080567"/>
              <a:ext cx="2957400" cy="18780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328612" y="1392749"/>
              <a:ext cx="2957400" cy="18780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0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383617" y="1447754"/>
              <a:ext cx="2847600" cy="17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50" lIns="62850" spcFirstLastPara="1" rIns="62850" wrap="square" tIns="6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1" i="0" lang="en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Skewness</a:t>
              </a:r>
              <a:r>
                <a:rPr b="0" i="0" lang="en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Design and implement methods to check skewness of data training vs inference.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614737" y="1080567"/>
              <a:ext cx="2957400" cy="18780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3943350" y="1392749"/>
              <a:ext cx="2957400" cy="18780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0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3998355" y="1447754"/>
              <a:ext cx="2847600" cy="17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50" lIns="62850" spcFirstLastPara="1" rIns="62850" wrap="square" tIns="6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1" i="0" lang="en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Staleness </a:t>
              </a:r>
              <a:r>
                <a:rPr b="0" i="0" lang="en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Monitor for model staleness. Alert if model quality is deteriorated.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7229475" y="1080567"/>
              <a:ext cx="2957400" cy="18780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7558087" y="1392749"/>
              <a:ext cx="2957400" cy="18780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0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7613092" y="1447754"/>
              <a:ext cx="2847600" cy="17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50" lIns="62850" spcFirstLastPara="1" rIns="62850" wrap="square" tIns="6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1" i="0" lang="en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validation</a:t>
              </a:r>
              <a:r>
                <a:rPr b="0" i="0" lang="en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Validate model quality after each retraining offline before using in production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