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oboto"/>
      <p:regular r:id="rId9"/>
      <p:bold r:id="rId10"/>
      <p:italic r:id="rId11"/>
      <p:boldItalic r:id="rId12"/>
    </p:embeddedFont>
    <p:embeddedFont>
      <p:font typeface="Playfair Display"/>
      <p:regular r:id="rId13"/>
      <p:bold r:id="rId14"/>
      <p:italic r:id="rId15"/>
      <p:boldItalic r:id="rId16"/>
    </p:embeddedFont>
    <p:embeddedFont>
      <p:font typeface="Lato"/>
      <p:regular r:id="rId17"/>
      <p:bold r:id="rId18"/>
      <p:italic r:id="rId19"/>
      <p:boldItalic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font" Target="fonts/Roboto-italic.fntdata"/><Relationship Id="rId22" Type="http://schemas.openxmlformats.org/officeDocument/2006/relationships/font" Target="fonts/CenturyGothic-bold.fntdata"/><Relationship Id="rId10" Type="http://schemas.openxmlformats.org/officeDocument/2006/relationships/font" Target="fonts/Roboto-bold.fntdata"/><Relationship Id="rId21" Type="http://schemas.openxmlformats.org/officeDocument/2006/relationships/font" Target="fonts/CenturyGothic-regular.fntdata"/><Relationship Id="rId13" Type="http://schemas.openxmlformats.org/officeDocument/2006/relationships/font" Target="fonts/PlayfairDisplay-regular.fntdata"/><Relationship Id="rId24" Type="http://schemas.openxmlformats.org/officeDocument/2006/relationships/font" Target="fonts/CenturyGothic-boldItalic.fntdata"/><Relationship Id="rId12" Type="http://schemas.openxmlformats.org/officeDocument/2006/relationships/font" Target="fonts/Roboto-boldItalic.fntdata"/><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regular.fntdata"/><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5e39d495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5e39d495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5e39d495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5e39d495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6" name="Google Shape;16;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7" name="Google Shape;17;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4" name="Google Shape;54;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0" name="Google Shape;20;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40" name="Google Shape;40;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338950" y="4663225"/>
            <a:ext cx="1348925" cy="338700"/>
            <a:chOff x="338950" y="4663225"/>
            <a:chExt cx="1348925" cy="338700"/>
          </a:xfrm>
        </p:grpSpPr>
        <p:pic>
          <p:nvPicPr>
            <p:cNvPr id="10" name="Google Shape;10;p1"/>
            <p:cNvPicPr preferRelativeResize="0"/>
            <p:nvPr/>
          </p:nvPicPr>
          <p:blipFill>
            <a:blip r:embed="rId1">
              <a:alphaModFix/>
            </a:blip>
            <a:stretch>
              <a:fillRect/>
            </a:stretch>
          </p:blipFill>
          <p:spPr>
            <a:xfrm>
              <a:off x="338950" y="4731387"/>
              <a:ext cx="266850" cy="257275"/>
            </a:xfrm>
            <a:prstGeom prst="rect">
              <a:avLst/>
            </a:prstGeom>
            <a:noFill/>
            <a:ln>
              <a:noFill/>
            </a:ln>
          </p:spPr>
        </p:pic>
        <p:sp>
          <p:nvSpPr>
            <p:cNvPr id="11" name="Google Shape;11;p1"/>
            <p:cNvSpPr txBox="1"/>
            <p:nvPr/>
          </p:nvSpPr>
          <p:spPr>
            <a:xfrm>
              <a:off x="534375" y="4663225"/>
              <a:ext cx="115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E69138"/>
                  </a:solidFill>
                  <a:latin typeface="Century Gothic"/>
                  <a:ea typeface="Century Gothic"/>
                  <a:cs typeface="Century Gothic"/>
                  <a:sym typeface="Century Gothic"/>
                </a:rPr>
                <a:t>Data</a:t>
              </a:r>
              <a:r>
                <a:rPr b="1" lang="en" sz="1000">
                  <a:solidFill>
                    <a:srgbClr val="599BD5"/>
                  </a:solidFill>
                  <a:latin typeface="Century Gothic"/>
                  <a:ea typeface="Century Gothic"/>
                  <a:cs typeface="Century Gothic"/>
                  <a:sym typeface="Century Gothic"/>
                </a:rPr>
                <a:t>knobs</a:t>
              </a:r>
              <a:endParaRPr b="1" sz="1000">
                <a:solidFill>
                  <a:srgbClr val="599BD5"/>
                </a:solidFill>
                <a:latin typeface="Century Gothic"/>
                <a:ea typeface="Century Gothic"/>
                <a:cs typeface="Century Gothic"/>
                <a:sym typeface="Century Gothic"/>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 Serving Tools</a:t>
            </a:r>
            <a:endParaRPr/>
          </a:p>
        </p:txBody>
      </p:sp>
      <p:sp>
        <p:nvSpPr>
          <p:cNvPr id="63" name="Google Shape;63;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Generative 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for Model Serving</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317658" lvl="0" marL="457200" rtl="0" algn="l">
              <a:spcBef>
                <a:spcPts val="1500"/>
              </a:spcBef>
              <a:spcAft>
                <a:spcPts val="0"/>
              </a:spcAft>
              <a:buClr>
                <a:srgbClr val="000000"/>
              </a:buClr>
              <a:buSzPct val="100000"/>
              <a:buFont typeface="Roboto"/>
              <a:buAutoNum type="arabicPeriod"/>
            </a:pPr>
            <a:r>
              <a:rPr b="1" lang="en" sz="2550">
                <a:solidFill>
                  <a:srgbClr val="000000"/>
                </a:solidFill>
                <a:latin typeface="Roboto"/>
                <a:ea typeface="Roboto"/>
                <a:cs typeface="Roboto"/>
                <a:sym typeface="Roboto"/>
              </a:rPr>
              <a:t>TensorFlow Serving: </a:t>
            </a:r>
            <a:r>
              <a:rPr lang="en" sz="2550">
                <a:solidFill>
                  <a:srgbClr val="000000"/>
                </a:solidFill>
                <a:latin typeface="Roboto"/>
                <a:ea typeface="Roboto"/>
                <a:cs typeface="Roboto"/>
                <a:sym typeface="Roboto"/>
              </a:rPr>
              <a:t>TensorFlow Serving is a flexible serving system specifically designed for serving TensorFlow models in production. It provides a high-performance, scalable, and easy-to-use interface for serving trained TensorFlow models over various protocols (e.g., gRPC, RESTful API).</a:t>
            </a:r>
            <a:endParaRPr sz="2550">
              <a:solidFill>
                <a:srgbClr val="000000"/>
              </a:solidFill>
              <a:latin typeface="Roboto"/>
              <a:ea typeface="Roboto"/>
              <a:cs typeface="Roboto"/>
              <a:sym typeface="Roboto"/>
            </a:endParaRPr>
          </a:p>
          <a:p>
            <a:pPr indent="-317658" lvl="0" marL="457200" rtl="0" algn="l">
              <a:spcBef>
                <a:spcPts val="0"/>
              </a:spcBef>
              <a:spcAft>
                <a:spcPts val="0"/>
              </a:spcAft>
              <a:buClr>
                <a:srgbClr val="000000"/>
              </a:buClr>
              <a:buSzPct val="100000"/>
              <a:buFont typeface="Roboto"/>
              <a:buAutoNum type="arabicPeriod"/>
            </a:pPr>
            <a:r>
              <a:rPr b="1" lang="en" sz="2550">
                <a:solidFill>
                  <a:srgbClr val="000000"/>
                </a:solidFill>
                <a:latin typeface="Roboto"/>
                <a:ea typeface="Roboto"/>
                <a:cs typeface="Roboto"/>
                <a:sym typeface="Roboto"/>
              </a:rPr>
              <a:t>PyTorch Serving: </a:t>
            </a:r>
            <a:r>
              <a:rPr lang="en" sz="2550">
                <a:solidFill>
                  <a:srgbClr val="000000"/>
                </a:solidFill>
                <a:latin typeface="Roboto"/>
                <a:ea typeface="Roboto"/>
                <a:cs typeface="Roboto"/>
                <a:sym typeface="Roboto"/>
              </a:rPr>
              <a:t>PyTorch Serving (previously known as TorchServe) is a model serving library for PyTorch models. It allows you to deploy and serve PyTorch models in a production environment with features like model versioning, multi-model serving, and RESTful API support.</a:t>
            </a:r>
            <a:endParaRPr sz="2550">
              <a:solidFill>
                <a:srgbClr val="000000"/>
              </a:solidFill>
              <a:latin typeface="Roboto"/>
              <a:ea typeface="Roboto"/>
              <a:cs typeface="Roboto"/>
              <a:sym typeface="Roboto"/>
            </a:endParaRPr>
          </a:p>
          <a:p>
            <a:pPr indent="-317658" lvl="0" marL="457200" rtl="0" algn="l">
              <a:spcBef>
                <a:spcPts val="0"/>
              </a:spcBef>
              <a:spcAft>
                <a:spcPts val="0"/>
              </a:spcAft>
              <a:buClr>
                <a:srgbClr val="000000"/>
              </a:buClr>
              <a:buSzPct val="100000"/>
              <a:buFont typeface="Roboto"/>
              <a:buAutoNum type="arabicPeriod"/>
            </a:pPr>
            <a:r>
              <a:rPr b="1" lang="en" sz="2550">
                <a:solidFill>
                  <a:srgbClr val="000000"/>
                </a:solidFill>
                <a:latin typeface="Roboto"/>
                <a:ea typeface="Roboto"/>
                <a:cs typeface="Roboto"/>
                <a:sym typeface="Roboto"/>
              </a:rPr>
              <a:t>ONNX Runtime: </a:t>
            </a:r>
            <a:r>
              <a:rPr lang="en" sz="2550">
                <a:solidFill>
                  <a:srgbClr val="000000"/>
                </a:solidFill>
                <a:latin typeface="Roboto"/>
                <a:ea typeface="Roboto"/>
                <a:cs typeface="Roboto"/>
                <a:sym typeface="Roboto"/>
              </a:rPr>
              <a:t>ONNX Runtime is an open-source, high-performance inference engine that supports the Open Neural Network Exchange (ONNX) format. It provides optimized execution for models trained with popular frameworks like PyTorch, TensorFlow, and others.</a:t>
            </a:r>
            <a:endParaRPr sz="2550">
              <a:solidFill>
                <a:srgbClr val="000000"/>
              </a:solidFill>
              <a:latin typeface="Roboto"/>
              <a:ea typeface="Roboto"/>
              <a:cs typeface="Roboto"/>
              <a:sym typeface="Roboto"/>
            </a:endParaRPr>
          </a:p>
          <a:p>
            <a:pPr indent="-317658" lvl="0" marL="457200" rtl="0" algn="l">
              <a:spcBef>
                <a:spcPts val="0"/>
              </a:spcBef>
              <a:spcAft>
                <a:spcPts val="0"/>
              </a:spcAft>
              <a:buClr>
                <a:srgbClr val="000000"/>
              </a:buClr>
              <a:buSzPct val="100000"/>
              <a:buFont typeface="Roboto"/>
              <a:buAutoNum type="arabicPeriod"/>
            </a:pPr>
            <a:r>
              <a:rPr b="1" lang="en" sz="2550">
                <a:solidFill>
                  <a:srgbClr val="000000"/>
                </a:solidFill>
                <a:latin typeface="Roboto"/>
                <a:ea typeface="Roboto"/>
                <a:cs typeface="Roboto"/>
                <a:sym typeface="Roboto"/>
              </a:rPr>
              <a:t>NVIDIA Triton Inference Server: </a:t>
            </a:r>
            <a:r>
              <a:rPr lang="en" sz="2550">
                <a:solidFill>
                  <a:srgbClr val="000000"/>
                </a:solidFill>
                <a:latin typeface="Roboto"/>
                <a:ea typeface="Roboto"/>
                <a:cs typeface="Roboto"/>
                <a:sym typeface="Roboto"/>
              </a:rPr>
              <a:t>Triton Inference Server is an open-source serving platform developed by NVIDIA. It supports serving models trained with various frameworks, including TensorFlow, PyTorch, and ONNX. Triton provides high-performance GPU inference, model versioning, dynamic batching, and integration with Kubernetes for scalable deployments.</a:t>
            </a:r>
            <a:endParaRPr sz="2550">
              <a:solidFill>
                <a:srgbClr val="000000"/>
              </a:solidFill>
              <a:latin typeface="Roboto"/>
              <a:ea typeface="Roboto"/>
              <a:cs typeface="Roboto"/>
              <a:sym typeface="Roboto"/>
            </a:endParaRPr>
          </a:p>
          <a:p>
            <a:pPr indent="0" lvl="0" marL="0" rtl="0" algn="l">
              <a:lnSpc>
                <a:spcPct val="175000"/>
              </a:lnSpc>
              <a:spcBef>
                <a:spcPts val="1500"/>
              </a:spcBef>
              <a:spcAft>
                <a:spcPts val="0"/>
              </a:spcAft>
              <a:buNone/>
            </a:pPr>
            <a:r>
              <a:t/>
            </a:r>
            <a:endParaRPr sz="1100">
              <a:solidFill>
                <a:srgbClr val="000000"/>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for model serving</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500"/>
              </a:spcBef>
              <a:spcAft>
                <a:spcPts val="0"/>
              </a:spcAft>
              <a:buClr>
                <a:srgbClr val="000000"/>
              </a:buClr>
              <a:buSzPts val="1100"/>
              <a:buFont typeface="Roboto"/>
              <a:buAutoNum type="arabicPeriod"/>
            </a:pPr>
            <a:r>
              <a:rPr b="1" lang="en" sz="1100">
                <a:solidFill>
                  <a:srgbClr val="000000"/>
                </a:solidFill>
                <a:latin typeface="Roboto"/>
                <a:ea typeface="Roboto"/>
                <a:cs typeface="Roboto"/>
                <a:sym typeface="Roboto"/>
              </a:rPr>
              <a:t>OpenVINO:</a:t>
            </a:r>
            <a:r>
              <a:rPr lang="en" sz="1100">
                <a:solidFill>
                  <a:srgbClr val="000000"/>
                </a:solidFill>
                <a:latin typeface="Roboto"/>
                <a:ea typeface="Roboto"/>
                <a:cs typeface="Roboto"/>
                <a:sym typeface="Roboto"/>
              </a:rPr>
              <a:t> OpenVINO (Open Visual Inference and Neural Network Optimization) is a toolkit from Intel for optimizing and deploying deep learning models across Intel hardware architectures. It provides optimized inference for models trained with popular frameworks like TensorFlow and PyTorch, and it supports deployment on CPUs, GPUs, and Intel's specialized accelerators.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AutoNum type="arabicPeriod"/>
            </a:pPr>
            <a:r>
              <a:rPr b="1" lang="en" sz="1100">
                <a:solidFill>
                  <a:srgbClr val="000000"/>
                </a:solidFill>
                <a:latin typeface="Roboto"/>
                <a:ea typeface="Roboto"/>
                <a:cs typeface="Roboto"/>
                <a:sym typeface="Roboto"/>
              </a:rPr>
              <a:t>TensorFlow Lite:</a:t>
            </a:r>
            <a:r>
              <a:rPr lang="en" sz="1100">
                <a:solidFill>
                  <a:srgbClr val="000000"/>
                </a:solidFill>
                <a:latin typeface="Roboto"/>
                <a:ea typeface="Roboto"/>
                <a:cs typeface="Roboto"/>
                <a:sym typeface="Roboto"/>
              </a:rPr>
              <a:t> TensorFlow Lite is a lightweight framework specifically designed for deploying models on mobile and edge devices. It enables efficient inference on resource-constrained platforms and provides support for on-device machine learning.</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AutoNum type="arabicPeriod"/>
            </a:pPr>
            <a:r>
              <a:rPr b="1" lang="en" sz="1100">
                <a:solidFill>
                  <a:srgbClr val="000000"/>
                </a:solidFill>
                <a:latin typeface="Roboto"/>
                <a:ea typeface="Roboto"/>
                <a:cs typeface="Roboto"/>
                <a:sym typeface="Roboto"/>
              </a:rPr>
              <a:t>Core ML: </a:t>
            </a:r>
            <a:r>
              <a:rPr lang="en" sz="1100">
                <a:solidFill>
                  <a:srgbClr val="000000"/>
                </a:solidFill>
                <a:latin typeface="Roboto"/>
                <a:ea typeface="Roboto"/>
                <a:cs typeface="Roboto"/>
                <a:sym typeface="Roboto"/>
              </a:rPr>
              <a:t>Core ML is Apple's framework for deploying machine learning models on iOS, macOS, watchOS, and tvOS devices. It allows you to convert trained models from popular frameworks like TensorFlow, PyTorch, and ONNX into a format optimized for running on Apple devices.</a:t>
            </a:r>
            <a:endParaRPr sz="1100">
              <a:solidFill>
                <a:srgbClr val="000000"/>
              </a:solidFill>
              <a:latin typeface="Roboto"/>
              <a:ea typeface="Roboto"/>
              <a:cs typeface="Roboto"/>
              <a:sym typeface="Roboto"/>
            </a:endParaRPr>
          </a:p>
          <a:p>
            <a:pPr indent="0" lvl="0" marL="0" rtl="0" algn="l">
              <a:lnSpc>
                <a:spcPct val="175000"/>
              </a:lnSpc>
              <a:spcBef>
                <a:spcPts val="1500"/>
              </a:spcBef>
              <a:spcAft>
                <a:spcPts val="0"/>
              </a:spcAft>
              <a:buNone/>
            </a:pPr>
            <a:r>
              <a:t/>
            </a:r>
            <a:endParaRPr sz="1100">
              <a:solidFill>
                <a:srgbClr val="000000"/>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