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a09091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a09091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compute sample size we have created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a0909173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a0909173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a0909173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a0909173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a0909173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a0909173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ad02f05c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ad02f05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ad02f05c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ad02f05c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457200" rtl="0" algn="l">
              <a:spcBef>
                <a:spcPts val="0"/>
              </a:spcBef>
              <a:spcAft>
                <a:spcPts val="0"/>
              </a:spcAft>
              <a:buNone/>
            </a:pPr>
            <a:r>
              <a:rPr lang="en" sz="5000">
                <a:latin typeface="Arial"/>
                <a:ea typeface="Arial"/>
                <a:cs typeface="Arial"/>
                <a:sym typeface="Arial"/>
              </a:rPr>
              <a:t>AB Testing</a:t>
            </a:r>
            <a:r>
              <a:rPr lang="en">
                <a:latin typeface="Arial"/>
                <a:ea typeface="Arial"/>
                <a:cs typeface="Arial"/>
                <a:sym typeface="Arial"/>
              </a:rPr>
              <a:t> </a:t>
            </a:r>
            <a:endParaRPr>
              <a:latin typeface="Arial"/>
              <a:ea typeface="Arial"/>
              <a:cs typeface="Arial"/>
              <a:sym typeface="Arial"/>
            </a:endParaRPr>
          </a:p>
        </p:txBody>
      </p:sp>
      <p:sp>
        <p:nvSpPr>
          <p:cNvPr id="87" name="Google Shape;87;p13"/>
          <p:cNvSpPr txBox="1"/>
          <p:nvPr>
            <p:ph idx="1" type="subTitle"/>
          </p:nvPr>
        </p:nvSpPr>
        <p:spPr>
          <a:xfrm>
            <a:off x="729625" y="2806975"/>
            <a:ext cx="7688100" cy="9069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2000">
                <a:latin typeface="Arial"/>
                <a:ea typeface="Arial"/>
                <a:cs typeface="Arial"/>
                <a:sym typeface="Arial"/>
              </a:rPr>
              <a:t>Statistical methods</a:t>
            </a:r>
            <a:endParaRPr b="1"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Sample Size</a:t>
            </a:r>
            <a:endParaRPr>
              <a:latin typeface="Arial"/>
              <a:ea typeface="Arial"/>
              <a:cs typeface="Arial"/>
              <a:sym typeface="Arial"/>
            </a:endParaRPr>
          </a:p>
        </p:txBody>
      </p:sp>
      <p:sp>
        <p:nvSpPr>
          <p:cNvPr id="93" name="Google Shape;93;p14"/>
          <p:cNvSpPr txBox="1"/>
          <p:nvPr>
            <p:ph idx="1" type="body"/>
          </p:nvPr>
        </p:nvSpPr>
        <p:spPr>
          <a:xfrm>
            <a:off x="729450" y="1853850"/>
            <a:ext cx="7688700" cy="3361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Sample Size determines the amount of data required to achieve a statistically significant result in Ab testing.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To calculate the required sample size for an A/B test, you need the following information -</a:t>
            </a:r>
            <a:endParaRPr>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Significance Level (α)</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Statistical Power (1 - β)</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Baseline conversion Rate(p1)</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Experimental conversion rate(p2)</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Minimum detectable effect(mde)</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Effect Size(p1-p2) </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effect size quantifies the magnitude of the difference between the groups and is used to estimate the sample size required to detect a meaningful effect.</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There are two common effect size measures: Absolute effect size and Relative effect size.</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Chi-Squared Test</a:t>
            </a:r>
            <a:endParaRPr>
              <a:latin typeface="Arial"/>
              <a:ea typeface="Arial"/>
              <a:cs typeface="Arial"/>
              <a:sym typeface="Arial"/>
            </a:endParaRPr>
          </a:p>
        </p:txBody>
      </p:sp>
      <p:sp>
        <p:nvSpPr>
          <p:cNvPr id="99" name="Google Shape;99;p15"/>
          <p:cNvSpPr txBox="1"/>
          <p:nvPr>
            <p:ph idx="1" type="body"/>
          </p:nvPr>
        </p:nvSpPr>
        <p:spPr>
          <a:xfrm>
            <a:off x="729450" y="1853850"/>
            <a:ext cx="8039100" cy="328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In A/B testing, the chi-square test can be used to test there is a significant difference in the proportions of outcomes between the control group (A) and the treatment group (B).</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test calculates a chi-square statistic, which measures the difference between the observed and expected frequencies.</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When we are comparing proportions or conversion rates, we can use the chi-square test for categorical data or binary data.</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Construct a contingency table that shows the number of successes and failures for each group.</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Compare the p-value to the predetermined significance level (alpha) to make a decision.</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Compute observed proportion and compare the observed proportions to determine which group is more successful.</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Compute Confidence interval (CI) </a:t>
            </a:r>
            <a:r>
              <a:rPr lang="en">
                <a:solidFill>
                  <a:schemeClr val="dk2"/>
                </a:solidFill>
                <a:latin typeface="Arial"/>
                <a:ea typeface="Arial"/>
                <a:cs typeface="Arial"/>
                <a:sym typeface="Arial"/>
              </a:rPr>
              <a:t>for the difference in proportions</a:t>
            </a:r>
            <a:r>
              <a:rPr lang="en">
                <a:solidFill>
                  <a:schemeClr val="dk2"/>
                </a:solidFill>
                <a:latin typeface="Arial"/>
                <a:ea typeface="Arial"/>
                <a:cs typeface="Arial"/>
                <a:sym typeface="Arial"/>
              </a:rPr>
              <a:t> using the normal</a:t>
            </a:r>
            <a:r>
              <a:rPr lang="en">
                <a:solidFill>
                  <a:schemeClr val="dk2"/>
                </a:solidFill>
                <a:latin typeface="Arial"/>
                <a:ea typeface="Arial"/>
                <a:cs typeface="Arial"/>
                <a:sym typeface="Arial"/>
              </a:rPr>
              <a:t> </a:t>
            </a:r>
            <a:r>
              <a:rPr lang="en">
                <a:solidFill>
                  <a:schemeClr val="dk2"/>
                </a:solidFill>
                <a:latin typeface="Arial"/>
                <a:ea typeface="Arial"/>
                <a:cs typeface="Arial"/>
                <a:sym typeface="Arial"/>
              </a:rPr>
              <a:t>approximation method.</a:t>
            </a:r>
            <a:endParaRPr>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Independent Samples t-test </a:t>
            </a:r>
            <a:endParaRPr>
              <a:latin typeface="Arial"/>
              <a:ea typeface="Arial"/>
              <a:cs typeface="Arial"/>
              <a:sym typeface="Arial"/>
            </a:endParaRPr>
          </a:p>
        </p:txBody>
      </p:sp>
      <p:sp>
        <p:nvSpPr>
          <p:cNvPr id="105" name="Google Shape;105;p16"/>
          <p:cNvSpPr txBox="1"/>
          <p:nvPr>
            <p:ph idx="1" type="body"/>
          </p:nvPr>
        </p:nvSpPr>
        <p:spPr>
          <a:xfrm>
            <a:off x="729450" y="1853850"/>
            <a:ext cx="7804200" cy="328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In A/B testing, the independent samples t-test can help to determine whether there is a statistically significant difference between the means of the two groups.</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When assumption of normality satisfied then we can use the independent samples t-test then we check assumption of </a:t>
            </a:r>
            <a:r>
              <a:rPr lang="en">
                <a:solidFill>
                  <a:schemeClr val="dk2"/>
                </a:solidFill>
                <a:latin typeface="Arial"/>
                <a:ea typeface="Arial"/>
                <a:cs typeface="Arial"/>
                <a:sym typeface="Arial"/>
              </a:rPr>
              <a:t>homogeneity</a:t>
            </a:r>
            <a:r>
              <a:rPr lang="en">
                <a:solidFill>
                  <a:schemeClr val="dk2"/>
                </a:solidFill>
                <a:latin typeface="Arial"/>
                <a:ea typeface="Arial"/>
                <a:cs typeface="Arial"/>
                <a:sym typeface="Arial"/>
              </a:rPr>
              <a:t> of variance :</a:t>
            </a:r>
            <a:endParaRPr>
              <a:solidFill>
                <a:schemeClr val="dk2"/>
              </a:solidFill>
              <a:latin typeface="Arial"/>
              <a:ea typeface="Arial"/>
              <a:cs typeface="Arial"/>
              <a:sym typeface="Arial"/>
            </a:endParaRPr>
          </a:p>
          <a:p>
            <a:pPr indent="-311150" lvl="1" marL="914400" rtl="0" algn="l">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If this test is satisfied means variances are equal between two groups then we use Independent sample t-test with equal variance.</a:t>
            </a:r>
            <a:endParaRPr sz="1300">
              <a:solidFill>
                <a:schemeClr val="dk2"/>
              </a:solidFill>
              <a:latin typeface="Arial"/>
              <a:ea typeface="Arial"/>
              <a:cs typeface="Arial"/>
              <a:sym typeface="Arial"/>
            </a:endParaRPr>
          </a:p>
          <a:p>
            <a:pPr indent="-311150" lvl="1" marL="914400" rtl="0" algn="l">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Else we use </a:t>
            </a:r>
            <a:r>
              <a:rPr lang="en" sz="1300">
                <a:solidFill>
                  <a:schemeClr val="dk2"/>
                </a:solidFill>
                <a:latin typeface="Arial"/>
                <a:ea typeface="Arial"/>
                <a:cs typeface="Arial"/>
                <a:sym typeface="Arial"/>
              </a:rPr>
              <a:t>Welch's t-test</a:t>
            </a:r>
            <a:r>
              <a:rPr lang="en" sz="1300">
                <a:solidFill>
                  <a:schemeClr val="dk2"/>
                </a:solidFill>
                <a:latin typeface="Arial"/>
                <a:ea typeface="Arial"/>
                <a:cs typeface="Arial"/>
                <a:sym typeface="Arial"/>
              </a:rPr>
              <a:t> i.e. Independent sample t-test with unequal variance.</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Compute the t-test statistic and p-value using statistical functions then we compare the p-value to the predetermined significance level(alpha) to make a decision.</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Compute Confidence interval for means using mean values, standard errors and t-test critical values(calculate from the t-distribution table).</a:t>
            </a:r>
            <a:endParaRPr>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Paired Samples t</a:t>
            </a:r>
            <a:r>
              <a:rPr lang="en">
                <a:latin typeface="Arial"/>
                <a:ea typeface="Arial"/>
                <a:cs typeface="Arial"/>
                <a:sym typeface="Arial"/>
              </a:rPr>
              <a:t>-test</a:t>
            </a:r>
            <a:endParaRPr>
              <a:latin typeface="Arial"/>
              <a:ea typeface="Arial"/>
              <a:cs typeface="Arial"/>
              <a:sym typeface="Arial"/>
            </a:endParaRPr>
          </a:p>
        </p:txBody>
      </p:sp>
      <p:sp>
        <p:nvSpPr>
          <p:cNvPr id="111" name="Google Shape;111;p17"/>
          <p:cNvSpPr txBox="1"/>
          <p:nvPr>
            <p:ph idx="1" type="body"/>
          </p:nvPr>
        </p:nvSpPr>
        <p:spPr>
          <a:xfrm>
            <a:off x="729450" y="1853850"/>
            <a:ext cx="8094900" cy="328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In A/B testing, paired samples t-test </a:t>
            </a:r>
            <a:r>
              <a:rPr lang="en">
                <a:solidFill>
                  <a:schemeClr val="dk2"/>
                </a:solidFill>
                <a:latin typeface="Arial"/>
                <a:ea typeface="Arial"/>
                <a:cs typeface="Arial"/>
                <a:sym typeface="Arial"/>
              </a:rPr>
              <a:t>determines whether there is a significant difference between the means of the two groups based on the paired observations.</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pairs are typically formed by measuring the same individual or item under two different conditions or at two different time points.</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When we have paired/matched observations (e.g., pre-test/post-test) and assumption of</a:t>
            </a:r>
            <a:r>
              <a:rPr lang="en">
                <a:solidFill>
                  <a:schemeClr val="dk2"/>
                </a:solidFill>
                <a:latin typeface="Arial"/>
                <a:ea typeface="Arial"/>
                <a:cs typeface="Arial"/>
                <a:sym typeface="Arial"/>
              </a:rPr>
              <a:t> </a:t>
            </a:r>
            <a:r>
              <a:rPr lang="en">
                <a:solidFill>
                  <a:schemeClr val="dk2"/>
                </a:solidFill>
                <a:latin typeface="Arial"/>
                <a:ea typeface="Arial"/>
                <a:cs typeface="Arial"/>
                <a:sym typeface="Arial"/>
              </a:rPr>
              <a:t>normality and </a:t>
            </a:r>
            <a:r>
              <a:rPr lang="en">
                <a:solidFill>
                  <a:schemeClr val="dk2"/>
                </a:solidFill>
                <a:latin typeface="Arial"/>
                <a:ea typeface="Arial"/>
                <a:cs typeface="Arial"/>
                <a:sym typeface="Arial"/>
              </a:rPr>
              <a:t>homogeneity</a:t>
            </a:r>
            <a:r>
              <a:rPr lang="en">
                <a:solidFill>
                  <a:schemeClr val="dk2"/>
                </a:solidFill>
                <a:latin typeface="Arial"/>
                <a:ea typeface="Arial"/>
                <a:cs typeface="Arial"/>
                <a:sym typeface="Arial"/>
              </a:rPr>
              <a:t> of variance is satisfied then we use paired samples t-test.</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Compute the t-</a:t>
            </a:r>
            <a:r>
              <a:rPr lang="en">
                <a:solidFill>
                  <a:schemeClr val="dk2"/>
                </a:solidFill>
                <a:latin typeface="Arial"/>
                <a:ea typeface="Arial"/>
                <a:cs typeface="Arial"/>
                <a:sym typeface="Arial"/>
              </a:rPr>
              <a:t>test </a:t>
            </a:r>
            <a:r>
              <a:rPr lang="en">
                <a:solidFill>
                  <a:schemeClr val="dk2"/>
                </a:solidFill>
                <a:latin typeface="Arial"/>
                <a:ea typeface="Arial"/>
                <a:cs typeface="Arial"/>
                <a:sym typeface="Arial"/>
              </a:rPr>
              <a:t>statistic and p-value using statistical functions then we compare the p-value to the predetermined significance level(alpha) to make a decision.</a:t>
            </a:r>
            <a:endParaRPr>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Calculate the differences between the paired observations of the two groups and compute Confidence interval for mean of difference in sample values between two paired groups and by selecting appropriate significance level(alpha).</a:t>
            </a:r>
            <a:endParaRPr>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Mann-Whitney U test </a:t>
            </a:r>
            <a:endParaRPr>
              <a:latin typeface="Arial"/>
              <a:ea typeface="Arial"/>
              <a:cs typeface="Arial"/>
              <a:sym typeface="Arial"/>
            </a:endParaRPr>
          </a:p>
        </p:txBody>
      </p:sp>
      <p:sp>
        <p:nvSpPr>
          <p:cNvPr id="117" name="Google Shape;117;p18"/>
          <p:cNvSpPr txBox="1"/>
          <p:nvPr>
            <p:ph idx="1" type="body"/>
          </p:nvPr>
        </p:nvSpPr>
        <p:spPr>
          <a:xfrm>
            <a:off x="729450" y="1853850"/>
            <a:ext cx="7558200" cy="28803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In A/B testing, Mann-Whitney U test is used to determine if there is statistically significant difference between the distributions of the two groups.</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It is also known as the Wilcoxon rank-sum test and it is a nonparametric statistical test used when outcome variable is measured on an ordinal or continuous scale.</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When assumption of normality is not satisfied we can use the Mann-Whitney U test and because data is not normally distributed, we find the difference between the median of two groups.</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Compute the U-test statistic and p-value using statistical functions then we compare the p-value to the predetermined significance level(alpha) to make a decision.</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Compute confidence interval for median difference of two groups using bootstrapping method by selecting appropriate significance level(alpha).</a:t>
            </a:r>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Wilcoxon Signed-Rank Test </a:t>
            </a:r>
            <a:endParaRPr>
              <a:latin typeface="Arial"/>
              <a:ea typeface="Arial"/>
              <a:cs typeface="Arial"/>
              <a:sym typeface="Arial"/>
            </a:endParaRPr>
          </a:p>
        </p:txBody>
      </p:sp>
      <p:sp>
        <p:nvSpPr>
          <p:cNvPr id="123" name="Google Shape;123;p19"/>
          <p:cNvSpPr txBox="1"/>
          <p:nvPr>
            <p:ph idx="1" type="body"/>
          </p:nvPr>
        </p:nvSpPr>
        <p:spPr>
          <a:xfrm>
            <a:off x="729450" y="1853850"/>
            <a:ext cx="7770900" cy="32898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In A/B testing, wilcoxon_signed_rank_test determines whether there is a statistical significant difference between the medians of the two groups based on the paired observations.</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pairs are typically formed by measuring the same individual or item under two different conditions or at two different time points.</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When we have paired/matched observations (e.g., pre-test/post-test) and assumption of normality is not satisfied then we use Wilcoxon Signed-Rank Test .</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Compute the t-test statistic and p-value using statistical functions then we compare the p-value to the predetermined significance level(alpha) to make a decision.</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Compute confidence interval for median difference of two groups using bootstrapping method by selecting appropriate significance level(alpha).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