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bookmarkIdSeed="6">
  <p:sldMasterIdLst>
    <p:sldMasterId id="2147483648" r:id="rId1"/>
    <p:sldMasterId id="2147483659" r:id="rId2"/>
  </p:sldMasterIdLst>
  <p:notesMasterIdLst>
    <p:notesMasterId r:id="rId21"/>
  </p:notesMasterIdLst>
  <p:sldIdLst>
    <p:sldId id="257" r:id="rId3"/>
    <p:sldId id="263" r:id="rId4"/>
    <p:sldId id="270" r:id="rId5"/>
    <p:sldId id="271" r:id="rId6"/>
    <p:sldId id="272" r:id="rId7"/>
    <p:sldId id="274" r:id="rId8"/>
    <p:sldId id="273" r:id="rId9"/>
    <p:sldId id="275" r:id="rId10"/>
    <p:sldId id="276" r:id="rId11"/>
    <p:sldId id="277" r:id="rId12"/>
    <p:sldId id="280" r:id="rId13"/>
    <p:sldId id="279" r:id="rId14"/>
    <p:sldId id="281" r:id="rId15"/>
    <p:sldId id="286" r:id="rId16"/>
    <p:sldId id="288" r:id="rId17"/>
    <p:sldId id="287" r:id="rId18"/>
    <p:sldId id="289" r:id="rId19"/>
    <p:sldId id="291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2"/>
    <a:srgbClr val="FFFFFF"/>
    <a:srgbClr val="8BABEA"/>
    <a:srgbClr val="2F3889"/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5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5E71D-E788-4DF8-9C66-EB2FDDEEFF0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23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854200"/>
            <a:ext cx="6858000" cy="1655763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A44C-6884-418F-A810-D752D16E8BFD}" type="datetime1">
              <a:rPr lang="en-US" altLang="zh-CN" smtClean="0"/>
              <a:t>11/13/2018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7899-3577-4346-A415-08AAD554255B}" type="datetime1">
              <a:rPr lang="en-US" altLang="zh-CN" smtClean="0"/>
              <a:t>11/13/2018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F0C5-A076-43C7-ADE3-214C7ECFFE0A}" type="datetime1">
              <a:rPr lang="en-US" altLang="zh-CN" smtClean="0"/>
              <a:t>11/13/2018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195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87-83B1-4791-9673-912A05186B2B}" type="datetime1">
              <a:rPr lang="en-US" altLang="zh-CN" smtClean="0"/>
              <a:t>11/13/2018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586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079E-E752-4624-8B46-CFF21E8A45AC}" type="datetime1">
              <a:rPr lang="en-US" altLang="zh-CN" smtClean="0"/>
              <a:t>11/13/2018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725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FF32-816E-4437-B95F-D0E8F2B2B431}" type="datetime1">
              <a:rPr lang="en-US" altLang="zh-CN" smtClean="0"/>
              <a:t>11/13/2018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338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7AA2-607D-4848-8289-B3E46A83B8BB}" type="datetime1">
              <a:rPr lang="en-US" altLang="zh-CN" smtClean="0"/>
              <a:t>11/13/2018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351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25E1-D0B9-4315-B072-0D0D2954F6A6}" type="datetime1">
              <a:rPr lang="en-US" altLang="zh-CN" smtClean="0"/>
              <a:t>11/13/2018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25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2AF2-C771-4156-873C-8CC3CF81F9D2}" type="datetime1">
              <a:rPr lang="en-US" altLang="zh-CN" smtClean="0"/>
              <a:t>11/13/2018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FDE3-ACD2-4F0C-BC12-F4922C72E1B8}" type="datetime1">
              <a:rPr lang="en-US" altLang="zh-CN" smtClean="0"/>
              <a:t>11/13/2018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4328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7BD5-2D5F-4033-BFC5-DD01B0573FE0}" type="datetime1">
              <a:rPr lang="en-US" altLang="zh-CN" smtClean="0"/>
              <a:t>11/13/2018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35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97A9-E3BB-416C-9C57-212D9DBBBBA4}" type="datetime1">
              <a:rPr lang="en-US" altLang="zh-CN" smtClean="0"/>
              <a:t>11/13/2018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E726-A250-4178-B466-58D797164A8B}" type="datetime1">
              <a:rPr lang="en-US" altLang="zh-CN" smtClean="0"/>
              <a:t>11/13/2018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961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162-0F0D-4752-A6DB-4755D8EE6325}" type="datetime1">
              <a:rPr lang="en-US" altLang="zh-CN" smtClean="0"/>
              <a:t>11/13/2018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397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629400"/>
            <a:ext cx="9144000" cy="2673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8561" y="263384"/>
            <a:ext cx="334798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5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209550"/>
            <a:ext cx="328613" cy="6372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 userDrawn="1"/>
        </p:nvSpPr>
        <p:spPr>
          <a:xfrm>
            <a:off x="367034" y="209550"/>
            <a:ext cx="206840" cy="637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 userDrawn="1"/>
        </p:nvSpPr>
        <p:spPr>
          <a:xfrm>
            <a:off x="617126" y="209550"/>
            <a:ext cx="108183" cy="637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0927763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127478" y="3302866"/>
            <a:ext cx="3361984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478" y="4553908"/>
            <a:ext cx="3361984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05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1127478" y="4869542"/>
            <a:ext cx="336198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05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42" marR="0" lvl="0" indent="-171442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FA96FEF5-0B63-43EA-9FD1-D9F5E66559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5370966" y="0"/>
            <a:ext cx="3773034" cy="6858000"/>
          </a:xfrm>
          <a:custGeom>
            <a:avLst/>
            <a:gdLst>
              <a:gd name="connsiteX0" fmla="*/ 0 w 5030712"/>
              <a:gd name="connsiteY0" fmla="*/ 0 h 6858000"/>
              <a:gd name="connsiteX1" fmla="*/ 1797051 w 5030712"/>
              <a:gd name="connsiteY1" fmla="*/ 0 h 6858000"/>
              <a:gd name="connsiteX2" fmla="*/ 1867951 w 5030712"/>
              <a:gd name="connsiteY2" fmla="*/ 70037 h 6858000"/>
              <a:gd name="connsiteX3" fmla="*/ 5023773 w 5030712"/>
              <a:gd name="connsiteY3" fmla="*/ 6549377 h 6858000"/>
              <a:gd name="connsiteX4" fmla="*/ 5030712 w 5030712"/>
              <a:gd name="connsiteY4" fmla="*/ 6858000 h 6858000"/>
              <a:gd name="connsiteX5" fmla="*/ 4840767 w 5030712"/>
              <a:gd name="connsiteY5" fmla="*/ 6858000 h 6858000"/>
              <a:gd name="connsiteX6" fmla="*/ 4858208 w 5030712"/>
              <a:gd name="connsiteY6" fmla="*/ 6529173 h 6858000"/>
              <a:gd name="connsiteX7" fmla="*/ 3566343 w 5030712"/>
              <a:gd name="connsiteY7" fmla="*/ 2308279 h 6858000"/>
              <a:gd name="connsiteX8" fmla="*/ 3950184 w 5030712"/>
              <a:gd name="connsiteY8" fmla="*/ 6674871 h 6858000"/>
              <a:gd name="connsiteX9" fmla="*/ 3887478 w 5030712"/>
              <a:gd name="connsiteY9" fmla="*/ 6858000 h 6858000"/>
              <a:gd name="connsiteX10" fmla="*/ 3796271 w 5030712"/>
              <a:gd name="connsiteY10" fmla="*/ 6858000 h 6858000"/>
              <a:gd name="connsiteX11" fmla="*/ 3868461 w 5030712"/>
              <a:gd name="connsiteY11" fmla="*/ 6643806 h 6858000"/>
              <a:gd name="connsiteX12" fmla="*/ 3813961 w 5030712"/>
              <a:gd name="connsiteY12" fmla="*/ 3429001 h 6858000"/>
              <a:gd name="connsiteX13" fmla="*/ 3427072 w 5030712"/>
              <a:gd name="connsiteY13" fmla="*/ 6582427 h 6858000"/>
              <a:gd name="connsiteX14" fmla="*/ 3293374 w 5030712"/>
              <a:gd name="connsiteY14" fmla="*/ 6858000 h 6858000"/>
              <a:gd name="connsiteX15" fmla="*/ 0 w 5030712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30712" h="6858000">
                <a:moveTo>
                  <a:pt x="0" y="0"/>
                </a:moveTo>
                <a:lnTo>
                  <a:pt x="1797051" y="0"/>
                </a:lnTo>
                <a:lnTo>
                  <a:pt x="1867951" y="70037"/>
                </a:lnTo>
                <a:cubicBezTo>
                  <a:pt x="2627998" y="828895"/>
                  <a:pt x="4879317" y="3330775"/>
                  <a:pt x="5023773" y="6549377"/>
                </a:cubicBezTo>
                <a:lnTo>
                  <a:pt x="5030712" y="6858000"/>
                </a:lnTo>
                <a:lnTo>
                  <a:pt x="4840767" y="6858000"/>
                </a:lnTo>
                <a:lnTo>
                  <a:pt x="4858208" y="6529173"/>
                </a:lnTo>
                <a:cubicBezTo>
                  <a:pt x="4900683" y="4896534"/>
                  <a:pt x="4284629" y="3439701"/>
                  <a:pt x="3566343" y="2308279"/>
                </a:cubicBezTo>
                <a:cubicBezTo>
                  <a:pt x="3566343" y="2308279"/>
                  <a:pt x="4546413" y="4763920"/>
                  <a:pt x="3950184" y="6674871"/>
                </a:cubicBezTo>
                <a:lnTo>
                  <a:pt x="3887478" y="6858000"/>
                </a:lnTo>
                <a:lnTo>
                  <a:pt x="3796271" y="6858000"/>
                </a:lnTo>
                <a:lnTo>
                  <a:pt x="3868461" y="6643806"/>
                </a:lnTo>
                <a:cubicBezTo>
                  <a:pt x="4195399" y="5560859"/>
                  <a:pt x="4022448" y="4310286"/>
                  <a:pt x="3813961" y="3429001"/>
                </a:cubicBezTo>
                <a:cubicBezTo>
                  <a:pt x="3813961" y="3429001"/>
                  <a:pt x="4038292" y="5178427"/>
                  <a:pt x="3427072" y="6582427"/>
                </a:cubicBezTo>
                <a:lnTo>
                  <a:pt x="329337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3D7B755-1C0B-4DDB-947D-1DCF45398F83}"/>
              </a:ext>
            </a:extLst>
          </p:cNvPr>
          <p:cNvGrpSpPr/>
          <p:nvPr userDrawn="1"/>
        </p:nvGrpSpPr>
        <p:grpSpPr>
          <a:xfrm flipH="1">
            <a:off x="5370966" y="1"/>
            <a:ext cx="2429301" cy="6858001"/>
            <a:chOff x="1797051" y="0"/>
            <a:chExt cx="3239068" cy="6858001"/>
          </a:xfrm>
        </p:grpSpPr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62B7841C-CD07-4AE5-912C-607C991FA4ED}"/>
                </a:ext>
              </a:extLst>
            </p:cNvPr>
            <p:cNvSpPr/>
            <p:nvPr userDrawn="1"/>
          </p:nvSpPr>
          <p:spPr>
            <a:xfrm>
              <a:off x="1797051" y="0"/>
              <a:ext cx="3239068" cy="6858000"/>
            </a:xfrm>
            <a:custGeom>
              <a:avLst/>
              <a:gdLst>
                <a:gd name="connsiteX0" fmla="*/ 0 w 3239068"/>
                <a:gd name="connsiteY0" fmla="*/ 0 h 6858000"/>
                <a:gd name="connsiteX1" fmla="*/ 614437 w 3239068"/>
                <a:gd name="connsiteY1" fmla="*/ 0 h 6858000"/>
                <a:gd name="connsiteX2" fmla="*/ 616964 w 3239068"/>
                <a:gd name="connsiteY2" fmla="*/ 3844 h 6858000"/>
                <a:gd name="connsiteX3" fmla="*/ 619493 w 3239068"/>
                <a:gd name="connsiteY3" fmla="*/ 7688 h 6858000"/>
                <a:gd name="connsiteX4" fmla="*/ 622021 w 3239068"/>
                <a:gd name="connsiteY4" fmla="*/ 7688 h 6858000"/>
                <a:gd name="connsiteX5" fmla="*/ 622021 w 3239068"/>
                <a:gd name="connsiteY5" fmla="*/ 11532 h 6858000"/>
                <a:gd name="connsiteX6" fmla="*/ 624550 w 3239068"/>
                <a:gd name="connsiteY6" fmla="*/ 11532 h 6858000"/>
                <a:gd name="connsiteX7" fmla="*/ 627078 w 3239068"/>
                <a:gd name="connsiteY7" fmla="*/ 15377 h 6858000"/>
                <a:gd name="connsiteX8" fmla="*/ 3239068 w 3239068"/>
                <a:gd name="connsiteY8" fmla="*/ 6769792 h 6858000"/>
                <a:gd name="connsiteX9" fmla="*/ 3237486 w 3239068"/>
                <a:gd name="connsiteY9" fmla="*/ 6858000 h 6858000"/>
                <a:gd name="connsiteX10" fmla="*/ 3233661 w 3239068"/>
                <a:gd name="connsiteY10" fmla="*/ 6858000 h 6858000"/>
                <a:gd name="connsiteX11" fmla="*/ 3226722 w 3239068"/>
                <a:gd name="connsiteY11" fmla="*/ 6549377 h 6858000"/>
                <a:gd name="connsiteX12" fmla="*/ 70900 w 3239068"/>
                <a:gd name="connsiteY12" fmla="*/ 70037 h 6858000"/>
                <a:gd name="connsiteX13" fmla="*/ 0 w 3239068"/>
                <a:gd name="connsiteY1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39068" h="6858000">
                  <a:moveTo>
                    <a:pt x="0" y="0"/>
                  </a:moveTo>
                  <a:lnTo>
                    <a:pt x="614437" y="0"/>
                  </a:lnTo>
                  <a:lnTo>
                    <a:pt x="616964" y="3844"/>
                  </a:lnTo>
                  <a:cubicBezTo>
                    <a:pt x="616964" y="3844"/>
                    <a:pt x="619493" y="7688"/>
                    <a:pt x="619493" y="7688"/>
                  </a:cubicBezTo>
                  <a:cubicBezTo>
                    <a:pt x="619493" y="7688"/>
                    <a:pt x="622021" y="7688"/>
                    <a:pt x="622021" y="7688"/>
                  </a:cubicBezTo>
                  <a:cubicBezTo>
                    <a:pt x="622021" y="7688"/>
                    <a:pt x="622021" y="11532"/>
                    <a:pt x="622021" y="11532"/>
                  </a:cubicBezTo>
                  <a:cubicBezTo>
                    <a:pt x="622021" y="11532"/>
                    <a:pt x="624550" y="11532"/>
                    <a:pt x="624550" y="11532"/>
                  </a:cubicBezTo>
                  <a:cubicBezTo>
                    <a:pt x="624550" y="15377"/>
                    <a:pt x="624550" y="15377"/>
                    <a:pt x="627078" y="15377"/>
                  </a:cubicBezTo>
                  <a:cubicBezTo>
                    <a:pt x="1431156" y="899563"/>
                    <a:pt x="3239068" y="3548278"/>
                    <a:pt x="3239068" y="6769792"/>
                  </a:cubicBezTo>
                  <a:lnTo>
                    <a:pt x="3237486" y="6858000"/>
                  </a:lnTo>
                  <a:lnTo>
                    <a:pt x="3233661" y="6858000"/>
                  </a:lnTo>
                  <a:lnTo>
                    <a:pt x="3226722" y="6549377"/>
                  </a:lnTo>
                  <a:cubicBezTo>
                    <a:pt x="3082266" y="3330775"/>
                    <a:pt x="830947" y="828895"/>
                    <a:pt x="70900" y="70037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3CDA225-111D-403B-B457-6551AD4A832C}"/>
                </a:ext>
              </a:extLst>
            </p:cNvPr>
            <p:cNvSpPr>
              <a:spLocks/>
            </p:cNvSpPr>
            <p:nvPr userDrawn="1"/>
          </p:nvSpPr>
          <p:spPr bwMode="auto">
            <a:xfrm rot="16200000" flipH="1">
              <a:off x="1999495" y="3875126"/>
              <a:ext cx="4549722" cy="1416027"/>
            </a:xfrm>
            <a:custGeom>
              <a:avLst/>
              <a:gdLst>
                <a:gd name="T0" fmla="*/ 0 w 1278"/>
                <a:gd name="T1" fmla="*/ 0 h 560"/>
                <a:gd name="T2" fmla="*/ 1278 w 1278"/>
                <a:gd name="T3" fmla="*/ 504 h 560"/>
                <a:gd name="T4" fmla="*/ 1278 w 1278"/>
                <a:gd name="T5" fmla="*/ 127 h 560"/>
                <a:gd name="T6" fmla="*/ 0 w 1278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8" h="560">
                  <a:moveTo>
                    <a:pt x="0" y="0"/>
                  </a:moveTo>
                  <a:cubicBezTo>
                    <a:pt x="339" y="303"/>
                    <a:pt x="782" y="560"/>
                    <a:pt x="1278" y="504"/>
                  </a:cubicBezTo>
                  <a:cubicBezTo>
                    <a:pt x="1278" y="127"/>
                    <a:pt x="1278" y="127"/>
                    <a:pt x="1278" y="127"/>
                  </a:cubicBezTo>
                  <a:cubicBezTo>
                    <a:pt x="735" y="41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E4E63D66-564E-48A4-A4D1-B3C9F6FC9073}"/>
                </a:ext>
              </a:extLst>
            </p:cNvPr>
            <p:cNvSpPr>
              <a:spLocks/>
            </p:cNvSpPr>
            <p:nvPr userDrawn="1"/>
          </p:nvSpPr>
          <p:spPr bwMode="auto">
            <a:xfrm rot="16200000" flipH="1">
              <a:off x="2041337" y="4681037"/>
              <a:ext cx="3429000" cy="924927"/>
            </a:xfrm>
            <a:custGeom>
              <a:avLst/>
              <a:gdLst>
                <a:gd name="T0" fmla="*/ 0 w 963"/>
                <a:gd name="T1" fmla="*/ 206 h 366"/>
                <a:gd name="T2" fmla="*/ 963 w 963"/>
                <a:gd name="T3" fmla="*/ 199 h 366"/>
                <a:gd name="T4" fmla="*/ 963 w 963"/>
                <a:gd name="T5" fmla="*/ 0 h 366"/>
                <a:gd name="T6" fmla="*/ 0 w 963"/>
                <a:gd name="T7" fmla="*/ 20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3" h="366">
                  <a:moveTo>
                    <a:pt x="0" y="206"/>
                  </a:moveTo>
                  <a:cubicBezTo>
                    <a:pt x="264" y="294"/>
                    <a:pt x="646" y="366"/>
                    <a:pt x="963" y="199"/>
                  </a:cubicBezTo>
                  <a:cubicBezTo>
                    <a:pt x="963" y="0"/>
                    <a:pt x="963" y="0"/>
                    <a:pt x="963" y="0"/>
                  </a:cubicBezTo>
                  <a:cubicBezTo>
                    <a:pt x="559" y="307"/>
                    <a:pt x="0" y="206"/>
                    <a:pt x="0" y="2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805221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15BA-0C32-45B1-9340-020005DB52DA}" type="datetime1">
              <a:rPr lang="en-US" altLang="zh-CN" smtClean="0"/>
              <a:t>11/13/2018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2187444"/>
            <a:ext cx="7886700" cy="2483115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4194-97D1-4B0A-B6D8-573ED04823C2}" type="datetime1">
              <a:rPr lang="en-US" altLang="zh-CN" smtClean="0"/>
              <a:t>11/13/2018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8E85-40A1-4ACD-95FD-6E885D1814D2}" type="datetime1">
              <a:rPr lang="en-US" altLang="zh-CN" smtClean="0"/>
              <a:t>11/13/2018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2159000"/>
            <a:ext cx="4286250" cy="1382450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1430-36CA-456D-BD79-77E0ADE54F81}" type="datetime1">
              <a:rPr lang="en-US" altLang="zh-CN" smtClean="0"/>
              <a:t>11/13/2018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3733202"/>
            <a:ext cx="4286250" cy="118593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815C-D2A6-4131-9CA1-0CE604AC92B4}" type="datetime1">
              <a:rPr lang="en-US" altLang="zh-CN" smtClean="0"/>
              <a:t>11/13/2018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713674"/>
            <a:ext cx="3511241" cy="1428161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713673"/>
            <a:ext cx="4283912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2313873"/>
            <a:ext cx="3511241" cy="3811588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ABE7-DCB9-4B8A-AC90-85C7CE82084D}" type="datetime1">
              <a:rPr lang="en-US" altLang="zh-CN" smtClean="0"/>
              <a:t>11/13/2018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365125"/>
            <a:ext cx="681676" cy="5811838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7084832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A08B-7E56-4C75-8462-A4AF531C1C61}" type="datetime1">
              <a:rPr lang="en-US" altLang="zh-CN" smtClean="0"/>
              <a:t>11/13/2018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D0C4521-15CB-45E0-9D6B-D417E229677C}" type="datetime1">
              <a:rPr lang="en-US" altLang="zh-CN" smtClean="0"/>
              <a:t>11/13/2018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03DCA-2580-4CBA-AACC-DF9552EFFD9E}" type="datetime1">
              <a:rPr lang="en-US" altLang="zh-CN" smtClean="0"/>
              <a:t>11/13/2018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53281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THUBeamer-master" TargetMode="Externa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gif"/><Relationship Id="rId5" Type="http://schemas.openxmlformats.org/officeDocument/2006/relationships/hyperlink" Target="http://xueshu.baidu.com/s?wd=paperuri:(c8427573733042b323fae843620b1948)&amp;filter=sc_long_sign&amp;tn=SE_xueshusource_2kduw22v&amp;sc_vurl=http://link.springer.com/article/10.1007/s10846-009-9352-8&amp;ie=utf-8&amp;sc_us=10804433396044261488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slideLayout" Target="../slideLayouts/slideLayout12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3075"/>
          <p:cNvSpPr txBox="1">
            <a:spLocks noChangeArrowheads="1"/>
          </p:cNvSpPr>
          <p:nvPr/>
        </p:nvSpPr>
        <p:spPr bwMode="auto">
          <a:xfrm>
            <a:off x="3017288" y="4176422"/>
            <a:ext cx="334418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3333B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学    生：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唐文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兵      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3333B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导    师</a:t>
            </a:r>
            <a:r>
              <a:rPr lang="zh-CN" altLang="en-US" sz="2400" b="1" dirty="0">
                <a:solidFill>
                  <a:srgbClr val="3333B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丁佐华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   教授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3333B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专  </a:t>
            </a:r>
            <a:r>
              <a:rPr lang="zh-CN" altLang="en-US" sz="2400" b="1" dirty="0" smtClean="0">
                <a:solidFill>
                  <a:srgbClr val="3333B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业</a:t>
            </a:r>
            <a:r>
              <a:rPr lang="zh-CN" altLang="en-US" sz="2400" b="1" dirty="0">
                <a:solidFill>
                  <a:srgbClr val="3333B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软件工程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24137" y="1405648"/>
            <a:ext cx="8118764" cy="2452843"/>
          </a:xfrm>
          <a:prstGeom prst="roundRect">
            <a:avLst/>
          </a:prstGeom>
          <a:solidFill>
            <a:srgbClr val="333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 b="1" dirty="0" smtClean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基于</a:t>
            </a:r>
            <a:r>
              <a: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自适应模糊</a:t>
            </a:r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Petri</a:t>
            </a:r>
            <a:r>
              <a: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网的无人机自主防碰撞系统</a:t>
            </a:r>
            <a:r>
              <a:rPr lang="zh-CN" alt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研究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charset="-122"/>
              <a:sym typeface="+mn-ea"/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Times New Roman" panose="02020603050405020304" charset="0"/>
                <a:sym typeface="+mn-ea"/>
              </a:rPr>
              <a:t>Research on UAV Autonomous Collision Avoidance System Based on Adaptive Fuzzy Petri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charset="0"/>
                <a:sym typeface="+mn-ea"/>
              </a:rPr>
              <a:t>Net      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charset="0"/>
              <a:sym typeface="+mn-ea"/>
            </a:endParaRPr>
          </a:p>
          <a:p>
            <a:pPr algn="ctr"/>
            <a:endParaRPr lang="zh-CN" altLang="en-US" sz="3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584876" y="327204"/>
            <a:ext cx="7365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浙江理工大学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信息学院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硕士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学位论文开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题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答辩</a:t>
            </a:r>
          </a:p>
        </p:txBody>
      </p:sp>
      <p:pic>
        <p:nvPicPr>
          <p:cNvPr id="1026" name="Picture 2" descr="http://www.zstu.edu.cn/__local/7/2D/B3/262D54E545597D6D6768A0BCD7F_EA220F75_7291.jpg?e=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27" y="187077"/>
            <a:ext cx="1254414" cy="104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6361473" y="6248679"/>
            <a:ext cx="247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2018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 flipV="1">
            <a:off x="1584876" y="998088"/>
            <a:ext cx="7365160" cy="1241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V="1">
            <a:off x="0" y="1349298"/>
            <a:ext cx="4391892" cy="98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5025" y="391"/>
            <a:ext cx="5267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zh-CN" altLang="en-US" sz="3200" b="1" dirty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方案及</a:t>
            </a:r>
            <a:r>
              <a:rPr lang="zh-CN" altLang="en-US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可行性分析</a:t>
            </a:r>
            <a:r>
              <a:rPr lang="en-US" altLang="zh-CN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——</a:t>
            </a:r>
            <a:r>
              <a:rPr lang="zh-CN" altLang="zh-CN" sz="2400" b="1" dirty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对不确定性的</a:t>
            </a:r>
            <a:r>
              <a:rPr lang="zh-CN" altLang="zh-CN" sz="24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</a:t>
            </a:r>
            <a:endParaRPr lang="zh-CN" altLang="zh-CN" sz="2400" dirty="0">
              <a:solidFill>
                <a:srgbClr val="3333B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4628" y="6530746"/>
            <a:ext cx="9145906" cy="326571"/>
          </a:xfrm>
          <a:prstGeom prst="rect">
            <a:avLst/>
          </a:prstGeom>
          <a:solidFill>
            <a:srgbClr val="3333B2"/>
          </a:solidFill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                               基于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自适应模糊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Petri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网的无人机自主防碰撞系统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研究                           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9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0" y="1529983"/>
            <a:ext cx="8811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拟开发</a:t>
            </a:r>
            <a:r>
              <a:rPr lang="zh-CN" altLang="en-US" sz="28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具有“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记忆</a:t>
            </a:r>
            <a:r>
              <a:rPr lang="zh-CN" altLang="en-US" sz="28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”能力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AFPN</a:t>
            </a:r>
            <a:endParaRPr lang="zh-CN" altLang="en-US" sz="28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163" y="1951508"/>
            <a:ext cx="8382000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其他飞行器的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意图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方向、速度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不确定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无人机飞行过程中惯性的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影响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219" name="Picture 3" descr="https://images2015.cnblogs.com/blog/743682/201606/743682-20160614101800667-103348449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9" r="11462"/>
          <a:stretch/>
        </p:blipFill>
        <p:spPr bwMode="auto">
          <a:xfrm>
            <a:off x="5872354" y="814359"/>
            <a:ext cx="2895600" cy="258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2812473" y="4280201"/>
            <a:ext cx="5072642" cy="1569303"/>
            <a:chOff x="1070238" y="2396141"/>
            <a:chExt cx="7533435" cy="2421668"/>
          </a:xfrm>
        </p:grpSpPr>
        <p:grpSp>
          <p:nvGrpSpPr>
            <p:cNvPr id="11" name="组合 10"/>
            <p:cNvGrpSpPr/>
            <p:nvPr/>
          </p:nvGrpSpPr>
          <p:grpSpPr>
            <a:xfrm>
              <a:off x="5564793" y="2545814"/>
              <a:ext cx="2346152" cy="2143190"/>
              <a:chOff x="-187039" y="-412170"/>
              <a:chExt cx="3789213" cy="3023753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-187037" y="-412170"/>
                <a:ext cx="374072" cy="3463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-187037" y="938647"/>
                <a:ext cx="374072" cy="3463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-187039" y="2265220"/>
                <a:ext cx="374072" cy="3463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1704110" y="0"/>
                <a:ext cx="0" cy="5749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1704110" y="1246909"/>
                <a:ext cx="0" cy="5749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>
                <a:off x="187035" y="-228596"/>
                <a:ext cx="1517073" cy="4190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8" idx="6"/>
              </p:cNvCxnSpPr>
              <p:nvPr/>
            </p:nvCxnSpPr>
            <p:spPr>
              <a:xfrm>
                <a:off x="187035" y="1111829"/>
                <a:ext cx="1517073" cy="5230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8" idx="6"/>
              </p:cNvCxnSpPr>
              <p:nvPr/>
            </p:nvCxnSpPr>
            <p:spPr>
              <a:xfrm flipV="1">
                <a:off x="187035" y="242453"/>
                <a:ext cx="1454737" cy="8693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19" idx="6"/>
              </p:cNvCxnSpPr>
              <p:nvPr/>
            </p:nvCxnSpPr>
            <p:spPr>
              <a:xfrm flipV="1">
                <a:off x="187034" y="1579419"/>
                <a:ext cx="1517074" cy="8589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>
                <a:off x="1766448" y="242454"/>
                <a:ext cx="1461653" cy="6165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椭圆 26"/>
              <p:cNvSpPr/>
              <p:nvPr/>
            </p:nvSpPr>
            <p:spPr>
              <a:xfrm>
                <a:off x="3228102" y="710076"/>
                <a:ext cx="374072" cy="346365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28" name="直接箭头连接符 27"/>
              <p:cNvCxnSpPr>
                <a:endCxn id="27" idx="2"/>
              </p:cNvCxnSpPr>
              <p:nvPr/>
            </p:nvCxnSpPr>
            <p:spPr>
              <a:xfrm flipV="1">
                <a:off x="1766448" y="883258"/>
                <a:ext cx="1461653" cy="6442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肘形连接符 11"/>
            <p:cNvCxnSpPr>
              <a:stCxn id="27" idx="6"/>
              <a:endCxn id="17" idx="0"/>
            </p:cNvCxnSpPr>
            <p:nvPr/>
          </p:nvCxnSpPr>
          <p:spPr>
            <a:xfrm flipH="1" flipV="1">
              <a:off x="5680601" y="2545814"/>
              <a:ext cx="2230344" cy="918180"/>
            </a:xfrm>
            <a:prstGeom prst="bentConnector4">
              <a:avLst>
                <a:gd name="adj1" fmla="val -10250"/>
                <a:gd name="adj2" fmla="val 12489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27" idx="6"/>
            </p:cNvCxnSpPr>
            <p:nvPr/>
          </p:nvCxnSpPr>
          <p:spPr>
            <a:xfrm>
              <a:off x="7910945" y="3463994"/>
              <a:ext cx="692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070238" y="2396141"/>
              <a:ext cx="4436654" cy="5699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上一时刻控制指令</a:t>
              </a:r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(1</a:t>
              </a:r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个</a:t>
              </a:r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place)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90382" y="3350662"/>
              <a:ext cx="3697217" cy="5699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环境状态</a:t>
              </a:r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计划</a:t>
              </a:r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个</a:t>
              </a:r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place)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337388" y="4247875"/>
              <a:ext cx="3188811" cy="5699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运动意图</a:t>
              </a:r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(1</a:t>
              </a:r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个</a:t>
              </a:r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place)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" name="圆角矩形 28"/>
          <p:cNvSpPr/>
          <p:nvPr/>
        </p:nvSpPr>
        <p:spPr>
          <a:xfrm>
            <a:off x="651163" y="3107038"/>
            <a:ext cx="5221191" cy="934976"/>
          </a:xfrm>
          <a:prstGeom prst="roundRect">
            <a:avLst/>
          </a:prstGeom>
          <a:solidFill>
            <a:srgbClr val="3333B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拟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开发具有</a:t>
            </a:r>
            <a:r>
              <a:rPr lang="zh-CN" altLang="en-US" sz="2000" u="sng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2000" b="1" u="sng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记忆</a:t>
            </a:r>
            <a:r>
              <a:rPr lang="zh-CN" altLang="en-US" sz="2000" u="sng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000" b="1" u="sng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能力的</a:t>
            </a:r>
            <a:r>
              <a:rPr lang="en-US" altLang="zh-CN" sz="2000" b="1" u="sng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AFPN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综合历史状况对现在的影响并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处理不确定性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55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V="1">
            <a:off x="0" y="751043"/>
            <a:ext cx="4627417" cy="803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5025" y="391"/>
            <a:ext cx="5655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五</a:t>
            </a:r>
            <a:r>
              <a:rPr lang="zh-CN" altLang="en-US" sz="3200" b="1" dirty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、创新</a:t>
            </a:r>
            <a:r>
              <a:rPr lang="zh-CN" altLang="en-US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</a:t>
            </a:r>
            <a:r>
              <a:rPr lang="zh-CN" altLang="en-US" sz="3200" b="1" dirty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和</a:t>
            </a:r>
            <a:r>
              <a:rPr lang="zh-CN" altLang="en-US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重难点分析</a:t>
            </a:r>
            <a:endParaRPr lang="en-US" altLang="zh-CN" sz="3200" b="1" dirty="0" smtClean="0">
              <a:solidFill>
                <a:srgbClr val="3333B2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4628" y="6530746"/>
            <a:ext cx="9145906" cy="326571"/>
          </a:xfrm>
          <a:prstGeom prst="rect">
            <a:avLst/>
          </a:prstGeom>
          <a:solidFill>
            <a:srgbClr val="3333B2"/>
          </a:solidFill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                               基于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自适应模糊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Petri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网的无人机自主防碰撞系统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研究                           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10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19947" y="1635609"/>
            <a:ext cx="8214936" cy="1878263"/>
            <a:chOff x="430884" y="2591300"/>
            <a:chExt cx="6777775" cy="1878263"/>
          </a:xfrm>
        </p:grpSpPr>
        <p:sp>
          <p:nvSpPr>
            <p:cNvPr id="14" name="矩形 13"/>
            <p:cNvSpPr/>
            <p:nvPr/>
          </p:nvSpPr>
          <p:spPr>
            <a:xfrm>
              <a:off x="430885" y="2591300"/>
              <a:ext cx="6777774" cy="917071"/>
            </a:xfrm>
            <a:prstGeom prst="rect">
              <a:avLst/>
            </a:prstGeom>
            <a:solidFill>
              <a:srgbClr val="2F3889"/>
            </a:solidFill>
            <a:ln>
              <a:solidFill>
                <a:srgbClr val="333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zh-CN" b="1" dirty="0">
                <a:solidFill>
                  <a:srgbClr val="FFFFFF"/>
                </a:solidFill>
              </a:endParaRPr>
            </a:p>
            <a:p>
              <a:endParaRPr lang="zh-CN" altLang="en-US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30884" y="2892499"/>
              <a:ext cx="6777774" cy="15770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333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20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考虑并处理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AFPN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的结构不确定性；</a:t>
              </a:r>
              <a:endPara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考虑将增量学习的思想引入结构自适应的</a:t>
              </a:r>
              <a:r>
                <a:rPr lang="en-US" altLang="zh-CN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AFPN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中</a:t>
              </a:r>
              <a:r>
                <a:rPr lang="zh-CN" altLang="en-US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；</a:t>
              </a:r>
              <a:endPara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20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将结构自适应的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AFPN</a:t>
              </a:r>
              <a:r>
                <a:rPr lang="zh-CN" altLang="en-US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用于处理无人机自主防碰撞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问题；</a:t>
              </a:r>
              <a:endPara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20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考虑具有</a:t>
              </a:r>
              <a:r>
                <a:rPr lang="zh-CN" altLang="en-US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“记忆”能力的结构自适应</a:t>
              </a:r>
              <a:r>
                <a:rPr lang="en-US" altLang="zh-CN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AFPN</a:t>
              </a:r>
              <a:r>
                <a:rPr lang="zh-CN" altLang="en-US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控制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模型。</a:t>
              </a:r>
              <a:endPara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19947" y="4259340"/>
            <a:ext cx="8214936" cy="1687228"/>
            <a:chOff x="430884" y="2591300"/>
            <a:chExt cx="6777775" cy="1687228"/>
          </a:xfrm>
        </p:grpSpPr>
        <p:sp>
          <p:nvSpPr>
            <p:cNvPr id="17" name="矩形 16"/>
            <p:cNvSpPr/>
            <p:nvPr/>
          </p:nvSpPr>
          <p:spPr>
            <a:xfrm>
              <a:off x="430885" y="2591300"/>
              <a:ext cx="6777774" cy="917071"/>
            </a:xfrm>
            <a:prstGeom prst="rect">
              <a:avLst/>
            </a:prstGeom>
            <a:solidFill>
              <a:srgbClr val="2F3889"/>
            </a:solidFill>
            <a:ln>
              <a:solidFill>
                <a:srgbClr val="333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b="1" dirty="0" smtClean="0">
                <a:solidFill>
                  <a:srgbClr val="FFFFFF"/>
                </a:solidFill>
              </a:endParaRPr>
            </a:p>
            <a:p>
              <a:endParaRPr lang="zh-CN" altLang="zh-CN" b="1" dirty="0" smtClean="0">
                <a:solidFill>
                  <a:srgbClr val="FFFFFF"/>
                </a:solidFill>
              </a:endParaRPr>
            </a:p>
            <a:p>
              <a:endParaRPr lang="zh-CN" altLang="en-US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30884" y="2938576"/>
              <a:ext cx="6777774" cy="13399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333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20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对不确定性的处理；</a:t>
              </a:r>
              <a:endPara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20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如何实现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AFPN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结构自适应（</a:t>
              </a:r>
              <a:r>
                <a:rPr lang="zh-CN" altLang="en-US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关键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）；</a:t>
              </a:r>
              <a:endPara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20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如何保证严格的实时性；</a:t>
              </a:r>
              <a:endPara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20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保证实验安全。</a:t>
              </a:r>
              <a:endPara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19947" y="1021247"/>
            <a:ext cx="8811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创新点</a:t>
            </a:r>
            <a:endParaRPr lang="zh-CN" altLang="en-US" sz="28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9946" y="3684040"/>
            <a:ext cx="8811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重难点</a:t>
            </a:r>
            <a:endParaRPr lang="zh-CN" altLang="en-US" sz="28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096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8137448" y="3336646"/>
            <a:ext cx="506490" cy="506490"/>
          </a:xfrm>
          <a:prstGeom prst="ellipse">
            <a:avLst/>
          </a:prstGeom>
          <a:noFill/>
          <a:ln w="1270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5" name="直接连接符 18"/>
          <p:cNvCxnSpPr>
            <a:stCxn id="63" idx="2"/>
          </p:cNvCxnSpPr>
          <p:nvPr/>
        </p:nvCxnSpPr>
        <p:spPr>
          <a:xfrm flipH="1">
            <a:off x="1928813" y="3589891"/>
            <a:ext cx="620863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21"/>
          <p:cNvCxnSpPr/>
          <p:nvPr/>
        </p:nvCxnSpPr>
        <p:spPr>
          <a:xfrm>
            <a:off x="6762070" y="2433131"/>
            <a:ext cx="322591" cy="11567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6004718" y="1968878"/>
            <a:ext cx="1514702" cy="46857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2019.10</a:t>
            </a:r>
            <a:endParaRPr lang="zh-CN" altLang="en-US" sz="2800" b="1" dirty="0"/>
          </a:p>
        </p:txBody>
      </p:sp>
      <p:cxnSp>
        <p:nvCxnSpPr>
          <p:cNvPr id="39" name="直接箭头连接符 28"/>
          <p:cNvCxnSpPr/>
          <p:nvPr/>
        </p:nvCxnSpPr>
        <p:spPr>
          <a:xfrm flipV="1">
            <a:off x="5572971" y="3589891"/>
            <a:ext cx="530746" cy="88885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4829059" y="4478745"/>
            <a:ext cx="1421382" cy="48579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2019.9</a:t>
            </a:r>
            <a:endParaRPr lang="zh-CN" altLang="en-US" sz="2800" b="1" dirty="0"/>
          </a:p>
        </p:txBody>
      </p:sp>
      <p:cxnSp>
        <p:nvCxnSpPr>
          <p:cNvPr id="56" name="直接箭头连接符 32"/>
          <p:cNvCxnSpPr/>
          <p:nvPr/>
        </p:nvCxnSpPr>
        <p:spPr>
          <a:xfrm>
            <a:off x="4585923" y="2433131"/>
            <a:ext cx="322591" cy="11567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3727848" y="1968878"/>
            <a:ext cx="1634989" cy="47891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2019.8</a:t>
            </a:r>
            <a:endParaRPr lang="zh-CN" altLang="en-US" sz="2800" b="1" dirty="0"/>
          </a:p>
        </p:txBody>
      </p:sp>
      <p:cxnSp>
        <p:nvCxnSpPr>
          <p:cNvPr id="59" name="直接箭头连接符 35"/>
          <p:cNvCxnSpPr/>
          <p:nvPr/>
        </p:nvCxnSpPr>
        <p:spPr>
          <a:xfrm flipV="1">
            <a:off x="3169353" y="3589891"/>
            <a:ext cx="530746" cy="88885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2423582" y="4463219"/>
            <a:ext cx="1447869" cy="5013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2019.4</a:t>
            </a:r>
            <a:endParaRPr lang="zh-CN" altLang="en-US" sz="2800" b="1" dirty="0"/>
          </a:p>
        </p:txBody>
      </p:sp>
      <p:sp>
        <p:nvSpPr>
          <p:cNvPr id="61" name="文本框 8"/>
          <p:cNvSpPr txBox="1"/>
          <p:nvPr/>
        </p:nvSpPr>
        <p:spPr>
          <a:xfrm>
            <a:off x="1928813" y="5079361"/>
            <a:ext cx="2253006" cy="83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完成模型的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建立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确定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参数辨识方法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2" name="直接箭头连接符 41"/>
          <p:cNvCxnSpPr/>
          <p:nvPr/>
        </p:nvCxnSpPr>
        <p:spPr>
          <a:xfrm>
            <a:off x="2291855" y="2433131"/>
            <a:ext cx="322591" cy="11567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1483790" y="1968878"/>
            <a:ext cx="1663727" cy="51274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2018.11</a:t>
            </a:r>
            <a:endParaRPr lang="zh-CN" altLang="en-US" sz="2800" b="1" dirty="0"/>
          </a:p>
        </p:txBody>
      </p:sp>
      <p:sp>
        <p:nvSpPr>
          <p:cNvPr id="64" name="文本框 8"/>
          <p:cNvSpPr txBox="1"/>
          <p:nvPr/>
        </p:nvSpPr>
        <p:spPr>
          <a:xfrm>
            <a:off x="1144149" y="977757"/>
            <a:ext cx="22905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确定主体研究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方向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掌握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相关理论知识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文本框 8"/>
          <p:cNvSpPr txBox="1"/>
          <p:nvPr/>
        </p:nvSpPr>
        <p:spPr>
          <a:xfrm>
            <a:off x="3597110" y="1006130"/>
            <a:ext cx="1769093" cy="83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设计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实验方案完成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相关实验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文本框 8"/>
          <p:cNvSpPr txBox="1"/>
          <p:nvPr/>
        </p:nvSpPr>
        <p:spPr>
          <a:xfrm>
            <a:off x="5877522" y="1006130"/>
            <a:ext cx="1769093" cy="83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整理参考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文献撰写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毕业论文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文本框 8"/>
          <p:cNvSpPr txBox="1"/>
          <p:nvPr/>
        </p:nvSpPr>
        <p:spPr>
          <a:xfrm>
            <a:off x="4682334" y="5079361"/>
            <a:ext cx="1769093" cy="83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分析实验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结果评估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模型性能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3727848" cy="870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27750" y="6308925"/>
            <a:ext cx="9171749" cy="591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-1906" y="708040"/>
            <a:ext cx="3436632" cy="1229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0" y="-75892"/>
            <a:ext cx="4307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六、进度</a:t>
            </a:r>
            <a:r>
              <a:rPr lang="zh-CN" altLang="en-US" sz="3200" b="1" dirty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计划安排</a:t>
            </a:r>
            <a:endParaRPr lang="en-US" altLang="zh-CN" sz="3200" b="1" dirty="0">
              <a:solidFill>
                <a:srgbClr val="3333B2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4628" y="6530746"/>
            <a:ext cx="9145906" cy="326571"/>
          </a:xfrm>
          <a:prstGeom prst="rect">
            <a:avLst/>
          </a:prstGeom>
          <a:solidFill>
            <a:srgbClr val="3333B2"/>
          </a:solidFill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                               基于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自适应模糊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Petri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网的无人机自主防碰撞系统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研究                           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11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685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91440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参考文献（</a:t>
            </a:r>
            <a:r>
              <a:rPr lang="en-US" altLang="zh-CN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3200" b="1" dirty="0">
              <a:solidFill>
                <a:srgbClr val="3333B2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9507" y="1021546"/>
            <a:ext cx="879763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周欢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魏瑞轩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崔军辉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面向不确定性环境的多无人机协同防碰撞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[J].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电光与控制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 2014, 21(1):91-96.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魏瑞轩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许卓凡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张启瑞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无人机自主防碰撞控制技术新进展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[J].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科技导报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 2017, 35(7):64-68.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刘慧颖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白存儒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杨广珺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无人机自主防撞关键技术与应用分析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[J].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航空工程进展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 2014, 5(2):141-147.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金远先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李文光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谢文苗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基于人工势场法的无人机编队控制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[C]// IEEE GNCC.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2014:463-467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朱旭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闫茂德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张昌利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基于改进人工势场的无人机编队防碰撞控制方法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[J].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哈尔滨工程大学学报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 2017, 38(6):961-968.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周绍磊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祁亚辉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张文广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考虑内部避碰的无人机编队控制研究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[J].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战术导弹技术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 2016(6):94-98.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李大东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孙秀霞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孙彪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基于混合整数线性规划的无人机任务规划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[J].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飞行力学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 2010, 28(5):88-91.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谭雁英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童明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张艳宁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基于加权模糊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Petri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网的无人机自主任务推理决策研究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[J].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西北工业大学学报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 2016, 34(6):951-956.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袁浩川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叶霖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基于模糊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petri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网的无人机动力装置故障诊断研究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[C]//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管理科学与工程学会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2016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年年会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. 2016.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伍世虔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徐军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动态模糊神经网络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[M].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清华大学出版社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 2008.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李丹婷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基于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RNN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模型的工业机器人故障可跟踪预测方法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[J]. 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计算机与网络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 2018(2).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Albaker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B M, Rahim N A. Unmanned aircraft collision detection and resolution: Concept and survey[C]//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IEEE Conference on Industrial Electronics and Applications. IEEE, 2010:248-253.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Kuchar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 K, Yang L C. A review of conflict detection and resolution modeling methods[J].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IEEE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Transactions on Intelligent Transportation Systems , 2000, 1(4):179-189. 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Albaker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M, Rahim N A. A survey of collision avoidance approaches for unmanned aerial vehicles[C]// Technical Postgraduates. IEEE, 2010:1-7. </a:t>
            </a:r>
          </a:p>
          <a:p>
            <a:pPr algn="just"/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4628" y="6530746"/>
            <a:ext cx="9145906" cy="326571"/>
          </a:xfrm>
          <a:prstGeom prst="rect">
            <a:avLst/>
          </a:prstGeom>
          <a:solidFill>
            <a:srgbClr val="3333B2"/>
          </a:solidFill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                               基于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自适应模糊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Petri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网的无人机自主防碰撞系统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研究                           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12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881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参考文献（</a:t>
            </a:r>
            <a:r>
              <a:rPr lang="en-US" altLang="zh-CN" sz="3200" b="1" dirty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3200" b="1" dirty="0">
              <a:solidFill>
                <a:srgbClr val="3333B2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216" y="1101895"/>
            <a:ext cx="874221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Jilkov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Vesselin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P.; LEDET, Jeffrey H.; LI, X.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Rong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Multiple model method for aircraft conflict detection and resolution in intent and weather uncertainty. IEEE Transactions on Aerospace and Electronic Systems, 2018.</a:t>
            </a:r>
          </a:p>
          <a:p>
            <a:pPr algn="just"/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Alejo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David, et al. An efficient method for multi-UAV conflict detection and resolution under uncertainties. In: Robot 2015: Second Iberian Robotics Conference. Springer, Cham, 2016. p. 635-647.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Albaker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M., &amp; Rahim, N. A. (2011). A conceptual framework and a review of conflict sensing, detection, awareness and escape maneuvering methods for UAVs. In Aeronautics and Astronautics.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InTech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 J W, Oh H D,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J. UAV collision avoidance based on geometric approach[C]//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Sice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Conference. IEEE, 2008:2122-2126.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Carbone, C., et al. A novel 3D geometric algorithm for aircraft autonomous collision avoidance. In: Decision and Control, 2006 45th IEEE Conference on. IEEE, 2006. p. 1580-1585.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Munoz C. A geometric approach to strategic conflict detection and resolution [ATC][C]// Digital Avionics Systems Conference, 2002. Proceedings. the. IEEE, 2002:6B1-1-6B1-11 vol.1. 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Goss, Jennifer;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Rajvanshi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Rahul;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Subbarao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Kamesh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Aircraft conflict detection and resolution using mixed geometric and collision cone approaches. In: AIAA Guidance, Navigation, and Control Conference and Exhibit. 2004. p. 4879.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Khatib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O. Real-Time Obstacle Avoidance for Manipulators and Mobile Robots[J]. International Journal of Robotics Research, 1986, 5(1):90-98.</a:t>
            </a:r>
          </a:p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 M G, Jeon J H, Lee M C. Obstacle avoidance for mobile robots using artificial potential field approach with simulated annealing[C]//Industrial Electronics, 2001. Proceedings. ISIE 2001. IEEE International Symposium on. IEEE, 2001, 3: 1530-1535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4628" y="6530746"/>
            <a:ext cx="9145906" cy="326571"/>
          </a:xfrm>
          <a:prstGeom prst="rect">
            <a:avLst/>
          </a:prstGeom>
          <a:solidFill>
            <a:srgbClr val="3333B2"/>
          </a:solidFill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                               基于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自适应模糊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Petri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网的无人机自主防碰撞系统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研究                           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13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055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参考文献（</a:t>
            </a:r>
            <a:r>
              <a:rPr lang="en-US" altLang="zh-CN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3200" b="1" dirty="0">
              <a:solidFill>
                <a:srgbClr val="3333B2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488" y="1184831"/>
            <a:ext cx="860367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 Y, Luo G, Mei Y, et al. UAV path planning using artificial potential field method updated by optimal control theory[J]. International Journal of Systems Science, 2016, 47(6): 1407-1420.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Cafieri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Rey D. Maximizing the number of conflict-free aircraft using mixed-integer nonlinear programming[J]. Computers &amp; Operations Research, 2017, 80:147-158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Fiorini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P, Shiller Z. Motion planning in dynamic environments using velocity obstacles[J]. The International Journal of Robotics Research, 1998, 17(7): 760-772.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I,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Kampen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J V,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Remes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 Cooperative Autonomous Collision Avoidance System for Unmanned Aerial Vehicle[J]. 2013:387-405.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I,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Kampen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J V,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Visser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D, et al. Selective Velocity Obstacle Method for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Deconflicting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Maneuvers Applied to Unmanned Aerial Vehicles[J]. Journal of Guidance Control &amp; Dynamics, 2015, 38(6):1-6.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I, Van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Kampen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J, de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Visser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Velocity obstacle method for non-cooperative autonomous collision avoidance system for UAVs[C]//AIAA Guidance, Navigation, and Control Conference. 2014: 1472.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Richards A, How J P. Decentralized Model Predictive Control of Cooperating UAVs [J]. 2004, 4(4):4286 - 4291 Vol.4.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 C, Olivares-Mendez M A, Suarez-Fernandez R, et al. Monocular Visual-Inertial SLAM-Based Collision Avoidance Strategy for Fail-Safe UAV Using Fuzzy Logic Controllers[J]. Journal of Intelligent &amp; Robotic Systems, 2014, 73(1-4):513-533.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 M Q. Flight Conflict Detection and Resolution Based on Neural Network[C]// International Conference on Computational and Information Sciences. IEEE, 2011:860-862.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4628" y="6530746"/>
            <a:ext cx="9145906" cy="326571"/>
          </a:xfrm>
          <a:prstGeom prst="rect">
            <a:avLst/>
          </a:prstGeom>
          <a:solidFill>
            <a:srgbClr val="3333B2"/>
          </a:solidFill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                               基于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自适应模糊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Petri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网的无人机自主防碰撞系统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研究                           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14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736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参考文献（</a:t>
            </a:r>
            <a:r>
              <a:rPr lang="en-US" altLang="zh-CN" sz="3200" b="1" dirty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3200" b="1" dirty="0">
              <a:solidFill>
                <a:srgbClr val="3333B2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2688" y="1184831"/>
            <a:ext cx="845127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Salt L, Howard D. Self-Adaptive Differential Evolution for Bio-Inspired Neuromorphic Collision Avoidance[J]. 2017.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 Y, Zhang Y, Wen F, et al. A fuzzy Petri net based approach for fault diagnosis in power systems considering temporal constraints[J]. International Journal of Electrical Power &amp; Energy Systems, 2016, 78(6):215-224.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Yeung D S,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Ysang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multilevel weighted fuzzy reasoning algorithm for expert systems[J]. IEEE Transactions on Systems Man and Cybernetics - Part A Systems and Humans, 1998, 28(2):149-158.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 X, Lara-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Rosano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F. Adaptive fuzzy petri nets for dynamic knowledge representation and inference[J]. Expert Systems with Applications, 2000, 19(3):235-241.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 X, Yu W, Lara-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Rosano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F. Dynamic knowledge inference and learning under adaptive fuzzy Petri net framework[J]. IEEE Transactions on Systems Man &amp; Cybernetics Part C, 2000, 30(4):442-450.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Lundell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Tang J,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Nygard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K. Fuzzy petri net for UAV decision making[C]// International Conference on Collaborative Technologies and Systems. IEEE Computer Society, 2005:347-352. 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Zhao Z, Zhou R, Chi P. UAV Intelligent Decision Method Based on Fuzzy Reasoning Petri Net[J]. Ordnance Industry Automation, 2015.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Baldoni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D, Yang Y, Kim S Y. Development of Efficient Obstacle Avoidance for a Mobile Robot Using Fuzzy Petri Nets[C]//Information Reuse and Integration (IRI), 2016 IEEE 17th International Conference on. IEEE, 2016: 265-269.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 J. Knowledge representation and reasoning for flight control system based on weighted fuzzy Petri nets[C]// International Conference on Computer Science and Education. IEEE, 2010:528-534.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4628" y="6530746"/>
            <a:ext cx="9145906" cy="326571"/>
          </a:xfrm>
          <a:prstGeom prst="rect">
            <a:avLst/>
          </a:prstGeom>
          <a:solidFill>
            <a:srgbClr val="3333B2"/>
          </a:solidFill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                               基于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自适应模糊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Petri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网的无人机自主防碰撞系统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研究                           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15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20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参考文献（</a:t>
            </a:r>
            <a:r>
              <a:rPr lang="en-US" altLang="zh-CN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3200" b="1" dirty="0">
              <a:solidFill>
                <a:srgbClr val="3333B2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4979" y="1255909"/>
            <a:ext cx="850669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Wu S,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J. Dynamic fuzzy neural networks-a novel approach to function approximation[J]. IEEE Transactions on Systems, Man, and Cybernetics, Part B (Cybernetics), 2000, 30(2): 358-364.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Carpenter G A,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Grossberg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 The ART of adaptive pattern recognition by a self-organizing neural network[J]. Computer, 1988, 21(3): 77-88.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Fahlman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E,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Lebiere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 The cascade-correlation learning architecture[C]//Advances in neural information processing systems. 1990: 524-532.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Huanyao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Q. The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reserch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variable structure fuzzy neural network control system[C]//Online Analysis and Computing Science (ICOACS), IEEE International Conference of. IEEE, 2016: 273-276.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Schlimmer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C, Granger R H. Incremental Learning from Noisy Data.[J]. Machine Learning, 1986, 1(3):317-354.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Furao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, Ogura T , Hasegawa O . An enhanced self-organizing incremental neural network for online unsupervised learning[J]. Neural Networks the Official Journal of the International Neural Network Society, 2007, 20(8):893-903.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Zhou Y, HU HS L. A real-time and fully distributed approach to motion planning for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multirobot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systems[J]. IEEE Transactions on Systems, Man, and Cybernetics: Systems, 2017.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4628" y="6530746"/>
            <a:ext cx="9145906" cy="326571"/>
          </a:xfrm>
          <a:prstGeom prst="rect">
            <a:avLst/>
          </a:prstGeom>
          <a:solidFill>
            <a:srgbClr val="3333B2"/>
          </a:solidFill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                               基于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自适应模糊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Petri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网的无人机自主防碰撞系统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研究                           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16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02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5024" y="4442537"/>
            <a:ext cx="3361984" cy="730154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唐文兵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>
          <a:xfrm>
            <a:off x="998705" y="5473413"/>
            <a:ext cx="3361984" cy="233153"/>
          </a:xfrm>
        </p:spPr>
        <p:txBody>
          <a:bodyPr>
            <a:no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wenbingtang@hotmail.com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>
          <a:xfrm>
            <a:off x="987571" y="5793041"/>
            <a:ext cx="3361984" cy="233153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https://kreattang.github.io/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占位符 5" descr="图片包含 餐桌, 室内, 墙壁, 办公桌&#10;&#10;已生成极高可信度的说明">
            <a:extLst>
              <a:ext uri="{FF2B5EF4-FFF2-40B4-BE49-F238E27FC236}">
                <a16:creationId xmlns:a16="http://schemas.microsoft.com/office/drawing/2014/main" id="{9B317ECC-4D06-4062-8DF5-DC315B8C284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5370966" y="32965"/>
            <a:ext cx="3773034" cy="6858000"/>
          </a:xfrm>
        </p:spPr>
      </p:pic>
      <p:grpSp>
        <p:nvGrpSpPr>
          <p:cNvPr id="6" name="组合 5"/>
          <p:cNvGrpSpPr/>
          <p:nvPr/>
        </p:nvGrpSpPr>
        <p:grpSpPr>
          <a:xfrm>
            <a:off x="813674" y="2438490"/>
            <a:ext cx="2536738" cy="1102261"/>
            <a:chOff x="2855913" y="-477838"/>
            <a:chExt cx="5757862" cy="2501900"/>
          </a:xfrm>
          <a:solidFill>
            <a:schemeClr val="tx1"/>
          </a:solidFill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srgbClr val="3333B2"/>
                </a:solidFill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2651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8315" y="1055483"/>
            <a:ext cx="84164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选题背景和研究意义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国内外研究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现状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论文研究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主要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内容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方案及可行性分析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难点和创新点分析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进度计划安排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参考文献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906" y="833565"/>
            <a:ext cx="1360443" cy="9389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0342" y="114311"/>
            <a:ext cx="1035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3" name="矩形 2"/>
          <p:cNvSpPr/>
          <p:nvPr/>
        </p:nvSpPr>
        <p:spPr>
          <a:xfrm>
            <a:off x="-4628" y="6530746"/>
            <a:ext cx="9145906" cy="326571"/>
          </a:xfrm>
          <a:prstGeom prst="rect">
            <a:avLst/>
          </a:prstGeom>
          <a:solidFill>
            <a:srgbClr val="3333B2"/>
          </a:solidFill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                               基于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自适应模糊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Petri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网的无人机自主防碰撞系统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研究                           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652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V="1">
            <a:off x="0" y="711198"/>
            <a:ext cx="5569527" cy="1201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5025" y="391"/>
            <a:ext cx="5364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一、选题</a:t>
            </a:r>
            <a:r>
              <a:rPr lang="zh-CN" altLang="en-US" sz="3200" b="1" dirty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背景和研究</a:t>
            </a:r>
            <a:r>
              <a:rPr lang="zh-CN" altLang="en-US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意义</a:t>
            </a:r>
            <a:r>
              <a:rPr lang="en-US" altLang="zh-CN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(1)</a:t>
            </a:r>
            <a:endParaRPr lang="en-US" altLang="zh-CN" sz="3200" b="1" dirty="0">
              <a:solidFill>
                <a:srgbClr val="3333B2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4628" y="6530746"/>
            <a:ext cx="9145906" cy="326571"/>
          </a:xfrm>
          <a:prstGeom prst="rect">
            <a:avLst/>
          </a:prstGeom>
          <a:solidFill>
            <a:srgbClr val="3333B2"/>
          </a:solidFill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                               基于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自适应模糊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Petri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网的无人机自主防碰撞系统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研究                           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217" y="1399149"/>
            <a:ext cx="2787763" cy="1568117"/>
          </a:xfrm>
          <a:prstGeom prst="rect">
            <a:avLst/>
          </a:prstGeom>
        </p:spPr>
      </p:pic>
      <p:pic>
        <p:nvPicPr>
          <p:cNvPr id="2050" name="Picture 2" descr="http://n.sinaimg.cn/translate/151/w570h381/20180327/STVA-fysqfnh521976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26" y="1399150"/>
            <a:ext cx="2346000" cy="156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âHigh rise building UAV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87430" y="1399149"/>
            <a:ext cx="2682383" cy="156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24912" y="915213"/>
            <a:ext cx="2862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sng" dirty="0">
                <a:hlinkClick r:id="rId5"/>
              </a:rPr>
              <a:t>Multi-UAV Cooperation</a:t>
            </a:r>
            <a:endParaRPr lang="en-US" altLang="zh-CN" sz="2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333618" y="943895"/>
            <a:ext cx="2469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sng" dirty="0">
                <a:solidFill>
                  <a:srgbClr val="0563C1"/>
                </a:solidFill>
              </a:rPr>
              <a:t>H</a:t>
            </a:r>
            <a:r>
              <a:rPr lang="en-US" altLang="zh-CN" sz="2000" b="1" u="sng" dirty="0" smtClean="0">
                <a:solidFill>
                  <a:srgbClr val="0563C1"/>
                </a:solidFill>
              </a:rPr>
              <a:t>igh-rise building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38088" y="928506"/>
            <a:ext cx="2455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sng" dirty="0">
                <a:solidFill>
                  <a:srgbClr val="0563C1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Formation of </a:t>
            </a:r>
            <a:r>
              <a:rPr lang="en-US" altLang="zh-CN" sz="2000" b="1" u="sng" dirty="0" smtClean="0">
                <a:solidFill>
                  <a:srgbClr val="0563C1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UAV</a:t>
            </a:r>
            <a:endParaRPr lang="zh-CN" altLang="en-US" sz="2000" b="1" u="sng" dirty="0">
              <a:solidFill>
                <a:srgbClr val="0563C1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20" y="3846209"/>
            <a:ext cx="3654612" cy="206132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0107" y="3845881"/>
            <a:ext cx="3361893" cy="2061649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119767" y="5966468"/>
            <a:ext cx="2862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u="sng" dirty="0" smtClean="0">
                <a:solidFill>
                  <a:srgbClr val="C00000"/>
                </a:solidFill>
              </a:rPr>
              <a:t>Collision</a:t>
            </a:r>
            <a:endParaRPr lang="en-US" altLang="zh-CN" sz="2800" b="1" u="sng" dirty="0">
              <a:solidFill>
                <a:srgbClr val="C0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69794" y="5966468"/>
            <a:ext cx="2862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u="sng" dirty="0" smtClean="0">
                <a:solidFill>
                  <a:srgbClr val="C00000"/>
                </a:solidFill>
              </a:rPr>
              <a:t>Conflict</a:t>
            </a:r>
            <a:endParaRPr lang="en-US" altLang="zh-CN" sz="2800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37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V="1">
            <a:off x="-4628" y="1496403"/>
            <a:ext cx="5394046" cy="997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11410"/>
            <a:ext cx="60405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一、选题</a:t>
            </a:r>
            <a:r>
              <a:rPr lang="zh-CN" altLang="en-US" sz="3200" b="1" dirty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背景和研究</a:t>
            </a:r>
            <a:r>
              <a:rPr lang="zh-CN" altLang="en-US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意义</a:t>
            </a:r>
            <a:r>
              <a:rPr lang="en-US" altLang="zh-CN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(2)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      ——</a:t>
            </a:r>
            <a:r>
              <a:rPr lang="zh-CN" altLang="en-US" sz="24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无人机自主防碰撞系统简介</a:t>
            </a:r>
            <a:endParaRPr lang="en-US" altLang="zh-CN" sz="2400" b="1" dirty="0">
              <a:solidFill>
                <a:srgbClr val="3333B2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4628" y="6530746"/>
            <a:ext cx="9145906" cy="326571"/>
          </a:xfrm>
          <a:prstGeom prst="rect">
            <a:avLst/>
          </a:prstGeom>
          <a:solidFill>
            <a:srgbClr val="3333B2"/>
          </a:solidFill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                               基于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自适应模糊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Petri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网的无人机自主防碰撞系统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研究                           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6324" y="1620981"/>
            <a:ext cx="8854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is defined as the event in which the Euclidean distance between two agents is less than the minimum desired separation distance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Albaker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Rahim 2010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06"/>
          <a:stretch/>
        </p:blipFill>
        <p:spPr>
          <a:xfrm>
            <a:off x="5486407" y="18651"/>
            <a:ext cx="3253477" cy="170118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03294" y="2586146"/>
            <a:ext cx="8455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Avoidance System 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(ACAS)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UAVs 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Mahjri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Dhraief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Belghith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2013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1558" y="3294032"/>
            <a:ext cx="83751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safety, especially to avoid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possible collision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conflicts and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possible avoidance maneuvers automatically.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functions: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sensing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pPr marL="1257300" lvl="2" indent="-342900" algn="just"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57300" lvl="2" indent="-342900" algn="just"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245" y="4055070"/>
            <a:ext cx="4742049" cy="23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0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V="1">
            <a:off x="0" y="751043"/>
            <a:ext cx="4613563" cy="803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5024" y="391"/>
            <a:ext cx="4630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二、国内外研究现状</a:t>
            </a:r>
            <a:r>
              <a:rPr lang="en-US" altLang="zh-CN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(1)</a:t>
            </a:r>
            <a:endParaRPr lang="en-US" altLang="zh-CN" sz="3200" b="1" dirty="0">
              <a:solidFill>
                <a:srgbClr val="3333B2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4628" y="6530746"/>
            <a:ext cx="9145906" cy="326571"/>
          </a:xfrm>
          <a:prstGeom prst="rect">
            <a:avLst/>
          </a:prstGeom>
          <a:solidFill>
            <a:srgbClr val="3333B2"/>
          </a:solidFill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                               基于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自适应模糊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Petri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网的无人机自主防碰撞系统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研究                           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4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5025" y="751043"/>
            <a:ext cx="849046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Geometric Method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geometric approach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(Carbone et al. 2006) ( Park, Oh, and </a:t>
            </a:r>
            <a:r>
              <a:rPr lang="en-US" altLang="zh-CN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Tahk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2008)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AFP(artificial potential field) approach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朱旭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 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2014) (Chen et al. 2016)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Optimization 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mixed-integer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nonlinear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programming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Cafieri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Rey 2017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混合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整数线性规划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李大东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  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2010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Velocity Obstacle 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selective velocity obstacle method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Jenie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et al. 2006)(David 2016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000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cooperative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Jenie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van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Kampen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and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Remes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2013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000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non-cooperative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Jenie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et al. 2014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MPC(Model Predictive Control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)[Monte-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Carlo,Markov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decision process]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Jilkov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et al 2018) (Zhang, and Fu 2017) (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周欢等 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2014)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Intelligent Control 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fuzzy control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(Fu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et al. 2014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(Costa and De Oliveira 2012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000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neural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network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control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(Chen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et al. 2014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05024" y="5879582"/>
            <a:ext cx="8661884" cy="651164"/>
          </a:xfrm>
          <a:prstGeom prst="roundRect">
            <a:avLst/>
          </a:prstGeom>
          <a:solidFill>
            <a:srgbClr val="3333B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of the papers do not consider sources of </a:t>
            </a:r>
            <a:r>
              <a:rPr lang="en-US" altLang="zh-CN" sz="20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compute the trajectories, which could be very important in small UAVs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.(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Alejo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 2016)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05024" y="3897825"/>
            <a:ext cx="8671090" cy="355521"/>
          </a:xfrm>
          <a:prstGeom prst="roundRect">
            <a:avLst/>
          </a:prstGeom>
          <a:solidFill>
            <a:srgbClr val="3333B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这几个模型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精确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数学模型，针对复杂非线性系统控制是不现实的！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V="1">
            <a:off x="0" y="751043"/>
            <a:ext cx="4627417" cy="803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5025" y="391"/>
            <a:ext cx="4657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二、国内外研究现状</a:t>
            </a:r>
            <a:r>
              <a:rPr lang="en-US" altLang="zh-CN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(2)</a:t>
            </a:r>
            <a:endParaRPr lang="en-US" altLang="zh-CN" sz="3200" b="1" dirty="0">
              <a:solidFill>
                <a:srgbClr val="3333B2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4628" y="6530746"/>
            <a:ext cx="9145906" cy="326571"/>
          </a:xfrm>
          <a:prstGeom prst="rect">
            <a:avLst/>
          </a:prstGeom>
          <a:solidFill>
            <a:srgbClr val="3333B2"/>
          </a:solidFill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                               基于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自适应模糊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Petri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网的无人机自主防碰撞系统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研究                           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5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30884" y="2574182"/>
            <a:ext cx="7065818" cy="1021936"/>
            <a:chOff x="430884" y="2574182"/>
            <a:chExt cx="7065818" cy="1021936"/>
          </a:xfrm>
        </p:grpSpPr>
        <p:sp>
          <p:nvSpPr>
            <p:cNvPr id="6" name="矩形 5"/>
            <p:cNvSpPr/>
            <p:nvPr/>
          </p:nvSpPr>
          <p:spPr>
            <a:xfrm>
              <a:off x="430885" y="2574182"/>
              <a:ext cx="7065817" cy="917071"/>
            </a:xfrm>
            <a:prstGeom prst="rect">
              <a:avLst/>
            </a:prstGeom>
            <a:solidFill>
              <a:srgbClr val="2F3889"/>
            </a:solidFill>
            <a:ln>
              <a:solidFill>
                <a:srgbClr val="333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模糊</a:t>
              </a:r>
              <a:r>
                <a:rPr lang="en-US" altLang="zh-CN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Petri</a:t>
              </a:r>
              <a:r>
                <a:rPr lang="zh-CN" altLang="zh-CN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网</a:t>
              </a:r>
              <a:r>
                <a:rPr lang="en-US" altLang="zh-CN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(Fuzzy Petri Net, FPN)</a:t>
              </a:r>
              <a:r>
                <a:rPr lang="en-US" altLang="zh-CN" sz="2000" b="1" dirty="0"/>
                <a:t> </a:t>
              </a:r>
              <a:r>
                <a:rPr lang="en-US" altLang="zh-CN" sz="2000" dirty="0">
                  <a:solidFill>
                    <a:srgbClr val="C00000"/>
                  </a:solidFill>
                </a:rPr>
                <a:t>(Chen et al. 1990)</a:t>
              </a:r>
              <a:endParaRPr lang="zh-CN" altLang="zh-CN" sz="2000" dirty="0">
                <a:solidFill>
                  <a:srgbClr val="C00000"/>
                </a:solidFill>
              </a:endParaRPr>
            </a:p>
            <a:p>
              <a:endParaRPr lang="en-US" altLang="zh-CN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30884" y="2938576"/>
              <a:ext cx="7065818" cy="6575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333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FPN=Fuzzy logic + Petri Nets</a:t>
              </a:r>
              <a:endParaRPr lang="zh-CN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430886" y="3760361"/>
            <a:ext cx="8520546" cy="917071"/>
          </a:xfrm>
          <a:prstGeom prst="rect">
            <a:avLst/>
          </a:prstGeom>
          <a:solidFill>
            <a:srgbClr val="2F3889"/>
          </a:solidFill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自适应</a:t>
            </a:r>
            <a:r>
              <a:rPr lang="zh-CN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模糊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Petri</a:t>
            </a:r>
            <a:r>
              <a:rPr lang="zh-CN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网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(Adaptive Fuzzy Petri Net, AFPN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(Li and Lara-</a:t>
            </a:r>
            <a:r>
              <a:rPr lang="en-US" altLang="zh-CN" dirty="0" err="1">
                <a:solidFill>
                  <a:srgbClr val="C00000"/>
                </a:solidFill>
              </a:rPr>
              <a:t>Rosano</a:t>
            </a:r>
            <a:r>
              <a:rPr lang="en-US" altLang="zh-CN" dirty="0">
                <a:solidFill>
                  <a:srgbClr val="C00000"/>
                </a:solidFill>
              </a:rPr>
              <a:t> 2000)</a:t>
            </a:r>
            <a:endParaRPr lang="zh-CN" altLang="zh-CN" dirty="0">
              <a:solidFill>
                <a:srgbClr val="C00000"/>
              </a:solidFill>
            </a:endParaRPr>
          </a:p>
          <a:p>
            <a:endParaRPr lang="en-US" altLang="zh-CN" b="1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0885" y="4118432"/>
            <a:ext cx="8520548" cy="6575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AFPN=Adaptive(Learning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function +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FPN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60217" y="5050451"/>
            <a:ext cx="8661884" cy="841690"/>
          </a:xfrm>
          <a:prstGeom prst="roundRect">
            <a:avLst/>
          </a:prstGeom>
          <a:solidFill>
            <a:srgbClr val="3333B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zh-CN" sz="200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但</a:t>
            </a:r>
            <a:r>
              <a:rPr lang="zh-CN" altLang="zh-CN" sz="20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现有的研究主要集中在对</a:t>
            </a:r>
            <a:r>
              <a:rPr lang="en-US" altLang="zh-CN" sz="20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AFPN</a:t>
            </a:r>
            <a:r>
              <a:rPr lang="zh-CN" altLang="zh-CN" sz="20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的规则表达和参数的确定上，对于动态实时环境下</a:t>
            </a:r>
            <a:r>
              <a:rPr lang="zh-CN" altLang="zh-CN" sz="2000" u="sng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如何确定</a:t>
            </a:r>
            <a:r>
              <a:rPr lang="en-US" altLang="zh-CN" sz="2000" u="sng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AFPN</a:t>
            </a:r>
            <a:r>
              <a:rPr lang="zh-CN" altLang="zh-CN" sz="2000" u="sng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的结构</a:t>
            </a:r>
            <a:r>
              <a:rPr lang="zh-CN" altLang="zh-CN" sz="20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仍然没有理论指导。</a:t>
            </a:r>
          </a:p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0217" y="917955"/>
            <a:ext cx="8409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模糊逻辑为不确定性知识表示、推理提供了一条途径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但对于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MIMO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系统，模糊规则将变得非常多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李德毅等 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2004)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PNs have an inherent quality in representing logic in intuitive and visual way.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(Li, 2000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2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V="1">
            <a:off x="1" y="751043"/>
            <a:ext cx="4502726" cy="1061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5025" y="391"/>
            <a:ext cx="5253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三、论文</a:t>
            </a:r>
            <a:r>
              <a:rPr lang="zh-CN" altLang="en-US" sz="3200" b="1" dirty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研究主要</a:t>
            </a:r>
            <a:r>
              <a:rPr lang="zh-CN" altLang="en-US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en-US" altLang="zh-CN" sz="3200" b="1" dirty="0">
              <a:solidFill>
                <a:srgbClr val="3333B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4628" y="6530746"/>
            <a:ext cx="9145906" cy="326571"/>
          </a:xfrm>
          <a:prstGeom prst="rect">
            <a:avLst/>
          </a:prstGeom>
          <a:solidFill>
            <a:srgbClr val="3333B2"/>
          </a:solidFill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                               基于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自适应模糊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Petri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网的无人机自主防碰撞系统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研究                           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6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4" name="组合 2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05026" y="987718"/>
            <a:ext cx="5433001" cy="1032565"/>
            <a:chOff x="2036395" y="1593353"/>
            <a:chExt cx="4716338" cy="896102"/>
          </a:xfrm>
        </p:grpSpPr>
        <p:sp>
          <p:nvSpPr>
            <p:cNvPr id="17" name="矩形 16"/>
            <p:cNvSpPr/>
            <p:nvPr>
              <p:custDataLst>
                <p:tags r:id="rId12"/>
              </p:custDataLst>
            </p:nvPr>
          </p:nvSpPr>
          <p:spPr>
            <a:xfrm>
              <a:off x="2473250" y="2168452"/>
              <a:ext cx="2160851" cy="71718"/>
            </a:xfrm>
            <a:prstGeom prst="rect">
              <a:avLst/>
            </a:prstGeom>
            <a:ln>
              <a:noFill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anchor="ctr">
              <a:normAutofit fontScale="25000" lnSpcReduction="20000"/>
            </a:bodyPr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noProof="1">
                <a:sym typeface="Arial" panose="020B0604020202020204" pitchFamily="34" charset="0"/>
              </a:endParaRPr>
            </a:p>
          </p:txBody>
        </p:sp>
        <p:sp>
          <p:nvSpPr>
            <p:cNvPr id="18" name="标题 1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473250" y="1593353"/>
              <a:ext cx="4279483" cy="775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/>
              <a:r>
                <a:rPr lang="zh-CN" altLang="en-US" sz="2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设计</a:t>
              </a:r>
              <a:r>
                <a:rPr lang="zh-CN" altLang="en-US" sz="2800" b="1" dirty="0" smtClean="0">
                  <a:solidFill>
                    <a:srgbClr val="C00000"/>
                  </a:solidFill>
                  <a:latin typeface="Times New Roman" panose="02020603050405020304" pitchFamily="18" charset="0"/>
                </a:rPr>
                <a:t>结构可变的</a:t>
              </a:r>
              <a:r>
                <a:rPr lang="en-US" altLang="zh-CN" sz="2800" b="1" dirty="0" smtClean="0">
                  <a:solidFill>
                    <a:srgbClr val="C00000"/>
                  </a:solidFill>
                  <a:latin typeface="Times New Roman" panose="02020603050405020304" pitchFamily="18" charset="0"/>
                </a:rPr>
                <a:t>AFPN</a:t>
              </a:r>
              <a:endPara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标题 1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036395" y="1680747"/>
              <a:ext cx="497491" cy="808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zh-CN" sz="4000" i="1" noProof="1">
                  <a:solidFill>
                    <a:srgbClr val="47B6E7"/>
                  </a:solidFill>
                  <a:sym typeface="Arial" panose="020B0604020202020204" pitchFamily="34" charset="0"/>
                </a:rPr>
                <a:t>1</a:t>
              </a:r>
              <a:endParaRPr lang="zh-CN" altLang="en-US" sz="4000" i="1" noProof="1">
                <a:solidFill>
                  <a:srgbClr val="47B6E7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20" name="组合 5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05025" y="2374519"/>
            <a:ext cx="6724703" cy="931862"/>
            <a:chOff x="2036395" y="3075109"/>
            <a:chExt cx="5837653" cy="809484"/>
          </a:xfrm>
        </p:grpSpPr>
        <p:sp>
          <p:nvSpPr>
            <p:cNvPr id="23" name="标题 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09333" y="3137377"/>
              <a:ext cx="5364715" cy="537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sym typeface="Arial" panose="020B0604020202020204" pitchFamily="34" charset="0"/>
                </a:rPr>
                <a:t>选取</a:t>
              </a:r>
              <a:r>
                <a:rPr lang="en-US" altLang="zh-CN" sz="28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sym typeface="Arial" panose="020B0604020202020204" pitchFamily="34" charset="0"/>
                </a:rPr>
                <a:t>(</a:t>
              </a:r>
              <a:r>
                <a:rPr lang="zh-CN" altLang="en-US" sz="28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sym typeface="Arial" panose="020B0604020202020204" pitchFamily="34" charset="0"/>
                </a:rPr>
                <a:t>设计</a:t>
              </a:r>
              <a:r>
                <a:rPr lang="en-US" altLang="zh-CN" sz="28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sym typeface="Arial" panose="020B0604020202020204" pitchFamily="34" charset="0"/>
                </a:rPr>
                <a:t>)</a:t>
              </a:r>
              <a:r>
                <a:rPr lang="zh-CN" altLang="en-US" sz="28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sym typeface="Arial" panose="020B0604020202020204" pitchFamily="34" charset="0"/>
                </a:rPr>
                <a:t>用于结构可变</a:t>
              </a:r>
              <a:r>
                <a:rPr lang="en-US" altLang="zh-CN" sz="28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sym typeface="Arial" panose="020B0604020202020204" pitchFamily="34" charset="0"/>
                </a:rPr>
                <a:t>AFPN</a:t>
              </a:r>
              <a:r>
                <a:rPr lang="zh-CN" altLang="en-US" sz="28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sym typeface="Arial" panose="020B0604020202020204" pitchFamily="34" charset="0"/>
                </a:rPr>
                <a:t>的学习</a:t>
              </a:r>
              <a:r>
                <a:rPr lang="zh-CN" altLang="en-US" sz="2800" b="1" dirty="0">
                  <a:solidFill>
                    <a:srgbClr val="C00000"/>
                  </a:solidFill>
                  <a:latin typeface="Times New Roman" panose="02020603050405020304" pitchFamily="18" charset="0"/>
                  <a:sym typeface="Arial" panose="020B0604020202020204" pitchFamily="34" charset="0"/>
                </a:rPr>
                <a:t>算法</a:t>
              </a:r>
            </a:p>
          </p:txBody>
        </p:sp>
        <p:sp>
          <p:nvSpPr>
            <p:cNvPr id="24" name="标题 1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036395" y="3075109"/>
              <a:ext cx="497491" cy="809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zh-CN" sz="4000" i="1" noProof="1">
                  <a:solidFill>
                    <a:schemeClr val="accent1">
                      <a:lumMod val="60000"/>
                      <a:lumOff val="40000"/>
                    </a:schemeClr>
                  </a:solidFill>
                  <a:sym typeface="Arial" panose="020B0604020202020204" pitchFamily="34" charset="0"/>
                </a:rPr>
                <a:t>2</a:t>
              </a:r>
              <a:endParaRPr lang="zh-CN" altLang="en-US" sz="4000" i="1" noProof="1">
                <a:solidFill>
                  <a:schemeClr val="accent1">
                    <a:lumMod val="60000"/>
                    <a:lumOff val="40000"/>
                  </a:schemeClr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17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05026" y="3893641"/>
            <a:ext cx="5987957" cy="931862"/>
            <a:chOff x="2036395" y="4423654"/>
            <a:chExt cx="3724815" cy="808708"/>
          </a:xfrm>
        </p:grpSpPr>
        <p:sp>
          <p:nvSpPr>
            <p:cNvPr id="28" name="标题 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369945" y="4568139"/>
              <a:ext cx="3391265" cy="554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sym typeface="Arial" panose="020B0604020202020204" pitchFamily="34" charset="0"/>
                </a:rPr>
                <a:t>将结构可变的</a:t>
              </a:r>
              <a:r>
                <a:rPr lang="en-US" altLang="zh-CN" sz="28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sym typeface="Arial" panose="020B0604020202020204" pitchFamily="34" charset="0"/>
                </a:rPr>
                <a:t>AFPN</a:t>
              </a:r>
              <a:r>
                <a:rPr lang="zh-CN" altLang="en-US" sz="28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sym typeface="Arial" panose="020B0604020202020204" pitchFamily="34" charset="0"/>
                </a:rPr>
                <a:t>用于</a:t>
              </a:r>
              <a:r>
                <a:rPr lang="en-US" altLang="zh-CN" sz="28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sym typeface="Arial" panose="020B0604020202020204" pitchFamily="34" charset="0"/>
                </a:rPr>
                <a:t>ACAS</a:t>
              </a:r>
              <a:endPara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29" name="标题 1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036395" y="4423654"/>
              <a:ext cx="497491" cy="808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zh-CN" sz="4000" i="1" noProof="1">
                  <a:solidFill>
                    <a:srgbClr val="2BC3B5"/>
                  </a:solidFill>
                  <a:sym typeface="Arial" panose="020B0604020202020204" pitchFamily="34" charset="0"/>
                </a:rPr>
                <a:t>3</a:t>
              </a:r>
              <a:endParaRPr lang="zh-CN" altLang="en-US" sz="4000" i="1" noProof="1">
                <a:solidFill>
                  <a:srgbClr val="2BC3B5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30" name="组合 2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205025" y="4949531"/>
            <a:ext cx="7369151" cy="1101265"/>
            <a:chOff x="2036395" y="1680747"/>
            <a:chExt cx="6397091" cy="955722"/>
          </a:xfrm>
        </p:grpSpPr>
        <p:sp>
          <p:nvSpPr>
            <p:cNvPr id="33" name="标题 1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01875" y="1860826"/>
              <a:ext cx="5931611" cy="775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/>
              <a:r>
                <a:rPr lang="zh-CN" altLang="en-US" sz="2800" b="1" dirty="0" smtClean="0">
                  <a:solidFill>
                    <a:srgbClr val="C00000"/>
                  </a:solidFill>
                  <a:latin typeface="Times New Roman" panose="02020603050405020304" pitchFamily="18" charset="0"/>
                </a:rPr>
                <a:t>处理不确定性，保证控制过程的实时性</a:t>
              </a:r>
              <a:endPara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" name="标题 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036395" y="1680747"/>
              <a:ext cx="497491" cy="808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sz="4000" i="1" noProof="1" smtClean="0">
                  <a:solidFill>
                    <a:schemeClr val="accent1">
                      <a:lumMod val="50000"/>
                    </a:schemeClr>
                  </a:solidFill>
                  <a:sym typeface="Arial" panose="020B0604020202020204" pitchFamily="34" charset="0"/>
                </a:rPr>
                <a:t>4</a:t>
              </a:r>
              <a:endParaRPr lang="zh-CN" altLang="en-US" sz="4000" i="1" noProof="1">
                <a:solidFill>
                  <a:schemeClr val="accent1">
                    <a:lumMod val="50000"/>
                  </a:schemeClr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36" name="矩形 35"/>
          <p:cNvSpPr/>
          <p:nvPr>
            <p:custDataLst>
              <p:tags r:id="rId5"/>
            </p:custDataLst>
          </p:nvPr>
        </p:nvSpPr>
        <p:spPr bwMode="auto">
          <a:xfrm>
            <a:off x="746150" y="2984762"/>
            <a:ext cx="4047523" cy="110868"/>
          </a:xfrm>
          <a:prstGeom prst="rect">
            <a:avLst/>
          </a:prstGeom>
          <a:solidFill>
            <a:srgbClr val="8BABEA"/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anchor="ctr">
            <a:normAutofit fontScale="25000" lnSpcReduction="20000"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8263" y="1537299"/>
            <a:ext cx="7798428" cy="7783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实时决策系统应该能动态适应模糊知识的</a:t>
            </a:r>
            <a:r>
              <a:rPr lang="zh-CN" altLang="en-US" sz="20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更新。</a:t>
            </a:r>
            <a:endParaRPr lang="en-US" altLang="zh-CN" sz="2000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传统</a:t>
            </a:r>
            <a:r>
              <a:rPr lang="zh-CN" altLang="en-US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AFPN</a:t>
            </a:r>
            <a:r>
              <a:rPr lang="zh-CN" altLang="en-US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的结构是不变的，“自适应”指的是参数的</a:t>
            </a:r>
            <a:r>
              <a:rPr lang="zh-CN" altLang="en-US" sz="20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“学习”</a:t>
            </a:r>
            <a:r>
              <a:rPr lang="zh-CN" altLang="en-US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0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43187" y="2979394"/>
            <a:ext cx="7763504" cy="1050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经典的</a:t>
            </a:r>
            <a:r>
              <a:rPr lang="en-US" altLang="zh-CN" sz="20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AFPN</a:t>
            </a:r>
            <a:r>
              <a:rPr lang="zh-CN" altLang="en-US" sz="20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参数学习算法可能会“陷入”局部极小。</a:t>
            </a:r>
            <a:endParaRPr lang="en-US" altLang="zh-CN" sz="2000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针对动态模糊神经网络</a:t>
            </a:r>
            <a:r>
              <a:rPr lang="en-US" altLang="zh-CN" sz="20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(DFNN)</a:t>
            </a:r>
            <a:r>
              <a:rPr lang="zh-CN" altLang="en-US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、结构可变的模糊</a:t>
            </a:r>
            <a:r>
              <a:rPr lang="zh-CN" altLang="en-US" sz="20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神经网络等的结构自适应算法不能直接用到</a:t>
            </a:r>
            <a:r>
              <a:rPr lang="en-US" altLang="zh-CN" sz="20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AFPN</a:t>
            </a:r>
            <a:r>
              <a:rPr lang="zh-CN" altLang="en-US" sz="20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上。</a:t>
            </a:r>
            <a:endParaRPr lang="en-US" altLang="zh-CN" sz="20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49827" y="4544809"/>
            <a:ext cx="7756864" cy="5760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结构可变的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AFPN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适用于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无人机自主防碰撞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系统。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49827" y="5690043"/>
            <a:ext cx="7756864" cy="778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ACAS</a:t>
            </a:r>
            <a:r>
              <a:rPr lang="zh-CN" altLang="en-US" sz="20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需要处理诸多不确定性。</a:t>
            </a:r>
            <a:endParaRPr lang="en-US" altLang="zh-CN" sz="2000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ACAS</a:t>
            </a:r>
            <a:r>
              <a:rPr lang="zh-CN" altLang="en-US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对实时性的苛刻</a:t>
            </a:r>
            <a:r>
              <a:rPr lang="zh-CN" altLang="en-US" sz="20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需求</a:t>
            </a:r>
            <a:r>
              <a:rPr lang="zh-CN" altLang="en-US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0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0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V="1">
            <a:off x="0" y="1349299"/>
            <a:ext cx="4724400" cy="940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5025" y="391"/>
            <a:ext cx="5267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zh-CN" altLang="en-US" sz="3200" b="1" dirty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方案及</a:t>
            </a:r>
            <a:r>
              <a:rPr lang="zh-CN" altLang="en-US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可行性分析</a:t>
            </a:r>
            <a:r>
              <a:rPr lang="en-US" altLang="zh-CN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——</a:t>
            </a:r>
            <a:r>
              <a:rPr lang="en-US" altLang="zh-CN" sz="2400" b="1" dirty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AFPN</a:t>
            </a:r>
            <a:r>
              <a:rPr lang="zh-CN" altLang="zh-CN" sz="2400" b="1" dirty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结构自适应</a:t>
            </a:r>
            <a:r>
              <a:rPr lang="zh-CN" altLang="zh-CN" sz="24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</a:t>
            </a:r>
            <a:endParaRPr lang="zh-CN" altLang="zh-CN" sz="2400" b="1" dirty="0">
              <a:solidFill>
                <a:srgbClr val="3333B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4628" y="6530746"/>
            <a:ext cx="9145906" cy="326571"/>
          </a:xfrm>
          <a:prstGeom prst="rect">
            <a:avLst/>
          </a:prstGeom>
          <a:solidFill>
            <a:srgbClr val="3333B2"/>
          </a:solidFill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                               基于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自适应模糊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Petri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网的无人机自主防碰撞系统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研究                           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7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7440129" y="3586101"/>
            <a:ext cx="1170304" cy="1374774"/>
            <a:chOff x="0" y="0"/>
            <a:chExt cx="3602174" cy="3013365"/>
          </a:xfrm>
        </p:grpSpPr>
        <p:cxnSp>
          <p:nvCxnSpPr>
            <p:cNvPr id="36" name="直接箭头连接符 35"/>
            <p:cNvCxnSpPr>
              <a:stCxn id="39" idx="6"/>
            </p:cNvCxnSpPr>
            <p:nvPr/>
          </p:nvCxnSpPr>
          <p:spPr>
            <a:xfrm>
              <a:off x="374073" y="1461654"/>
              <a:ext cx="1330036" cy="1264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7" name="组合 36"/>
            <p:cNvGrpSpPr/>
            <p:nvPr/>
          </p:nvGrpSpPr>
          <p:grpSpPr>
            <a:xfrm>
              <a:off x="0" y="0"/>
              <a:ext cx="3602174" cy="3013365"/>
              <a:chOff x="0" y="0"/>
              <a:chExt cx="3602174" cy="3013365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1" y="374073"/>
                <a:ext cx="374073" cy="3463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0" y="1288473"/>
                <a:ext cx="374073" cy="3463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0" y="2382983"/>
                <a:ext cx="374073" cy="3463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>
                <a:off x="1704110" y="0"/>
                <a:ext cx="0" cy="5749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1704110" y="1246909"/>
                <a:ext cx="0" cy="5749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1704110" y="2438401"/>
                <a:ext cx="0" cy="57496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4" name="椭圆 43"/>
              <p:cNvSpPr/>
              <p:nvPr/>
            </p:nvSpPr>
            <p:spPr>
              <a:xfrm>
                <a:off x="3165761" y="93519"/>
                <a:ext cx="374073" cy="3463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3165761" y="1439140"/>
                <a:ext cx="374073" cy="3463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46" name="直接箭头连接符 45"/>
              <p:cNvCxnSpPr>
                <a:stCxn id="38" idx="6"/>
              </p:cNvCxnSpPr>
              <p:nvPr/>
            </p:nvCxnSpPr>
            <p:spPr>
              <a:xfrm flipV="1">
                <a:off x="374074" y="180110"/>
                <a:ext cx="1330036" cy="3671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/>
              <p:nvPr/>
            </p:nvCxnSpPr>
            <p:spPr>
              <a:xfrm>
                <a:off x="374073" y="547256"/>
                <a:ext cx="1330036" cy="10875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39" idx="6"/>
              </p:cNvCxnSpPr>
              <p:nvPr/>
            </p:nvCxnSpPr>
            <p:spPr>
              <a:xfrm flipV="1">
                <a:off x="374073" y="256310"/>
                <a:ext cx="1330036" cy="12053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>
                <a:off x="356756" y="2611583"/>
                <a:ext cx="1347353" cy="1143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endCxn id="44" idx="2"/>
              </p:cNvCxnSpPr>
              <p:nvPr/>
            </p:nvCxnSpPr>
            <p:spPr>
              <a:xfrm>
                <a:off x="1704108" y="252846"/>
                <a:ext cx="1461653" cy="138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/>
              <p:nvPr/>
            </p:nvCxnSpPr>
            <p:spPr>
              <a:xfrm>
                <a:off x="1704106" y="1598467"/>
                <a:ext cx="1461653" cy="138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椭圆 51"/>
              <p:cNvSpPr/>
              <p:nvPr/>
            </p:nvSpPr>
            <p:spPr>
              <a:xfrm>
                <a:off x="3228101" y="2540577"/>
                <a:ext cx="374073" cy="346364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>
                <a:off x="1721426" y="2718955"/>
                <a:ext cx="1461653" cy="138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组合 53"/>
          <p:cNvGrpSpPr/>
          <p:nvPr/>
        </p:nvGrpSpPr>
        <p:grpSpPr>
          <a:xfrm>
            <a:off x="2034138" y="1302614"/>
            <a:ext cx="6777352" cy="1437972"/>
            <a:chOff x="1661254" y="1001095"/>
            <a:chExt cx="6777352" cy="1437972"/>
          </a:xfrm>
        </p:grpSpPr>
        <p:sp>
          <p:nvSpPr>
            <p:cNvPr id="55" name="文本框 54"/>
            <p:cNvSpPr txBox="1"/>
            <p:nvPr/>
          </p:nvSpPr>
          <p:spPr>
            <a:xfrm>
              <a:off x="1661254" y="1792736"/>
              <a:ext cx="1110343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宋体" panose="02010600030101010101" pitchFamily="2" charset="-122"/>
                </a:rPr>
                <a:t>专家经验</a:t>
              </a:r>
              <a:endParaRPr lang="en-US" altLang="zh-CN" dirty="0">
                <a:ea typeface="宋体" panose="02010600030101010101" pitchFamily="2" charset="-122"/>
              </a:endParaRPr>
            </a:p>
            <a:p>
              <a:r>
                <a:rPr lang="zh-CN" altLang="en-US" dirty="0">
                  <a:ea typeface="宋体" panose="02010600030101010101" pitchFamily="2" charset="-122"/>
                </a:rPr>
                <a:t>系统</a:t>
              </a:r>
              <a:r>
                <a:rPr lang="zh-CN" altLang="en-US" dirty="0" smtClean="0">
                  <a:ea typeface="宋体" panose="02010600030101010101" pitchFamily="2" charset="-122"/>
                </a:rPr>
                <a:t>日志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56" name="右箭头 55"/>
            <p:cNvSpPr/>
            <p:nvPr/>
          </p:nvSpPr>
          <p:spPr>
            <a:xfrm>
              <a:off x="2782389" y="1994930"/>
              <a:ext cx="640080" cy="222069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3422469" y="1792736"/>
              <a:ext cx="1802674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Weighted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fuzzy production rules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右箭头 57"/>
            <p:cNvSpPr/>
            <p:nvPr/>
          </p:nvSpPr>
          <p:spPr>
            <a:xfrm>
              <a:off x="5225143" y="2004866"/>
              <a:ext cx="640080" cy="222069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865223" y="1931234"/>
              <a:ext cx="82296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AFPN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505995" y="1001095"/>
              <a:ext cx="165245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AFPN training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下箭头 60"/>
            <p:cNvSpPr/>
            <p:nvPr/>
          </p:nvSpPr>
          <p:spPr>
            <a:xfrm>
              <a:off x="6139543" y="1370427"/>
              <a:ext cx="235131" cy="560807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右箭头 61"/>
            <p:cNvSpPr/>
            <p:nvPr/>
          </p:nvSpPr>
          <p:spPr>
            <a:xfrm>
              <a:off x="6688183" y="2004865"/>
              <a:ext cx="640080" cy="222069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7328263" y="1782798"/>
              <a:ext cx="1110343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model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0836" y="1520645"/>
            <a:ext cx="4976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经典的</a:t>
            </a:r>
            <a:r>
              <a:rPr lang="en-US" altLang="zh-CN" sz="28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AFPN</a:t>
            </a:r>
            <a:r>
              <a:rPr lang="zh-CN" altLang="en-US" sz="28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构建、学习过程</a:t>
            </a:r>
            <a:endParaRPr lang="zh-CN" altLang="en-US" sz="28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-1" y="2962423"/>
            <a:ext cx="8811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拟采用的规则产生</a:t>
            </a:r>
            <a:r>
              <a:rPr lang="en-US" altLang="zh-CN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en-US" altLang="zh-CN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准则和规则剪枝</a:t>
            </a:r>
            <a:r>
              <a:rPr lang="en-US" altLang="zh-CN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</a:t>
            </a:r>
            <a:r>
              <a:rPr lang="en-US" altLang="zh-CN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准则</a:t>
            </a:r>
            <a:endParaRPr lang="zh-CN" altLang="en-US" sz="28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288195" y="3773062"/>
            <a:ext cx="6777775" cy="1004818"/>
            <a:chOff x="430884" y="2591300"/>
            <a:chExt cx="6777775" cy="1004818"/>
          </a:xfrm>
        </p:grpSpPr>
        <p:sp>
          <p:nvSpPr>
            <p:cNvPr id="70" name="矩形 69"/>
            <p:cNvSpPr/>
            <p:nvPr/>
          </p:nvSpPr>
          <p:spPr>
            <a:xfrm>
              <a:off x="430885" y="2591300"/>
              <a:ext cx="6777774" cy="917071"/>
            </a:xfrm>
            <a:prstGeom prst="rect">
              <a:avLst/>
            </a:prstGeom>
            <a:solidFill>
              <a:srgbClr val="2F3889"/>
            </a:solidFill>
            <a:ln>
              <a:solidFill>
                <a:srgbClr val="333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rgbClr val="FFFFFF"/>
                  </a:solidFill>
                </a:rPr>
                <a:t>规则增减</a:t>
              </a:r>
              <a:r>
                <a:rPr lang="zh-CN" altLang="zh-CN" b="1" dirty="0" smtClean="0">
                  <a:solidFill>
                    <a:srgbClr val="FFFFFF"/>
                  </a:solidFill>
                </a:rPr>
                <a:t>准则</a:t>
              </a:r>
              <a:endParaRPr lang="en-US" altLang="zh-CN" b="1" dirty="0" smtClean="0">
                <a:solidFill>
                  <a:srgbClr val="FFFFFF"/>
                </a:solidFill>
              </a:endParaRPr>
            </a:p>
            <a:p>
              <a:endParaRPr lang="zh-CN" altLang="zh-CN" b="1" dirty="0">
                <a:solidFill>
                  <a:srgbClr val="FFFFFF"/>
                </a:solidFill>
              </a:endParaRPr>
            </a:p>
            <a:p>
              <a:endParaRPr lang="zh-CN" altLang="en-US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30884" y="2938576"/>
              <a:ext cx="6777774" cy="6575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333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zh-CN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系统误差是衡量一个系统泛化能力的主要指标</a:t>
              </a:r>
              <a:r>
                <a:rPr lang="zh-CN" altLang="zh-CN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r>
                <a:rPr lang="en-US" altLang="zh-CN" dirty="0" smtClean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(</a:t>
              </a:r>
              <a:r>
                <a:rPr lang="zh-CN" altLang="en-US" dirty="0" smtClean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伍</a:t>
              </a:r>
              <a:r>
                <a:rPr lang="zh-CN" altLang="en-US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世虔</a:t>
              </a:r>
              <a:r>
                <a:rPr lang="en-US" altLang="zh-CN" dirty="0" smtClean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, 2008)</a:t>
              </a:r>
              <a:endPara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当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系统误差超过某一阈值时，则考虑增加一条新的规则。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77353" y="5033173"/>
            <a:ext cx="8377466" cy="1352976"/>
            <a:chOff x="315752" y="4756710"/>
            <a:chExt cx="8377466" cy="1352976"/>
          </a:xfrm>
        </p:grpSpPr>
        <p:sp>
          <p:nvSpPr>
            <p:cNvPr id="67" name="矩形 66"/>
            <p:cNvSpPr/>
            <p:nvPr/>
          </p:nvSpPr>
          <p:spPr>
            <a:xfrm>
              <a:off x="315752" y="4756710"/>
              <a:ext cx="8377466" cy="917071"/>
            </a:xfrm>
            <a:prstGeom prst="rect">
              <a:avLst/>
            </a:prstGeom>
            <a:solidFill>
              <a:srgbClr val="2F3889"/>
            </a:solidFill>
            <a:ln>
              <a:solidFill>
                <a:srgbClr val="333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 smtClean="0">
                  <a:solidFill>
                    <a:srgbClr val="FFFFFF"/>
                  </a:solidFill>
                </a:rPr>
                <a:t>规则</a:t>
              </a:r>
              <a:r>
                <a:rPr lang="zh-CN" altLang="en-US" b="1" dirty="0">
                  <a:solidFill>
                    <a:srgbClr val="FFFFFF"/>
                  </a:solidFill>
                </a:rPr>
                <a:t>剪枝</a:t>
              </a:r>
              <a:r>
                <a:rPr lang="zh-CN" altLang="zh-CN" b="1" dirty="0" smtClean="0">
                  <a:solidFill>
                    <a:srgbClr val="FFFFFF"/>
                  </a:solidFill>
                </a:rPr>
                <a:t>准则</a:t>
              </a:r>
              <a:endParaRPr lang="en-US" altLang="zh-CN" b="1" dirty="0" smtClean="0">
                <a:solidFill>
                  <a:srgbClr val="FFFFFF"/>
                </a:solidFill>
              </a:endParaRPr>
            </a:p>
            <a:p>
              <a:endParaRPr lang="zh-CN" altLang="zh-CN" b="1" dirty="0">
                <a:solidFill>
                  <a:srgbClr val="FFFFFF"/>
                </a:solidFill>
              </a:endParaRPr>
            </a:p>
            <a:p>
              <a:endParaRPr lang="zh-CN" altLang="en-US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15752" y="5076124"/>
              <a:ext cx="8377465" cy="10335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333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20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灵敏度计算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zh-CN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通过检测各连接权对全局目标函数的敏感度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zh-CN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最小权</a:t>
              </a:r>
              <a:r>
                <a:rPr lang="zh-CN" altLang="zh-CN" sz="20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值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zh-CN" altLang="zh-CN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当连接权小于某个阈值时，考虑删除该连接</a:t>
              </a:r>
              <a:r>
                <a:rPr lang="zh-CN" altLang="zh-CN" sz="20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权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endPara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zh-CN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影响</a:t>
              </a:r>
              <a:r>
                <a:rPr lang="zh-CN" altLang="zh-CN" sz="20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因子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zh-CN" altLang="zh-CN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通过计算某个</a:t>
              </a:r>
              <a:r>
                <a:rPr lang="en-US" altLang="zh-CN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Translation</a:t>
              </a:r>
              <a:r>
                <a:rPr lang="zh-CN" altLang="zh-CN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对输出的影响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endPara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endPara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413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V="1">
            <a:off x="-1" y="1349299"/>
            <a:ext cx="5361709" cy="81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5025" y="391"/>
            <a:ext cx="5267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zh-CN" altLang="en-US" sz="3200" b="1" dirty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方案及</a:t>
            </a:r>
            <a:r>
              <a:rPr lang="zh-CN" altLang="en-US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可行性分析</a:t>
            </a:r>
            <a:r>
              <a:rPr lang="en-US" altLang="zh-CN" sz="32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——</a:t>
            </a:r>
            <a:r>
              <a:rPr lang="zh-CN" altLang="en-US" sz="2400" b="1" dirty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结构自适应</a:t>
            </a:r>
            <a:r>
              <a:rPr lang="en-US" altLang="zh-CN" sz="2400" b="1" dirty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AFPN</a:t>
            </a:r>
            <a:r>
              <a:rPr lang="zh-CN" altLang="en-US" sz="2400" b="1" dirty="0">
                <a:solidFill>
                  <a:srgbClr val="333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学习算法</a:t>
            </a:r>
            <a:endParaRPr lang="zh-CN" altLang="zh-CN" sz="2400" b="1" dirty="0">
              <a:solidFill>
                <a:srgbClr val="3333B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4628" y="6530746"/>
            <a:ext cx="9145906" cy="326571"/>
          </a:xfrm>
          <a:prstGeom prst="rect">
            <a:avLst/>
          </a:prstGeom>
          <a:solidFill>
            <a:srgbClr val="3333B2"/>
          </a:solidFill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                               基于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自适应模糊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Petri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网的无人机自主防碰撞系统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研究                           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8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0" y="1529983"/>
            <a:ext cx="8811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动态模糊神经网络学习过程</a:t>
            </a:r>
            <a:endParaRPr lang="zh-CN" altLang="en-US" sz="28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60882" y="4315973"/>
            <a:ext cx="8214885" cy="1744175"/>
            <a:chOff x="315752" y="4756710"/>
            <a:chExt cx="8377466" cy="1318547"/>
          </a:xfrm>
        </p:grpSpPr>
        <p:sp>
          <p:nvSpPr>
            <p:cNvPr id="67" name="矩形 66"/>
            <p:cNvSpPr/>
            <p:nvPr/>
          </p:nvSpPr>
          <p:spPr>
            <a:xfrm>
              <a:off x="315752" y="4756710"/>
              <a:ext cx="8377466" cy="917071"/>
            </a:xfrm>
            <a:prstGeom prst="rect">
              <a:avLst/>
            </a:prstGeom>
            <a:solidFill>
              <a:srgbClr val="2F3889"/>
            </a:solidFill>
            <a:ln>
              <a:solidFill>
                <a:srgbClr val="333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rgbClr val="FFFFFF"/>
                  </a:solidFill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增量学习</a:t>
              </a:r>
              <a:endParaRPr lang="en-US" altLang="zh-CN" b="1" dirty="0" smtClean="0">
                <a:solidFill>
                  <a:srgbClr val="FFFF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  <a:p>
              <a:endParaRPr lang="en-US" altLang="zh-CN" b="1" dirty="0" smtClean="0">
                <a:solidFill>
                  <a:srgbClr val="FFFF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  <a:p>
              <a:endParaRPr lang="en-US" altLang="zh-CN" b="1" dirty="0" smtClean="0">
                <a:solidFill>
                  <a:srgbClr val="FFFF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  <a:p>
              <a:endParaRPr lang="zh-CN" altLang="en-US" b="1" dirty="0">
                <a:solidFill>
                  <a:srgbClr val="FFFF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15753" y="5041695"/>
              <a:ext cx="8377465" cy="10335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333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增量学习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(Incremental Learning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能</a:t>
              </a:r>
              <a:r>
                <a:rPr lang="zh-CN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不断地从新样本中学习新的知识，并能保存大部分以前已经学习到的</a:t>
              </a:r>
              <a:r>
                <a:rPr lang="zh-CN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知识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  <a:endParaRPr lang="zh-CN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如自组织增量学习神经网络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(Self-Organizing Incremental Neural Network, SOINN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(Shen </a:t>
              </a:r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et al. 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2007)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940" y="213115"/>
            <a:ext cx="2270537" cy="3483715"/>
          </a:xfrm>
          <a:prstGeom prst="rect">
            <a:avLst/>
          </a:prstGeom>
        </p:spPr>
      </p:pic>
      <p:sp>
        <p:nvSpPr>
          <p:cNvPr id="64" name="圆角矩形 63"/>
          <p:cNvSpPr/>
          <p:nvPr/>
        </p:nvSpPr>
        <p:spPr>
          <a:xfrm>
            <a:off x="413697" y="2135556"/>
            <a:ext cx="5429127" cy="1268996"/>
          </a:xfrm>
          <a:prstGeom prst="roundRect">
            <a:avLst/>
          </a:prstGeom>
          <a:solidFill>
            <a:srgbClr val="3333B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对于实时控制系统，如果采用类似于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DFNN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的学习过程，很难满足实时性的要求。</a:t>
            </a:r>
            <a:r>
              <a:rPr lang="en-US" altLang="zh-CN" sz="20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Qiu</a:t>
            </a:r>
            <a:r>
              <a:rPr lang="en-US" altLang="zh-CN" sz="20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2016</a:t>
            </a:r>
            <a:r>
              <a:rPr lang="en-US" altLang="zh-CN" sz="20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0" y="3699130"/>
            <a:ext cx="8811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拟采用的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结构自适应</a:t>
            </a:r>
            <a:r>
              <a:rPr lang="en-US" altLang="zh-CN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AFPN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  <a:r>
              <a:rPr lang="zh-CN" altLang="en-US" sz="28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zh-CN" altLang="zh-CN" sz="28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833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48"/>
  <p:tag name="KSO_WM_UNIT_TYPE" val="l_h_f"/>
  <p:tag name="KSO_WM_UNIT_INDEX" val="1_1_1"/>
  <p:tag name="KSO_WM_UNIT_ID" val="258*l_h_f*1_1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80"/>
  <p:tag name="KSO_WM_DIAGRAM_GROUP_CODE" val="l1-1"/>
  <p:tag name="KSO_WM_TAG_VERSION" val="1.0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48"/>
  <p:tag name="KSO_WM_UNIT_TYPE" val="l_i"/>
  <p:tag name="KSO_WM_UNIT_INDEX" val="1_3"/>
  <p:tag name="KSO_WM_UNIT_ID" val="258*l_i*1_3"/>
  <p:tag name="KSO_WM_UNIT_CLEAR" val="1"/>
  <p:tag name="KSO_WM_UNIT_LAYERLEVEL" val="1_1"/>
  <p:tag name="KSO_WM_BEAUTIFY_FLAG" val="#wm#"/>
  <p:tag name="KSO_WM_DIAGRAM_GROUP_CODE" val="l1-1"/>
  <p:tag name="KSO_WM_TAG_VERSION" val="1.0"/>
  <p:tag name="KSO_WM_UNIT_TEXT_FILL_FORE_SCHEMECOLOR_INDEX" val="5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48"/>
  <p:tag name="KSO_WM_UNIT_TYPE" val="l_h_f"/>
  <p:tag name="KSO_WM_UNIT_INDEX" val="1_3_1"/>
  <p:tag name="KSO_WM_UNIT_ID" val="258*l_h_f*1_3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80"/>
  <p:tag name="KSO_WM_DIAGRAM_GROUP_CODE" val="l1-1"/>
  <p:tag name="KSO_WM_TAG_VERSION" val="1.0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48"/>
  <p:tag name="KSO_WM_UNIT_TYPE" val="l_i"/>
  <p:tag name="KSO_WM_UNIT_INDEX" val="1_9"/>
  <p:tag name="KSO_WM_UNIT_ID" val="258*l_i*1_9"/>
  <p:tag name="KSO_WM_UNIT_CLEAR" val="1"/>
  <p:tag name="KSO_WM_UNIT_LAYERLEVEL" val="1_1"/>
  <p:tag name="KSO_WM_BEAUTIFY_FLAG" val="#wm#"/>
  <p:tag name="KSO_WM_DIAGRAM_GROUP_CODE" val="l1-1"/>
  <p:tag name="KSO_WM_TAG_VERSION" val="1.0"/>
  <p:tag name="KSO_WM_UNIT_TEXT_FILL_FORE_SCHEMECOLOR_INDEX" val="7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48"/>
  <p:tag name="KSO_WM_UNIT_TYPE" val="l_h_f"/>
  <p:tag name="KSO_WM_UNIT_INDEX" val="1_2_1"/>
  <p:tag name="KSO_WM_UNIT_ID" val="258*l_h_f*1_2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80"/>
  <p:tag name="KSO_WM_DIAGRAM_GROUP_CODE" val="l1-1"/>
  <p:tag name="KSO_WM_TAG_VERSION" val="1.0"/>
  <p:tag name="KSO_WM_UNIT_TEXT_FILL_FORE_SCHEMECOLOR_INDEX" val="13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48"/>
  <p:tag name="KSO_WM_UNIT_TYPE" val="l_i"/>
  <p:tag name="KSO_WM_UNIT_INDEX" val="1_6"/>
  <p:tag name="KSO_WM_UNIT_ID" val="258*l_i*1_6"/>
  <p:tag name="KSO_WM_UNIT_CLEAR" val="1"/>
  <p:tag name="KSO_WM_UNIT_LAYERLEVEL" val="1_1"/>
  <p:tag name="KSO_WM_BEAUTIFY_FLAG" val="#wm#"/>
  <p:tag name="KSO_WM_DIAGRAM_GROUP_CODE" val="l1-1"/>
  <p:tag name="KSO_WM_TAG_VERSION" val="1.0"/>
  <p:tag name="KSO_WM_UNIT_TEXT_FILL_FORE_SCHEMECOLOR_INDEX" val="6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48"/>
  <p:tag name="KSO_WM_UNIT_TYPE" val="l_i"/>
  <p:tag name="KSO_WM_UNIT_INDEX" val="1_2"/>
  <p:tag name="KSO_WM_UNIT_ID" val="258*l_i*1_2"/>
  <p:tag name="KSO_WM_UNIT_CLEAR" val="1"/>
  <p:tag name="KSO_WM_UNIT_LAYERLEVEL" val="1_1"/>
  <p:tag name="KSO_WM_BEAUTIFY_FLAG" val="#wm#"/>
  <p:tag name="KSO_WM_DIAGRAM_GROUP_CODE" val="l1-1"/>
  <p:tag name="KSO_WM_TAG_VERSION" val="1.0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48"/>
  <p:tag name="KSO_WM_UNIT_TYPE" val="l_h_f"/>
  <p:tag name="KSO_WM_UNIT_INDEX" val="1_1_1"/>
  <p:tag name="KSO_WM_UNIT_ID" val="258*l_h_f*1_1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80"/>
  <p:tag name="KSO_WM_DIAGRAM_GROUP_CODE" val="l1-1"/>
  <p:tag name="KSO_WM_TAG_VERSION" val="1.0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48"/>
  <p:tag name="KSO_WM_UNIT_TYPE" val="l_i"/>
  <p:tag name="KSO_WM_UNIT_INDEX" val="1_3"/>
  <p:tag name="KSO_WM_UNIT_ID" val="258*l_i*1_3"/>
  <p:tag name="KSO_WM_UNIT_CLEAR" val="1"/>
  <p:tag name="KSO_WM_UNIT_LAYERLEVEL" val="1_1"/>
  <p:tag name="KSO_WM_BEAUTIFY_FLAG" val="#wm#"/>
  <p:tag name="KSO_WM_DIAGRAM_GROUP_CODE" val="l1-1"/>
  <p:tag name="KSO_WM_TAG_VERSION" val="1.0"/>
  <p:tag name="KSO_WM_UNIT_TEXT_FILL_FORE_SCHEMECOLOR_INDEX" val="5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diagram48_3*i*0"/>
  <p:tag name="KSO_WM_TEMPLATE_CATEGORY" val="diagram"/>
  <p:tag name="KSO_WM_TEMPLATE_INDEX" val="48"/>
  <p:tag name="KSO_WM_TAG_VERSION" val="1.0"/>
  <p:tag name="KSO_WM_UNIT_INDEX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diagram48_3*i*9"/>
  <p:tag name="KSO_WM_TEMPLATE_CATEGORY" val="diagram"/>
  <p:tag name="KSO_WM_TEMPLATE_INDEX" val="48"/>
  <p:tag name="KSO_WM_TAG_VERSION" val="1.0"/>
  <p:tag name="KSO_WM_UNIT_INDEX" val="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diagram48_3*i*18"/>
  <p:tag name="KSO_WM_TEMPLATE_CATEGORY" val="diagram"/>
  <p:tag name="KSO_WM_TEMPLATE_INDEX" val="48"/>
  <p:tag name="KSO_WM_TAG_VERSION" val="1.0"/>
  <p:tag name="KSO_WM_UNIT_INDEX" val="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diagram48_3*i*0"/>
  <p:tag name="KSO_WM_TEMPLATE_CATEGORY" val="diagram"/>
  <p:tag name="KSO_WM_TEMPLATE_INDEX" val="48"/>
  <p:tag name="KSO_WM_TAG_VERSION" val="1.0"/>
  <p:tag name="KSO_WM_UNIT_INDEX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48"/>
  <p:tag name="KSO_WM_UNIT_TYPE" val="l_i"/>
  <p:tag name="KSO_WM_UNIT_INDEX" val="1_2"/>
  <p:tag name="KSO_WM_UNIT_ID" val="258*l_i*1_2"/>
  <p:tag name="KSO_WM_UNIT_CLEAR" val="1"/>
  <p:tag name="KSO_WM_UNIT_LAYERLEVEL" val="1_1"/>
  <p:tag name="KSO_WM_BEAUTIFY_FLAG" val="#wm#"/>
  <p:tag name="KSO_WM_DIAGRAM_GROUP_CODE" val="l1-1"/>
  <p:tag name="KSO_WM_TAG_VERSION" val="1.0"/>
  <p:tag name="KSO_WM_UNIT_FILL_FORE_SCHEMECOLOR_INDEX" val="5"/>
  <p:tag name="KSO_WM_UNIT_FILL_TYPE" val="1"/>
  <p:tag name="KSO_WM_UNIT_TEXT_FILL_FORE_SCHEMECOLOR_INDEX" val="2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2705</Words>
  <Application>Microsoft Office PowerPoint</Application>
  <PresentationFormat>全屏显示(4:3)</PresentationFormat>
  <Paragraphs>213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等线</vt:lpstr>
      <vt:lpstr>等线 Light</vt:lpstr>
      <vt:lpstr>仿宋</vt:lpstr>
      <vt:lpstr>黑体</vt:lpstr>
      <vt:lpstr>楷体</vt:lpstr>
      <vt:lpstr>宋体</vt:lpstr>
      <vt:lpstr>微软雅黑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唐文兵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2018-03-01T02:03:00Z</dcterms:created>
  <dcterms:modified xsi:type="dcterms:W3CDTF">2018-11-13T13:11:30Z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