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71" r:id="rId5"/>
    <p:sldId id="272" r:id="rId6"/>
    <p:sldId id="270" r:id="rId7"/>
    <p:sldId id="273" r:id="rId8"/>
    <p:sldId id="278" r:id="rId9"/>
    <p:sldId id="275" r:id="rId10"/>
    <p:sldId id="279" r:id="rId11"/>
    <p:sldId id="283" r:id="rId12"/>
    <p:sldId id="276" r:id="rId13"/>
    <p:sldId id="280" r:id="rId14"/>
    <p:sldId id="277" r:id="rId15"/>
    <p:sldId id="282" r:id="rId16"/>
    <p:sldId id="264" r:id="rId17"/>
    <p:sldId id="265" r:id="rId18"/>
    <p:sldId id="266"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xy"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7" d="100"/>
          <a:sy n="87" d="100"/>
        </p:scale>
        <p:origin x="2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E74D-A0D3-4291-A186-717B819506FA}"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3E103-E08F-4C9A-8B8F-3A5742516C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p:sp>
      <p:sp>
        <p:nvSpPr>
          <p:cNvPr id="266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927104-6F34-4E62-8CF4-30CD94CF2C6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927104-6F34-4E62-8CF4-30CD94CF2C6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58330EA-17F2-4EE8-90A7-85747894BB73}" type="datetimeFigureOut">
              <a:rPr lang="zh-CN" altLang="en-US" smtClean="0"/>
              <a:t>2018/11/13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927104-6F34-4E62-8CF4-30CD94CF2C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8330EA-17F2-4EE8-90A7-85747894BB73}" type="datetimeFigureOut">
              <a:rPr lang="zh-CN" altLang="en-US" smtClean="0"/>
              <a:t>2018/11/13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927104-6F34-4E62-8CF4-30CD94CF2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4400"/>
    </mc:Choice>
    <mc:Fallback xmlns="">
      <p:transition spd="slow"/>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felixr.com/"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G:\S素材风暴素材\4-PPT模板\00_新建文件夹\images\003\图片\image 6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32" y="653143"/>
            <a:ext cx="11340935" cy="581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469205" y="2057143"/>
            <a:ext cx="8905002" cy="954107"/>
          </a:xfrm>
          <a:prstGeom prst="rect">
            <a:avLst/>
          </a:prstGeom>
          <a:noFill/>
        </p:spPr>
        <p:txBody>
          <a:bodyPr wrap="non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基于深度学习的艺术图像分类算法研究</a:t>
            </a:r>
            <a:endParaRPr lang="en-US" altLang="zh-CN" sz="40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Research on Art Image Classification </a:t>
            </a:r>
            <a:r>
              <a:rPr lang="en-US" altLang="zh-CN" sz="1600" dirty="0" smtClean="0">
                <a:solidFill>
                  <a:schemeClr val="bg1"/>
                </a:solidFill>
                <a:latin typeface="微软雅黑" panose="020B0503020204020204" pitchFamily="34" charset="-122"/>
                <a:ea typeface="微软雅黑" panose="020B0503020204020204" pitchFamily="34" charset="-122"/>
              </a:rPr>
              <a:t>Algorithm </a:t>
            </a:r>
            <a:r>
              <a:rPr lang="en-US" altLang="zh-CN" sz="1600" dirty="0">
                <a:solidFill>
                  <a:schemeClr val="bg1"/>
                </a:solidFill>
                <a:latin typeface="微软雅黑" panose="020B0503020204020204" pitchFamily="34" charset="-122"/>
                <a:ea typeface="微软雅黑" panose="020B0503020204020204" pitchFamily="34" charset="-122"/>
              </a:rPr>
              <a:t>based on Deep Learning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892634" y="4001984"/>
            <a:ext cx="198002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报告人：杨秀芹</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77217" y="4415250"/>
            <a:ext cx="2236510"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指导老师：张华熊</a:t>
            </a:r>
            <a:endParaRPr lang="zh-CN" altLang="en-US" sz="20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865167" y="5258985"/>
            <a:ext cx="2113079" cy="400110"/>
          </a:xfrm>
          <a:prstGeom prst="rect">
            <a:avLst/>
          </a:prstGeom>
          <a:noFill/>
        </p:spPr>
        <p:txBody>
          <a:bodyPr wrap="none" rtlCol="0">
            <a:spAutoFit/>
          </a:bodyPr>
          <a:lstStyle/>
          <a:p>
            <a:r>
              <a:rPr lang="en-US" altLang="zh-CN" sz="2000" b="1" dirty="0" smtClean="0"/>
              <a:t>2018</a:t>
            </a:r>
            <a:r>
              <a:rPr lang="zh-CN" altLang="en-US" sz="2000" b="1" dirty="0" smtClean="0"/>
              <a:t>年</a:t>
            </a:r>
            <a:r>
              <a:rPr lang="en-US" altLang="zh-CN" sz="2000" b="1" dirty="0" smtClean="0"/>
              <a:t>11</a:t>
            </a:r>
            <a:r>
              <a:rPr lang="zh-CN" altLang="en-US" sz="2000" b="1" dirty="0" smtClean="0"/>
              <a:t>月</a:t>
            </a:r>
            <a:r>
              <a:rPr lang="en-US" altLang="zh-CN" sz="2000" b="1" dirty="0" smtClean="0"/>
              <a:t>14</a:t>
            </a:r>
            <a:r>
              <a:rPr lang="zh-CN" altLang="en-US" sz="2000" b="1" dirty="0" smtClean="0"/>
              <a:t>日</a:t>
            </a:r>
            <a:endParaRPr lang="zh-CN" altLang="en-US" sz="2000" b="1" dirty="0"/>
          </a:p>
        </p:txBody>
      </p:sp>
      <p:sp>
        <p:nvSpPr>
          <p:cNvPr id="14" name="文本框 13"/>
          <p:cNvSpPr txBox="1"/>
          <p:nvPr/>
        </p:nvSpPr>
        <p:spPr>
          <a:xfrm>
            <a:off x="4892634" y="4845719"/>
            <a:ext cx="198002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专业：软件工程</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方案及可行性分析</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72010" y="1303867"/>
            <a:ext cx="2031325" cy="461665"/>
          </a:xfrm>
          <a:prstGeom prst="rect">
            <a:avLst/>
          </a:prstGeom>
          <a:noFill/>
        </p:spPr>
        <p:txBody>
          <a:bodyPr wrap="none" rtlCol="0">
            <a:spAutoFit/>
          </a:bodyPr>
          <a:lstStyle/>
          <a:p>
            <a:r>
              <a:rPr lang="zh-CN" altLang="en-US" sz="2400" dirty="0" smtClean="0">
                <a:solidFill>
                  <a:schemeClr val="accent2">
                    <a:lumMod val="50000"/>
                  </a:schemeClr>
                </a:solidFill>
                <a:latin typeface="微软雅黑" panose="020B0503020204020204" pitchFamily="34" charset="-122"/>
                <a:ea typeface="微软雅黑" panose="020B0503020204020204" pitchFamily="34" charset="-122"/>
              </a:rPr>
              <a:t>艺术图像采集</a:t>
            </a:r>
            <a:endParaRPr lang="zh-CN" altLang="en-US" sz="2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2742" y="1867670"/>
            <a:ext cx="9953787" cy="1273875"/>
          </a:xfrm>
          <a:prstGeom prst="rect">
            <a:avLst/>
          </a:prstGeom>
          <a:noFill/>
        </p:spPr>
        <p:txBody>
          <a:bodyPr wrap="square" rtlCol="0">
            <a:spAutoFit/>
          </a:bodyPr>
          <a:lstStyle/>
          <a:p>
            <a:pPr indent="457200" algn="just">
              <a:lnSpc>
                <a:spcPct val="150000"/>
              </a:lnSpc>
            </a:pPr>
            <a:r>
              <a:rPr lang="zh-CN" altLang="en-US" dirty="0" smtClean="0">
                <a:latin typeface="宋体" panose="02010600030101010101" pitchFamily="2" charset="-122"/>
                <a:ea typeface="宋体" panose="02010600030101010101" pitchFamily="2" charset="-122"/>
              </a:rPr>
              <a:t>使用现在常用的</a:t>
            </a:r>
            <a:r>
              <a:rPr lang="en-US" altLang="zh-CN" dirty="0" smtClean="0">
                <a:latin typeface="宋体" panose="02010600030101010101" pitchFamily="2" charset="-122"/>
                <a:ea typeface="宋体" panose="02010600030101010101" pitchFamily="2" charset="-122"/>
              </a:rPr>
              <a:t>python</a:t>
            </a:r>
            <a:r>
              <a:rPr lang="zh-CN" altLang="en-US" dirty="0" smtClean="0">
                <a:latin typeface="宋体" panose="02010600030101010101" pitchFamily="2" charset="-122"/>
                <a:ea typeface="宋体" panose="02010600030101010101" pitchFamily="2" charset="-122"/>
              </a:rPr>
              <a:t>网络爬虫技术获取数据，数据的来源是一些开放</a:t>
            </a:r>
            <a:r>
              <a:rPr lang="zh-CN" altLang="en-US" dirty="0">
                <a:latin typeface="宋体" panose="02010600030101010101" pitchFamily="2" charset="-122"/>
                <a:ea typeface="宋体" panose="02010600030101010101" pitchFamily="2" charset="-122"/>
              </a:rPr>
              <a:t>展览</a:t>
            </a:r>
            <a:r>
              <a:rPr lang="zh-CN" altLang="en-US" dirty="0" smtClean="0">
                <a:latin typeface="宋体" panose="02010600030101010101" pitchFamily="2" charset="-122"/>
                <a:ea typeface="宋体" panose="02010600030101010101" pitchFamily="2" charset="-122"/>
              </a:rPr>
              <a:t>艺术图像的网站。如：</a:t>
            </a:r>
            <a:r>
              <a:rPr lang="en-US" altLang="zh-CN" dirty="0" smtClean="0">
                <a:latin typeface="宋体" panose="02010600030101010101" pitchFamily="2" charset="-122"/>
                <a:ea typeface="宋体" panose="02010600030101010101" pitchFamily="2" charset="-122"/>
                <a:hlinkClick r:id="rId5"/>
              </a:rPr>
              <a:t>https</a:t>
            </a:r>
            <a:r>
              <a:rPr lang="en-US" altLang="zh-CN" dirty="0">
                <a:latin typeface="宋体" panose="02010600030101010101" pitchFamily="2" charset="-122"/>
                <a:ea typeface="宋体" panose="02010600030101010101" pitchFamily="2" charset="-122"/>
                <a:hlinkClick r:id="rId5"/>
              </a:rPr>
              <a:t>://www.felixr.com</a:t>
            </a:r>
            <a:r>
              <a:rPr lang="en-US" altLang="zh-CN" dirty="0" smtClean="0">
                <a:latin typeface="宋体" panose="02010600030101010101" pitchFamily="2" charset="-122"/>
                <a:ea typeface="宋体" panose="02010600030101010101" pitchFamily="2" charset="-122"/>
                <a:hlinkClick r:id="rId5"/>
              </a:rPr>
              <a:t>/</a:t>
            </a:r>
            <a:r>
              <a:rPr lang="zh-CN" altLang="en-US" dirty="0" smtClean="0">
                <a:latin typeface="宋体" panose="02010600030101010101" pitchFamily="2" charset="-122"/>
                <a:ea typeface="宋体" panose="02010600030101010101" pitchFamily="2" charset="-122"/>
              </a:rPr>
              <a:t>、艺网，百度等，实验拟获取油画、中国画、水彩画、水粉画、版画各</a:t>
            </a:r>
            <a:r>
              <a:rPr lang="en-US" altLang="zh-CN" dirty="0" smtClean="0">
                <a:latin typeface="宋体" panose="02010600030101010101" pitchFamily="2" charset="-122"/>
                <a:ea typeface="宋体" panose="02010600030101010101" pitchFamily="2" charset="-122"/>
              </a:rPr>
              <a:t>3000</a:t>
            </a:r>
            <a:r>
              <a:rPr lang="zh-CN" altLang="en-US" dirty="0" smtClean="0">
                <a:latin typeface="宋体" panose="02010600030101010101" pitchFamily="2" charset="-122"/>
                <a:ea typeface="宋体" panose="02010600030101010101" pitchFamily="2" charset="-122"/>
              </a:rPr>
              <a:t>张。</a:t>
            </a:r>
            <a:endParaRPr lang="zh-CN" altLang="en-US" dirty="0">
              <a:latin typeface="宋体" panose="02010600030101010101" pitchFamily="2" charset="-122"/>
              <a:ea typeface="宋体" panose="02010600030101010101" pitchFamily="2" charset="-122"/>
            </a:endParaRPr>
          </a:p>
        </p:txBody>
      </p:sp>
      <p:sp>
        <p:nvSpPr>
          <p:cNvPr id="7" name="文本框 6"/>
          <p:cNvSpPr txBox="1"/>
          <p:nvPr/>
        </p:nvSpPr>
        <p:spPr>
          <a:xfrm>
            <a:off x="372010" y="3395104"/>
            <a:ext cx="2339102" cy="461665"/>
          </a:xfrm>
          <a:prstGeom prst="rect">
            <a:avLst/>
          </a:prstGeom>
          <a:noFill/>
        </p:spPr>
        <p:txBody>
          <a:bodyPr wrap="none" rtlCol="0">
            <a:spAutoFit/>
          </a:bodyPr>
          <a:lstStyle/>
          <a:p>
            <a:r>
              <a:rPr lang="zh-CN" altLang="en-US" sz="2400" dirty="0" smtClean="0">
                <a:solidFill>
                  <a:schemeClr val="accent2">
                    <a:lumMod val="50000"/>
                  </a:schemeClr>
                </a:solidFill>
                <a:latin typeface="微软雅黑" panose="020B0503020204020204" pitchFamily="34" charset="-122"/>
                <a:ea typeface="微软雅黑" panose="020B0503020204020204" pitchFamily="34" charset="-122"/>
              </a:rPr>
              <a:t>数据图像预处理</a:t>
            </a:r>
            <a:endParaRPr lang="zh-CN" altLang="en-US" sz="2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91772" y="4000918"/>
            <a:ext cx="9914927" cy="1938992"/>
          </a:xfrm>
          <a:prstGeom prst="rect">
            <a:avLst/>
          </a:prstGeom>
          <a:noFill/>
        </p:spPr>
        <p:txBody>
          <a:bodyPr wrap="square" rtlCol="0">
            <a:spAutoFit/>
          </a:bodyPr>
          <a:lstStyle/>
          <a:p>
            <a:pPr algn="just">
              <a:lnSpc>
                <a:spcPct val="150000"/>
              </a:lnSpc>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从</a:t>
            </a:r>
            <a:r>
              <a:rPr lang="zh-CN" altLang="zh-CN" sz="2000" dirty="0">
                <a:latin typeface="宋体" panose="02010600030101010101" pitchFamily="2" charset="-122"/>
                <a:ea typeface="宋体" panose="02010600030101010101" pitchFamily="2" charset="-122"/>
              </a:rPr>
              <a:t>网络上获取的艺术类图像在数字化和传输过程中容易受到电子设备和外部环境</a:t>
            </a:r>
            <a:r>
              <a:rPr lang="zh-CN" altLang="zh-CN" sz="2000" dirty="0" smtClean="0">
                <a:latin typeface="宋体" panose="02010600030101010101" pitchFamily="2" charset="-122"/>
                <a:ea typeface="宋体" panose="02010600030101010101" pitchFamily="2" charset="-122"/>
              </a:rPr>
              <a:t>的</a:t>
            </a:r>
            <a:endParaRPr lang="en-US" altLang="zh-CN" sz="2000" dirty="0" smtClean="0">
              <a:latin typeface="宋体" panose="02010600030101010101" pitchFamily="2" charset="-122"/>
              <a:ea typeface="宋体" panose="02010600030101010101" pitchFamily="2" charset="-122"/>
            </a:endParaRPr>
          </a:p>
          <a:p>
            <a:pPr algn="just">
              <a:lnSpc>
                <a:spcPct val="150000"/>
              </a:lnSpc>
            </a:pPr>
            <a:r>
              <a:rPr lang="zh-CN" altLang="zh-CN" sz="2000" dirty="0" smtClean="0">
                <a:latin typeface="宋体" panose="02010600030101010101" pitchFamily="2" charset="-122"/>
                <a:ea typeface="宋体" panose="02010600030101010101" pitchFamily="2" charset="-122"/>
              </a:rPr>
              <a:t>噪声干扰，噪声的存在可能会影响卷积神经网络对其特征的提取。</a:t>
            </a:r>
            <a:endParaRPr lang="en-US" altLang="zh-CN" sz="2000" dirty="0" smtClean="0">
              <a:latin typeface="宋体" panose="02010600030101010101" pitchFamily="2" charset="-122"/>
              <a:ea typeface="宋体" panose="02010600030101010101" pitchFamily="2" charset="-122"/>
            </a:endParaRPr>
          </a:p>
          <a:p>
            <a:pPr algn="just">
              <a:lnSpc>
                <a:spcPct val="150000"/>
              </a:lnSpc>
            </a:pPr>
            <a:r>
              <a:rPr lang="zh-CN" altLang="en-US" sz="2000" dirty="0" smtClean="0">
                <a:latin typeface="宋体" panose="02010600030101010101" pitchFamily="2" charset="-122"/>
                <a:ea typeface="宋体" panose="02010600030101010101" pitchFamily="2" charset="-122"/>
              </a:rPr>
              <a:t>   实验过程中会使用中值滤波、高斯滤波等一系列滤波对艺术图像去噪，保留艺术图</a:t>
            </a:r>
            <a:endParaRPr lang="en-US" altLang="zh-CN" sz="2000" dirty="0" smtClean="0">
              <a:latin typeface="宋体" panose="02010600030101010101" pitchFamily="2" charset="-122"/>
              <a:ea typeface="宋体" panose="02010600030101010101" pitchFamily="2" charset="-122"/>
            </a:endParaRPr>
          </a:p>
          <a:p>
            <a:pPr algn="just">
              <a:lnSpc>
                <a:spcPct val="150000"/>
              </a:lnSpc>
            </a:pPr>
            <a:r>
              <a:rPr lang="zh-CN" altLang="en-US" sz="2000" dirty="0" smtClean="0">
                <a:latin typeface="宋体" panose="02010600030101010101" pitchFamily="2" charset="-122"/>
                <a:ea typeface="宋体" panose="02010600030101010101" pitchFamily="2" charset="-122"/>
              </a:rPr>
              <a:t>像原始信息，使用</a:t>
            </a:r>
            <a:r>
              <a:rPr lang="en-US" altLang="zh-CN" sz="2000" dirty="0" smtClean="0">
                <a:latin typeface="宋体" panose="02010600030101010101" pitchFamily="2" charset="-122"/>
                <a:ea typeface="宋体" panose="02010600030101010101" pitchFamily="2" charset="-122"/>
              </a:rPr>
              <a:t>HSV</a:t>
            </a:r>
            <a:r>
              <a:rPr lang="zh-CN" altLang="en-US" sz="2000" dirty="0" smtClean="0">
                <a:latin typeface="宋体" panose="02010600030101010101" pitchFamily="2" charset="-122"/>
                <a:ea typeface="宋体" panose="02010600030101010101" pitchFamily="2" charset="-122"/>
              </a:rPr>
              <a:t>颜色空间变换，增强卷积神经网络对各类艺术图像进行特征提取。</a:t>
            </a:r>
            <a:endParaRPr lang="zh-CN" altLang="en-US" sz="2000" dirty="0">
              <a:latin typeface="宋体" panose="02010600030101010101" pitchFamily="2" charset="-122"/>
              <a:ea typeface="宋体" panose="02010600030101010101" pitchFamily="2" charset="-122"/>
            </a:endParaRPr>
          </a:p>
        </p:txBody>
      </p:sp>
      <p:sp>
        <p:nvSpPr>
          <p:cNvPr id="11" name="圆角矩形 10"/>
          <p:cNvSpPr/>
          <p:nvPr/>
        </p:nvSpPr>
        <p:spPr>
          <a:xfrm>
            <a:off x="842743" y="1867670"/>
            <a:ext cx="10063956" cy="128400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2" name="圆角矩形 11"/>
          <p:cNvSpPr/>
          <p:nvPr/>
        </p:nvSpPr>
        <p:spPr>
          <a:xfrm>
            <a:off x="922070" y="3976052"/>
            <a:ext cx="10054330" cy="19887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40653"/>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方案及可行性分析</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a:stretch>
            <a:fillRect/>
          </a:stretch>
        </p:blipFill>
        <p:spPr>
          <a:xfrm>
            <a:off x="6906568" y="4858439"/>
            <a:ext cx="5295900" cy="2023282"/>
          </a:xfrm>
          <a:prstGeom prst="rect">
            <a:avLst/>
          </a:prstGeom>
        </p:spPr>
      </p:pic>
      <p:sp>
        <p:nvSpPr>
          <p:cNvPr id="11" name="文本框 10"/>
          <p:cNvSpPr txBox="1"/>
          <p:nvPr/>
        </p:nvSpPr>
        <p:spPr>
          <a:xfrm>
            <a:off x="798621" y="1872867"/>
            <a:ext cx="184731" cy="646331"/>
          </a:xfrm>
          <a:prstGeom prst="rect">
            <a:avLst/>
          </a:prstGeom>
          <a:noFill/>
        </p:spPr>
        <p:txBody>
          <a:bodyPr wrap="none" rtlCol="0">
            <a:spAutoFit/>
          </a:bodyPr>
          <a:lstStyle/>
          <a:p>
            <a:endParaRPr lang="en-US" altLang="zh-CN" dirty="0" smtClean="0"/>
          </a:p>
          <a:p>
            <a:endParaRPr lang="zh-CN" altLang="en-US" dirty="0"/>
          </a:p>
        </p:txBody>
      </p:sp>
      <p:sp>
        <p:nvSpPr>
          <p:cNvPr id="12" name="文本框 11"/>
          <p:cNvSpPr txBox="1"/>
          <p:nvPr/>
        </p:nvSpPr>
        <p:spPr>
          <a:xfrm>
            <a:off x="116451" y="1475442"/>
            <a:ext cx="10081658" cy="3416320"/>
          </a:xfrm>
          <a:prstGeom prst="rect">
            <a:avLst/>
          </a:prstGeom>
          <a:noFill/>
        </p:spPr>
        <p:txBody>
          <a:bodyPr wrap="square" rtlCol="0">
            <a:spAutoFit/>
          </a:bodyPr>
          <a:lstStyle/>
          <a:p>
            <a:pPr indent="457200" algn="just">
              <a:lnSpc>
                <a:spcPct val="150000"/>
              </a:lnSpc>
            </a:pPr>
            <a:r>
              <a:rPr lang="zh-CN" altLang="en-US" dirty="0" smtClean="0"/>
              <a:t> （</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CNN</a:t>
            </a:r>
            <a:r>
              <a:rPr lang="zh-CN" altLang="en-US" dirty="0" smtClean="0">
                <a:latin typeface="宋体" panose="02010600030101010101" pitchFamily="2" charset="-122"/>
                <a:ea typeface="宋体" panose="02010600030101010101" pitchFamily="2" charset="-122"/>
              </a:rPr>
              <a:t>相较传统特征提取的方法，其在特征提取的速度和效率上提升了很多。</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在分类精度方面，</a:t>
            </a:r>
            <a:r>
              <a:rPr lang="en-US" altLang="zh-CN" dirty="0" err="1" smtClean="0">
                <a:latin typeface="宋体" panose="02010600030101010101" pitchFamily="2" charset="-122"/>
                <a:ea typeface="宋体" panose="02010600030101010101" pitchFamily="2" charset="-122"/>
              </a:rPr>
              <a:t>AlexNet</a:t>
            </a:r>
            <a:r>
              <a:rPr lang="zh-CN" altLang="zh-CN" dirty="0" smtClean="0">
                <a:latin typeface="宋体" panose="02010600030101010101" pitchFamily="2" charset="-122"/>
                <a:ea typeface="宋体" panose="02010600030101010101" pitchFamily="2" charset="-122"/>
              </a:rPr>
              <a:t>将</a:t>
            </a:r>
            <a:r>
              <a:rPr lang="en-US" altLang="zh-CN" dirty="0" err="1" smtClean="0">
                <a:latin typeface="宋体" panose="02010600030101010101" pitchFamily="2" charset="-122"/>
                <a:ea typeface="宋体" panose="02010600030101010101" pitchFamily="2" charset="-122"/>
              </a:rPr>
              <a:t>ImagNet</a:t>
            </a:r>
            <a:r>
              <a:rPr lang="zh-CN" altLang="zh-CN" dirty="0" smtClean="0">
                <a:latin typeface="宋体" panose="02010600030101010101" pitchFamily="2" charset="-122"/>
                <a:ea typeface="宋体" panose="02010600030101010101" pitchFamily="2" charset="-122"/>
              </a:rPr>
              <a:t>的图像分类准确度大幅度提升到</a:t>
            </a:r>
            <a:r>
              <a:rPr lang="en-US" altLang="zh-CN" dirty="0" smtClean="0">
                <a:latin typeface="宋体" panose="02010600030101010101" pitchFamily="2" charset="-122"/>
                <a:ea typeface="宋体" panose="02010600030101010101" pitchFamily="2" charset="-122"/>
              </a:rPr>
              <a:t>84.7%</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en-US" altLang="zh-CN" dirty="0" err="1" smtClean="0">
                <a:latin typeface="宋体" panose="02010600030101010101" pitchFamily="2" charset="-122"/>
                <a:ea typeface="宋体" panose="02010600030101010101" pitchFamily="2" charset="-122"/>
              </a:rPr>
              <a:t>ResNet</a:t>
            </a:r>
            <a:r>
              <a:rPr lang="zh-CN" altLang="zh-CN" dirty="0" smtClean="0">
                <a:latin typeface="宋体" panose="02010600030101010101" pitchFamily="2" charset="-122"/>
                <a:ea typeface="宋体" panose="02010600030101010101" pitchFamily="2" charset="-122"/>
              </a:rPr>
              <a:t>已经将</a:t>
            </a:r>
            <a:r>
              <a:rPr lang="en-US" altLang="zh-CN" dirty="0" smtClean="0">
                <a:latin typeface="宋体" panose="02010600030101010101" pitchFamily="2" charset="-122"/>
                <a:ea typeface="宋体" panose="02010600030101010101" pitchFamily="2" charset="-122"/>
              </a:rPr>
              <a:t>ImageNet</a:t>
            </a:r>
            <a:r>
              <a:rPr lang="zh-CN" altLang="zh-CN" dirty="0" smtClean="0">
                <a:latin typeface="宋体" panose="02010600030101010101" pitchFamily="2" charset="-122"/>
                <a:ea typeface="宋体" panose="02010600030101010101" pitchFamily="2" charset="-122"/>
              </a:rPr>
              <a:t>的图像分类准确度提高到了</a:t>
            </a:r>
            <a:r>
              <a:rPr lang="en-US" altLang="zh-CN" dirty="0" smtClean="0">
                <a:latin typeface="宋体" panose="02010600030101010101" pitchFamily="2" charset="-122"/>
                <a:ea typeface="宋体" panose="02010600030101010101" pitchFamily="2" charset="-122"/>
              </a:rPr>
              <a:t>96.4%</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en-US" altLang="zh-CN" dirty="0" err="1" smtClean="0">
                <a:latin typeface="宋体" panose="02010600030101010101" pitchFamily="2" charset="-122"/>
                <a:ea typeface="宋体" panose="02010600030101010101" pitchFamily="2" charset="-122"/>
              </a:rPr>
              <a:t>GooLeNet</a:t>
            </a:r>
            <a:r>
              <a:rPr lang="zh-CN" altLang="en-US" dirty="0" smtClean="0">
                <a:latin typeface="宋体" panose="02010600030101010101" pitchFamily="2" charset="-122"/>
                <a:ea typeface="宋体" panose="02010600030101010101" pitchFamily="2" charset="-122"/>
              </a:rPr>
              <a:t>将</a:t>
            </a:r>
            <a:r>
              <a:rPr lang="en-US" altLang="zh-CN" dirty="0" smtClean="0">
                <a:latin typeface="宋体" panose="02010600030101010101" pitchFamily="2" charset="-122"/>
                <a:ea typeface="宋体" panose="02010600030101010101" pitchFamily="2" charset="-122"/>
              </a:rPr>
              <a:t>Inception</a:t>
            </a:r>
            <a:r>
              <a:rPr lang="zh-CN" altLang="en-US" dirty="0" smtClean="0">
                <a:latin typeface="宋体" panose="02010600030101010101" pitchFamily="2" charset="-122"/>
                <a:ea typeface="宋体" panose="02010600030101010101" pitchFamily="2" charset="-122"/>
              </a:rPr>
              <a:t>模块和</a:t>
            </a:r>
            <a:r>
              <a:rPr lang="en-US" altLang="zh-CN" dirty="0" err="1" smtClean="0">
                <a:latin typeface="宋体" panose="02010600030101010101" pitchFamily="2" charset="-122"/>
                <a:ea typeface="宋体" panose="02010600030101010101" pitchFamily="2" charset="-122"/>
              </a:rPr>
              <a:t>ResNet</a:t>
            </a:r>
            <a:r>
              <a:rPr lang="zh-CN" altLang="en-US" dirty="0" smtClean="0">
                <a:latin typeface="宋体" panose="02010600030101010101" pitchFamily="2" charset="-122"/>
                <a:ea typeface="宋体" panose="02010600030101010101" pitchFamily="2" charset="-122"/>
              </a:rPr>
              <a:t>模块结合起来，</a:t>
            </a:r>
            <a:r>
              <a:rPr lang="en-US" altLang="zh-CN" dirty="0" smtClean="0">
                <a:latin typeface="宋体" panose="02010600030101010101" pitchFamily="2" charset="-122"/>
                <a:ea typeface="宋体" panose="02010600030101010101" pitchFamily="2" charset="-122"/>
              </a:rPr>
              <a:t>top-5</a:t>
            </a:r>
            <a:r>
              <a:rPr lang="zh-CN" altLang="en-US" dirty="0" smtClean="0">
                <a:latin typeface="宋体" panose="02010600030101010101" pitchFamily="2" charset="-122"/>
                <a:ea typeface="宋体" panose="02010600030101010101" pitchFamily="2" charset="-122"/>
              </a:rPr>
              <a:t>的错误率降到了</a:t>
            </a:r>
            <a:r>
              <a:rPr lang="en-US" altLang="zh-CN" dirty="0" smtClean="0">
                <a:latin typeface="宋体" panose="02010600030101010101" pitchFamily="2" charset="-122"/>
                <a:ea typeface="宋体" panose="02010600030101010101" pitchFamily="2" charset="-122"/>
              </a:rPr>
              <a:t>3.08%</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zh-CN" altLang="en-US" dirty="0" smtClean="0">
                <a:latin typeface="宋体" panose="02010600030101010101" pitchFamily="2" charset="-122"/>
                <a:ea typeface="宋体" panose="02010600030101010101" pitchFamily="2" charset="-122"/>
              </a:rPr>
              <a:t> 本实验在已有的卷积神经网络基础之上，调整网络参数，构建一个适用艺术图像分类的卷积   神经网络，在不影响分类准确率的基础上，提升分类速度。</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）传统的</a:t>
            </a:r>
            <a:r>
              <a:rPr lang="en-US" altLang="zh-CN" dirty="0" err="1" smtClean="0">
                <a:latin typeface="宋体" panose="02010600030101010101" pitchFamily="2" charset="-122"/>
                <a:ea typeface="宋体" panose="02010600030101010101" pitchFamily="2" charset="-122"/>
              </a:rPr>
              <a:t>softmax</a:t>
            </a:r>
            <a:r>
              <a:rPr lang="zh-CN" altLang="en-US" dirty="0" smtClean="0">
                <a:latin typeface="宋体" panose="02010600030101010101" pitchFamily="2" charset="-122"/>
                <a:ea typeface="宋体" panose="02010600030101010101" pitchFamily="2" charset="-122"/>
              </a:rPr>
              <a:t>损失函数是计算样本整体的分类损失，而忽略了样本类内与类间的损失，</a:t>
            </a:r>
            <a:endParaRPr lang="en-US" altLang="zh-CN" dirty="0" smtClean="0">
              <a:latin typeface="宋体" panose="02010600030101010101" pitchFamily="2" charset="-122"/>
              <a:ea typeface="宋体" panose="02010600030101010101" pitchFamily="2" charset="-122"/>
            </a:endParaRPr>
          </a:p>
          <a:p>
            <a:pPr indent="457200" algn="just">
              <a:lnSpc>
                <a:spcPct val="150000"/>
              </a:lnSpc>
            </a:pPr>
            <a:r>
              <a:rPr lang="zh-CN" altLang="en-US" dirty="0" smtClean="0">
                <a:latin typeface="宋体" panose="02010600030101010101" pitchFamily="2" charset="-122"/>
                <a:ea typeface="宋体" panose="02010600030101010101" pitchFamily="2" charset="-122"/>
              </a:rPr>
              <a:t>本文引入</a:t>
            </a:r>
            <a:r>
              <a:rPr lang="en-US" altLang="zh-CN" dirty="0" err="1" smtClean="0">
                <a:latin typeface="宋体" panose="02010600030101010101" pitchFamily="2" charset="-122"/>
                <a:ea typeface="宋体" panose="02010600030101010101" pitchFamily="2" charset="-122"/>
              </a:rPr>
              <a:t>Git</a:t>
            </a:r>
            <a:r>
              <a:rPr lang="en-US" altLang="zh-CN" dirty="0" smtClean="0">
                <a:latin typeface="宋体" panose="02010600030101010101" pitchFamily="2" charset="-122"/>
                <a:ea typeface="宋体" panose="02010600030101010101" pitchFamily="2" charset="-122"/>
              </a:rPr>
              <a:t> Loss</a:t>
            </a:r>
            <a:r>
              <a:rPr lang="zh-CN" altLang="en-US" dirty="0" smtClean="0">
                <a:latin typeface="宋体" panose="02010600030101010101" pitchFamily="2" charset="-122"/>
                <a:ea typeface="宋体" panose="02010600030101010101" pitchFamily="2" charset="-122"/>
              </a:rPr>
              <a:t>损失函数，最大化样本类间距离和最小化类内距离。</a:t>
            </a:r>
            <a:endParaRPr lang="zh-CN" altLang="en-US"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6"/>
          <a:stretch>
            <a:fillRect/>
          </a:stretch>
        </p:blipFill>
        <p:spPr>
          <a:xfrm>
            <a:off x="116451" y="5006810"/>
            <a:ext cx="6709206" cy="1709346"/>
          </a:xfrm>
          <a:prstGeom prst="rect">
            <a:avLst/>
          </a:prstGeom>
        </p:spPr>
      </p:pic>
      <p:pic>
        <p:nvPicPr>
          <p:cNvPr id="9" name="图片 8"/>
          <p:cNvPicPr>
            <a:picLocks noChangeAspect="1"/>
          </p:cNvPicPr>
          <p:nvPr/>
        </p:nvPicPr>
        <p:blipFill>
          <a:blip r:embed="rId7"/>
          <a:stretch>
            <a:fillRect/>
          </a:stretch>
        </p:blipFill>
        <p:spPr>
          <a:xfrm>
            <a:off x="10251871" y="773612"/>
            <a:ext cx="1884722" cy="2613055"/>
          </a:xfrm>
          <a:prstGeom prst="rect">
            <a:avLst/>
          </a:prstGeom>
        </p:spPr>
      </p:pic>
      <p:grpSp>
        <p:nvGrpSpPr>
          <p:cNvPr id="10" name="组合 9"/>
          <p:cNvGrpSpPr/>
          <p:nvPr/>
        </p:nvGrpSpPr>
        <p:grpSpPr>
          <a:xfrm>
            <a:off x="58226" y="977863"/>
            <a:ext cx="10139883" cy="3869692"/>
            <a:chOff x="0" y="988747"/>
            <a:chExt cx="10139883" cy="3869692"/>
          </a:xfrm>
        </p:grpSpPr>
        <p:sp>
          <p:nvSpPr>
            <p:cNvPr id="3" name="文本框 2"/>
            <p:cNvSpPr txBox="1"/>
            <p:nvPr/>
          </p:nvSpPr>
          <p:spPr>
            <a:xfrm>
              <a:off x="313784" y="988747"/>
              <a:ext cx="3570208" cy="461665"/>
            </a:xfrm>
            <a:prstGeom prst="rect">
              <a:avLst/>
            </a:prstGeom>
            <a:noFill/>
          </p:spPr>
          <p:txBody>
            <a:bodyPr wrap="none" rtlCol="0">
              <a:spAutoFit/>
            </a:bodyPr>
            <a:lstStyle/>
            <a:p>
              <a:r>
                <a:rPr lang="zh-CN" altLang="en-US" sz="2400" dirty="0" smtClean="0">
                  <a:solidFill>
                    <a:schemeClr val="accent2">
                      <a:lumMod val="50000"/>
                    </a:schemeClr>
                  </a:solidFill>
                  <a:latin typeface="微软雅黑" panose="020B0503020204020204" pitchFamily="34" charset="-122"/>
                  <a:ea typeface="微软雅黑" panose="020B0503020204020204" pitchFamily="34" charset="-122"/>
                </a:rPr>
                <a:t>搭建适和的卷积神经网络</a:t>
              </a:r>
              <a:endParaRPr lang="zh-CN" altLang="en-US" sz="2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a:xfrm>
              <a:off x="0" y="1530533"/>
              <a:ext cx="10139883" cy="332790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773823" y="1380331"/>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en-US" altLang="zh-CN" sz="199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2043833" y="2500322"/>
            <a:ext cx="4134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Innovation points and key problems</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1678186" y="3187413"/>
            <a:ext cx="46987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创新点和关键问题</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创新点和关键问题</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紫色-手机PPT模板-副本-2.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5426" y="1782075"/>
            <a:ext cx="3356241" cy="322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045447" y="1533396"/>
            <a:ext cx="1415772" cy="738664"/>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创新点：</a:t>
            </a:r>
            <a:endParaRPr lang="en-US" altLang="zh-CN" sz="2400" dirty="0" smtClean="0">
              <a:latin typeface="微软雅黑" panose="020B0503020204020204" pitchFamily="34" charset="-122"/>
              <a:ea typeface="微软雅黑" panose="020B0503020204020204" pitchFamily="34" charset="-122"/>
            </a:endParaRPr>
          </a:p>
          <a:p>
            <a:endParaRPr lang="zh-CN" altLang="en-US" dirty="0"/>
          </a:p>
        </p:txBody>
      </p:sp>
      <p:sp>
        <p:nvSpPr>
          <p:cNvPr id="12" name="Rektangel 32"/>
          <p:cNvSpPr/>
          <p:nvPr/>
        </p:nvSpPr>
        <p:spPr bwMode="auto">
          <a:xfrm>
            <a:off x="4045447" y="2127619"/>
            <a:ext cx="6037244" cy="144441"/>
          </a:xfrm>
          <a:prstGeom prst="rect">
            <a:avLst/>
          </a:prstGeom>
          <a:gradFill flip="none" rotWithShape="1">
            <a:gsLst>
              <a:gs pos="44000">
                <a:srgbClr val="1F88C8"/>
              </a:gs>
              <a:gs pos="100000">
                <a:srgbClr val="78F8FF"/>
              </a:gs>
            </a:gsLst>
            <a:lin ang="16200000" scaled="1"/>
            <a:tileRect/>
          </a:gradFill>
          <a:ln w="9525" cap="flat" cmpd="sng" algn="ctr">
            <a:solidFill>
              <a:schemeClr val="tx2">
                <a:lumMod val="60000"/>
                <a:lumOff val="40000"/>
              </a:schemeClr>
            </a:solidFill>
            <a:prstDash val="solid"/>
          </a:ln>
          <a:effectLst/>
        </p:spPr>
        <p:txBody>
          <a:bodyPr anchor="ctr"/>
          <a:lstStyle/>
          <a:p>
            <a:pPr>
              <a:defRPr/>
            </a:pPr>
            <a:endParaRPr lang="da-DK" sz="1400">
              <a:solidFill>
                <a:srgbClr val="FFFFFF"/>
              </a:solidFill>
              <a:latin typeface="Calibri" panose="020F0502020204030204" pitchFamily="34" charset="0"/>
              <a:ea typeface="MS PGothic" panose="020B0600070205080204" pitchFamily="34" charset="-128"/>
            </a:endParaRPr>
          </a:p>
        </p:txBody>
      </p:sp>
      <p:sp>
        <p:nvSpPr>
          <p:cNvPr id="9" name="文本框 8"/>
          <p:cNvSpPr txBox="1"/>
          <p:nvPr/>
        </p:nvSpPr>
        <p:spPr>
          <a:xfrm flipH="1">
            <a:off x="4045447" y="2272060"/>
            <a:ext cx="8036559" cy="2677656"/>
          </a:xfrm>
          <a:prstGeom prst="rect">
            <a:avLst/>
          </a:prstGeom>
          <a:noFill/>
        </p:spPr>
        <p:txBody>
          <a:bodyPr wrap="square" rtlCol="0">
            <a:spAutoFit/>
          </a:bodyPr>
          <a:lstStyle/>
          <a:p>
            <a:pPr>
              <a:lnSpc>
                <a:spcPct val="150000"/>
              </a:lnSpc>
            </a:pPr>
            <a:r>
              <a:rPr lang="en-US" altLang="zh-CN" sz="2800" dirty="0" smtClean="0">
                <a:latin typeface="宋体" panose="02010600030101010101" pitchFamily="2" charset="-122"/>
                <a:ea typeface="宋体" panose="02010600030101010101" pitchFamily="2" charset="-122"/>
              </a:rPr>
              <a:t>1.</a:t>
            </a:r>
            <a:r>
              <a:rPr lang="zh-CN" altLang="en-US" sz="2800" dirty="0" smtClean="0">
                <a:latin typeface="宋体" panose="02010600030101010101" pitchFamily="2" charset="-122"/>
                <a:ea typeface="宋体" panose="02010600030101010101" pitchFamily="2" charset="-122"/>
              </a:rPr>
              <a:t>找到一组便于卷积神经网络学习，能够很好区分      不同艺术图像的特征描述；</a:t>
            </a:r>
            <a:endParaRPr lang="en-US" altLang="zh-CN" sz="2800" dirty="0" smtClean="0">
              <a:latin typeface="宋体" panose="02010600030101010101" pitchFamily="2" charset="-122"/>
              <a:ea typeface="宋体" panose="02010600030101010101" pitchFamily="2" charset="-122"/>
            </a:endParaRPr>
          </a:p>
          <a:p>
            <a:pPr>
              <a:lnSpc>
                <a:spcPct val="150000"/>
              </a:lnSpc>
            </a:pPr>
            <a:r>
              <a:rPr lang="en-US" altLang="zh-CN" sz="2800" dirty="0" smtClean="0">
                <a:latin typeface="宋体" panose="02010600030101010101" pitchFamily="2" charset="-122"/>
                <a:ea typeface="宋体" panose="02010600030101010101" pitchFamily="2" charset="-122"/>
              </a:rPr>
              <a:t>2.</a:t>
            </a:r>
            <a:r>
              <a:rPr lang="zh-CN" altLang="en-US" sz="2800" dirty="0" smtClean="0">
                <a:latin typeface="宋体" panose="02010600030101010101" pitchFamily="2" charset="-122"/>
                <a:ea typeface="宋体" panose="02010600030101010101" pitchFamily="2" charset="-122"/>
              </a:rPr>
              <a:t>搭建适合的艺术图像分类的卷积神经网络；</a:t>
            </a:r>
            <a:endParaRPr lang="en-US" altLang="zh-CN" sz="2800" dirty="0" smtClean="0">
              <a:latin typeface="宋体" panose="02010600030101010101" pitchFamily="2" charset="-122"/>
              <a:ea typeface="宋体" panose="02010600030101010101" pitchFamily="2" charset="-122"/>
            </a:endParaRPr>
          </a:p>
          <a:p>
            <a:pPr>
              <a:lnSpc>
                <a:spcPct val="150000"/>
              </a:lnSpc>
            </a:pPr>
            <a:r>
              <a:rPr lang="en-US" altLang="zh-CN" sz="2800" dirty="0" smtClean="0">
                <a:latin typeface="宋体" panose="02010600030101010101" pitchFamily="2" charset="-122"/>
                <a:ea typeface="宋体" panose="02010600030101010101" pitchFamily="2" charset="-122"/>
              </a:rPr>
              <a:t>3.</a:t>
            </a:r>
            <a:r>
              <a:rPr lang="zh-CN" altLang="en-US" sz="2800" dirty="0" smtClean="0">
                <a:latin typeface="宋体" panose="02010600030101010101" pitchFamily="2" charset="-122"/>
                <a:ea typeface="宋体" panose="02010600030101010101" pitchFamily="2" charset="-122"/>
              </a:rPr>
              <a:t>引入</a:t>
            </a:r>
            <a:r>
              <a:rPr lang="en-US" altLang="zh-CN" sz="2800" dirty="0" err="1" smtClean="0">
                <a:latin typeface="宋体" panose="02010600030101010101" pitchFamily="2" charset="-122"/>
                <a:ea typeface="宋体" panose="02010600030101010101" pitchFamily="2" charset="-122"/>
              </a:rPr>
              <a:t>Git</a:t>
            </a:r>
            <a:r>
              <a:rPr lang="en-US" altLang="zh-CN" sz="2800" dirty="0" smtClean="0">
                <a:latin typeface="宋体" panose="02010600030101010101" pitchFamily="2" charset="-122"/>
                <a:ea typeface="宋体" panose="02010600030101010101" pitchFamily="2" charset="-122"/>
              </a:rPr>
              <a:t> Loss</a:t>
            </a:r>
            <a:r>
              <a:rPr lang="zh-CN" altLang="en-US" sz="2800" dirty="0" smtClean="0">
                <a:latin typeface="宋体" panose="02010600030101010101" pitchFamily="2" charset="-122"/>
                <a:ea typeface="宋体" panose="02010600030101010101" pitchFamily="2" charset="-122"/>
              </a:rPr>
              <a:t>损失函数。</a:t>
            </a:r>
            <a:endParaRPr lang="en-US" altLang="zh-CN" sz="280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575520" y="2255033"/>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en-US" altLang="zh-CN" sz="199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3246302" y="2504438"/>
            <a:ext cx="17491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Schedule plan</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2794040" y="3062773"/>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进度安排计划</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组合 52"/>
          <p:cNvGrpSpPr/>
          <p:nvPr/>
        </p:nvGrpSpPr>
        <p:grpSpPr bwMode="auto">
          <a:xfrm>
            <a:off x="9683573" y="3116511"/>
            <a:ext cx="2237194" cy="1649817"/>
            <a:chOff x="7737176" y="3044094"/>
            <a:chExt cx="1677511" cy="1374579"/>
          </a:xfrm>
        </p:grpSpPr>
        <p:grpSp>
          <p:nvGrpSpPr>
            <p:cNvPr id="202774" name="组合 53"/>
            <p:cNvGrpSpPr/>
            <p:nvPr/>
          </p:nvGrpSpPr>
          <p:grpSpPr bwMode="auto">
            <a:xfrm>
              <a:off x="7737176" y="3044094"/>
              <a:ext cx="1677511" cy="1374579"/>
              <a:chOff x="7647017" y="2699415"/>
              <a:chExt cx="2617944" cy="2145185"/>
            </a:xfrm>
          </p:grpSpPr>
          <p:sp>
            <p:nvSpPr>
              <p:cNvPr id="56"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lIns="147632" tIns="73816" rIns="147632" bIns="73816" anchor="ctr"/>
              <a:lstStyle/>
              <a:p>
                <a:pPr defTabSz="1172210"/>
                <a:endParaRPr lang="zh-CN" altLang="en-US" sz="2265">
                  <a:solidFill>
                    <a:srgbClr val="000000"/>
                  </a:solidFill>
                  <a:ea typeface="微软雅黑" panose="020B0503020204020204" pitchFamily="34" charset="-122"/>
                </a:endParaRPr>
              </a:p>
            </p:txBody>
          </p:sp>
          <p:sp>
            <p:nvSpPr>
              <p:cNvPr id="57" name="Oval 19"/>
              <p:cNvSpPr>
                <a:spLocks noChangeArrowheads="1"/>
              </p:cNvSpPr>
              <p:nvPr/>
            </p:nvSpPr>
            <p:spPr bwMode="auto">
              <a:xfrm>
                <a:off x="8011516" y="2699415"/>
                <a:ext cx="1931237" cy="1931674"/>
              </a:xfrm>
              <a:prstGeom prst="ellipse">
                <a:avLst/>
              </a:prstGeom>
              <a:solidFill>
                <a:srgbClr val="0070C0"/>
              </a:solidFill>
              <a:ln>
                <a:noFill/>
              </a:ln>
              <a:extLst>
                <a:ext uri="{91240B29-F687-4F45-9708-019B960494DF}">
                  <a14:hiddenLine xmlns:a14="http://schemas.microsoft.com/office/drawing/2010/main" w="25400">
                    <a:solidFill>
                      <a:srgbClr val="000000"/>
                    </a:solidFill>
                    <a:round/>
                  </a14:hiddenLine>
                </a:ext>
              </a:extLst>
            </p:spPr>
            <p:txBody>
              <a:bodyPr lIns="147632" tIns="73816" rIns="147632" bIns="73816" anchor="ctr"/>
              <a:lstStyle/>
              <a:p>
                <a:pPr defTabSz="1172210"/>
                <a:endParaRPr lang="zh-CN" altLang="en-US" sz="2535" b="1">
                  <a:solidFill>
                    <a:srgbClr val="FFFFFF"/>
                  </a:solidFill>
                  <a:latin typeface="微软雅黑" panose="020B0503020204020204" pitchFamily="34" charset="-122"/>
                  <a:ea typeface="微软雅黑" panose="020B0503020204020204" pitchFamily="34" charset="-122"/>
                </a:endParaRPr>
              </a:p>
            </p:txBody>
          </p:sp>
          <p:sp>
            <p:nvSpPr>
              <p:cNvPr id="58" name="未知"/>
              <p:cNvSpPr/>
              <p:nvPr/>
            </p:nvSpPr>
            <p:spPr bwMode="auto">
              <a:xfrm>
                <a:off x="8232713" y="2743105"/>
                <a:ext cx="1489791" cy="727440"/>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a:defRPr/>
                </a:pPr>
                <a:endParaRPr lang="zh-CN" altLang="en-US" sz="1865" kern="0" dirty="0">
                  <a:solidFill>
                    <a:sysClr val="windowText" lastClr="000000"/>
                  </a:solidFill>
                  <a:ea typeface="微软雅黑" panose="020B0503020204020204" pitchFamily="34" charset="-122"/>
                </a:endParaRPr>
              </a:p>
            </p:txBody>
          </p:sp>
        </p:grpSp>
        <p:sp>
          <p:nvSpPr>
            <p:cNvPr id="55" name="TextBox 54"/>
            <p:cNvSpPr txBox="1">
              <a:spLocks noChangeArrowheads="1"/>
            </p:cNvSpPr>
            <p:nvPr/>
          </p:nvSpPr>
          <p:spPr bwMode="auto">
            <a:xfrm>
              <a:off x="8035652" y="3342246"/>
              <a:ext cx="1120234" cy="72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2" tIns="73816" rIns="147632" bIns="73816">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4665" i="1" dirty="0">
                  <a:solidFill>
                    <a:srgbClr val="FFFFFF"/>
                  </a:solidFill>
                  <a:latin typeface="Impact" panose="020B0806030902050204" pitchFamily="34" charset="0"/>
                  <a:ea typeface="微软雅黑" panose="020B0503020204020204" pitchFamily="34" charset="-122"/>
                </a:rPr>
                <a:t>答辩</a:t>
              </a:r>
            </a:p>
          </p:txBody>
        </p:sp>
      </p:grpSp>
      <p:sp>
        <p:nvSpPr>
          <p:cNvPr id="59" name="AutoShape 7"/>
          <p:cNvSpPr>
            <a:spLocks noChangeArrowheads="1"/>
          </p:cNvSpPr>
          <p:nvPr/>
        </p:nvSpPr>
        <p:spPr bwMode="auto">
          <a:xfrm>
            <a:off x="326659" y="3358438"/>
            <a:ext cx="8910146" cy="1100438"/>
          </a:xfrm>
          <a:prstGeom prst="homePlate">
            <a:avLst>
              <a:gd name="adj" fmla="val 44433"/>
            </a:avLst>
          </a:prstGeom>
          <a:gradFill rotWithShape="1">
            <a:gsLst>
              <a:gs pos="0">
                <a:srgbClr val="FAFAFA"/>
              </a:gs>
              <a:gs pos="100000">
                <a:srgbClr val="EAEAEA"/>
              </a:gs>
            </a:gsLst>
            <a:lin ang="5400000" scaled="1"/>
          </a:gradFill>
          <a:ln w="9525">
            <a:solidFill>
              <a:srgbClr val="EAEAEA"/>
            </a:solidFill>
            <a:miter lim="800000"/>
          </a:ln>
        </p:spPr>
        <p:txBody>
          <a:bodyPr wrap="none" lIns="117190" tIns="58595" rIns="117190" bIns="58595" anchor="ctr"/>
          <a:lstStyle/>
          <a:p>
            <a:pPr marL="458470" indent="-458470" defTabSz="1172210">
              <a:lnSpc>
                <a:spcPct val="120000"/>
              </a:lnSpc>
            </a:pPr>
            <a:endParaRPr lang="zh-CN" altLang="en-US" sz="1600">
              <a:solidFill>
                <a:srgbClr val="646464"/>
              </a:solidFill>
              <a:ea typeface="微软雅黑" panose="020B0503020204020204" pitchFamily="34" charset="-122"/>
            </a:endParaRPr>
          </a:p>
        </p:txBody>
      </p:sp>
      <p:sp>
        <p:nvSpPr>
          <p:cNvPr id="60" name="AutoShape 8"/>
          <p:cNvSpPr>
            <a:spLocks noChangeArrowheads="1"/>
          </p:cNvSpPr>
          <p:nvPr/>
        </p:nvSpPr>
        <p:spPr bwMode="auto">
          <a:xfrm>
            <a:off x="6356334" y="3343317"/>
            <a:ext cx="757489" cy="1125639"/>
          </a:xfrm>
          <a:prstGeom prst="chevron">
            <a:avLst>
              <a:gd name="adj" fmla="val 55472"/>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endParaRPr lang="zh-CN" altLang="en-US" sz="2535" b="1">
              <a:solidFill>
                <a:srgbClr val="FFFFFF"/>
              </a:solidFill>
              <a:latin typeface="微软雅黑" panose="020B0503020204020204" pitchFamily="34" charset="-122"/>
              <a:ea typeface="微软雅黑" panose="020B0503020204020204" pitchFamily="34" charset="-122"/>
            </a:endParaRPr>
          </a:p>
        </p:txBody>
      </p:sp>
      <p:sp>
        <p:nvSpPr>
          <p:cNvPr id="61" name="AutoShape 8"/>
          <p:cNvSpPr>
            <a:spLocks noChangeArrowheads="1"/>
          </p:cNvSpPr>
          <p:nvPr/>
        </p:nvSpPr>
        <p:spPr bwMode="auto">
          <a:xfrm>
            <a:off x="3978057" y="3343317"/>
            <a:ext cx="755808" cy="1125639"/>
          </a:xfrm>
          <a:prstGeom prst="chevron">
            <a:avLst>
              <a:gd name="adj" fmla="val 55472"/>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endParaRPr lang="zh-CN" altLang="en-US" sz="2535" b="1">
              <a:solidFill>
                <a:srgbClr val="FFFFFF"/>
              </a:solidFill>
              <a:latin typeface="微软雅黑" panose="020B0503020204020204" pitchFamily="34" charset="-122"/>
              <a:ea typeface="微软雅黑" panose="020B0503020204020204" pitchFamily="34" charset="-122"/>
            </a:endParaRPr>
          </a:p>
        </p:txBody>
      </p:sp>
      <p:sp>
        <p:nvSpPr>
          <p:cNvPr id="62" name="AutoShape 8"/>
          <p:cNvSpPr>
            <a:spLocks noChangeArrowheads="1"/>
          </p:cNvSpPr>
          <p:nvPr/>
        </p:nvSpPr>
        <p:spPr bwMode="auto">
          <a:xfrm>
            <a:off x="1596419" y="3343317"/>
            <a:ext cx="757489" cy="1125639"/>
          </a:xfrm>
          <a:prstGeom prst="chevron">
            <a:avLst>
              <a:gd name="adj" fmla="val 55472"/>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endParaRPr lang="zh-CN" altLang="en-US" sz="2535" b="1">
              <a:solidFill>
                <a:srgbClr val="FFFFFF"/>
              </a:solidFill>
              <a:latin typeface="微软雅黑" panose="020B0503020204020204" pitchFamily="34" charset="-122"/>
              <a:ea typeface="微软雅黑" panose="020B0503020204020204" pitchFamily="34" charset="-122"/>
            </a:endParaRPr>
          </a:p>
        </p:txBody>
      </p:sp>
      <p:sp>
        <p:nvSpPr>
          <p:cNvPr id="63" name="AutoShape 8"/>
          <p:cNvSpPr>
            <a:spLocks noChangeArrowheads="1"/>
          </p:cNvSpPr>
          <p:nvPr/>
        </p:nvSpPr>
        <p:spPr bwMode="auto">
          <a:xfrm>
            <a:off x="8737971" y="3343317"/>
            <a:ext cx="754130" cy="1125639"/>
          </a:xfrm>
          <a:prstGeom prst="chevron">
            <a:avLst>
              <a:gd name="adj" fmla="val 55472"/>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endParaRPr lang="zh-CN" altLang="en-US" sz="2535" b="1">
              <a:solidFill>
                <a:srgbClr val="FFFFFF"/>
              </a:solidFill>
              <a:latin typeface="微软雅黑" panose="020B0503020204020204" pitchFamily="34" charset="-122"/>
              <a:ea typeface="微软雅黑" panose="020B0503020204020204" pitchFamily="34" charset="-122"/>
            </a:endParaRPr>
          </a:p>
        </p:txBody>
      </p:sp>
      <p:sp>
        <p:nvSpPr>
          <p:cNvPr id="64" name="TextBox 63"/>
          <p:cNvSpPr txBox="1">
            <a:spLocks noChangeArrowheads="1"/>
          </p:cNvSpPr>
          <p:nvPr/>
        </p:nvSpPr>
        <p:spPr bwMode="auto">
          <a:xfrm>
            <a:off x="350174" y="3686049"/>
            <a:ext cx="1163205" cy="81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2018.11-</a:t>
            </a:r>
          </a:p>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2019.2</a:t>
            </a:r>
            <a:endParaRPr lang="zh-CN" altLang="en-US" sz="2265" i="1" dirty="0">
              <a:solidFill>
                <a:srgbClr val="646464"/>
              </a:solidFill>
              <a:latin typeface="Impact" panose="020B0806030902050204" pitchFamily="34" charset="0"/>
              <a:ea typeface="微软雅黑" panose="020B0503020204020204" pitchFamily="34" charset="-122"/>
            </a:endParaRPr>
          </a:p>
        </p:txBody>
      </p:sp>
      <p:sp>
        <p:nvSpPr>
          <p:cNvPr id="65" name="TextBox 64"/>
          <p:cNvSpPr txBox="1">
            <a:spLocks noChangeArrowheads="1"/>
          </p:cNvSpPr>
          <p:nvPr/>
        </p:nvSpPr>
        <p:spPr bwMode="auto">
          <a:xfrm>
            <a:off x="2730131" y="3686049"/>
            <a:ext cx="1128431" cy="81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2019.3-</a:t>
            </a:r>
          </a:p>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2019.7</a:t>
            </a:r>
            <a:endParaRPr lang="zh-CN" altLang="en-US" sz="2265" i="1" dirty="0">
              <a:solidFill>
                <a:srgbClr val="646464"/>
              </a:solidFill>
              <a:latin typeface="Impact" panose="020B0806030902050204" pitchFamily="34" charset="0"/>
              <a:ea typeface="微软雅黑" panose="020B0503020204020204" pitchFamily="34" charset="-122"/>
            </a:endParaRPr>
          </a:p>
        </p:txBody>
      </p:sp>
      <p:sp>
        <p:nvSpPr>
          <p:cNvPr id="66" name="TextBox 65"/>
          <p:cNvSpPr txBox="1">
            <a:spLocks noChangeArrowheads="1"/>
          </p:cNvSpPr>
          <p:nvPr/>
        </p:nvSpPr>
        <p:spPr bwMode="auto">
          <a:xfrm>
            <a:off x="5110089" y="3686049"/>
            <a:ext cx="1177521" cy="81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2019.8-</a:t>
            </a:r>
            <a:endParaRPr lang="en-US" altLang="zh-CN" sz="2265" i="1" dirty="0">
              <a:solidFill>
                <a:srgbClr val="646464"/>
              </a:solidFill>
              <a:latin typeface="Impact" panose="020B0806030902050204" pitchFamily="34" charset="0"/>
              <a:ea typeface="微软雅黑" panose="020B0503020204020204" pitchFamily="34" charset="-122"/>
            </a:endParaRPr>
          </a:p>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2019.10</a:t>
            </a:r>
            <a:endParaRPr lang="zh-CN" altLang="en-US" sz="2265" i="1" dirty="0">
              <a:solidFill>
                <a:srgbClr val="646464"/>
              </a:solidFill>
              <a:latin typeface="Impact" panose="020B0806030902050204" pitchFamily="34" charset="0"/>
              <a:ea typeface="微软雅黑" panose="020B0503020204020204" pitchFamily="34" charset="-122"/>
            </a:endParaRPr>
          </a:p>
        </p:txBody>
      </p:sp>
      <p:sp>
        <p:nvSpPr>
          <p:cNvPr id="67" name="TextBox 66"/>
          <p:cNvSpPr txBox="1">
            <a:spLocks noChangeArrowheads="1"/>
          </p:cNvSpPr>
          <p:nvPr/>
        </p:nvSpPr>
        <p:spPr bwMode="auto">
          <a:xfrm>
            <a:off x="7490048" y="3686049"/>
            <a:ext cx="1164808" cy="81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2019.11-</a:t>
            </a:r>
          </a:p>
          <a:p>
            <a:pPr algn="l" eaLnBrk="1" hangingPunct="1"/>
            <a:r>
              <a:rPr lang="en-US" altLang="zh-CN" sz="2265" i="1" dirty="0" smtClean="0">
                <a:solidFill>
                  <a:srgbClr val="646464"/>
                </a:solidFill>
                <a:latin typeface="Impact" panose="020B0806030902050204" pitchFamily="34" charset="0"/>
                <a:ea typeface="微软雅黑" panose="020B0503020204020204" pitchFamily="34" charset="-122"/>
              </a:rPr>
              <a:t>2019.12</a:t>
            </a:r>
            <a:endParaRPr lang="zh-CN" altLang="en-US" sz="2265" i="1" dirty="0">
              <a:solidFill>
                <a:srgbClr val="646464"/>
              </a:solidFill>
              <a:latin typeface="Impact" panose="020B0806030902050204" pitchFamily="34" charset="0"/>
              <a:ea typeface="微软雅黑" panose="020B0503020204020204" pitchFamily="34" charset="-122"/>
            </a:endParaRPr>
          </a:p>
        </p:txBody>
      </p:sp>
      <p:grpSp>
        <p:nvGrpSpPr>
          <p:cNvPr id="68" name="组合 67"/>
          <p:cNvGrpSpPr/>
          <p:nvPr/>
        </p:nvGrpSpPr>
        <p:grpSpPr bwMode="auto">
          <a:xfrm>
            <a:off x="387166" y="4274072"/>
            <a:ext cx="1925931" cy="2117890"/>
            <a:chOff x="941884" y="3983470"/>
            <a:chExt cx="1925931" cy="1765123"/>
          </a:xfrm>
        </p:grpSpPr>
        <p:cxnSp>
          <p:nvCxnSpPr>
            <p:cNvPr id="202789" name="直接连接符 68"/>
            <p:cNvCxnSpPr>
              <a:cxnSpLocks noChangeShapeType="1"/>
            </p:cNvCxnSpPr>
            <p:nvPr/>
          </p:nvCxnSpPr>
          <p:spPr bwMode="auto">
            <a:xfrm>
              <a:off x="941884" y="3983470"/>
              <a:ext cx="0" cy="1358533"/>
            </a:xfrm>
            <a:prstGeom prst="line">
              <a:avLst/>
            </a:prstGeom>
            <a:noFill/>
            <a:ln w="9525" algn="ctr">
              <a:solidFill>
                <a:srgbClr val="888888"/>
              </a:solidFill>
              <a:round/>
              <a:headEnd type="oval" w="med" len="med"/>
              <a:tailEnd type="oval" w="med" len="med"/>
            </a:ln>
            <a:extLst>
              <a:ext uri="{909E8E84-426E-40DD-AFC4-6F175D3DCCD1}">
                <a14:hiddenFill xmlns:a14="http://schemas.microsoft.com/office/drawing/2010/main">
                  <a:noFill/>
                </a14:hiddenFill>
              </a:ext>
            </a:extLst>
          </p:spPr>
        </p:cxnSp>
        <p:sp>
          <p:nvSpPr>
            <p:cNvPr id="70" name="TextBox 69"/>
            <p:cNvSpPr txBox="1">
              <a:spLocks noChangeArrowheads="1"/>
            </p:cNvSpPr>
            <p:nvPr/>
          </p:nvSpPr>
          <p:spPr bwMode="auto">
            <a:xfrm>
              <a:off x="941884" y="4393735"/>
              <a:ext cx="1925931" cy="135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632" tIns="73816" rIns="147632" bIns="73816">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50000"/>
                </a:lnSpc>
              </a:pPr>
              <a:r>
                <a:rPr lang="zh-CN" altLang="en-US" sz="1600" dirty="0" smtClean="0">
                  <a:ea typeface="微软雅黑" panose="020B0503020204020204" pitchFamily="34" charset="-122"/>
                </a:rPr>
                <a:t>熟悉课题研究背景，掌握相关理论知识，完成艺术类图像数据采集。</a:t>
              </a:r>
              <a:endParaRPr lang="zh-CN" altLang="en-US" sz="1600" dirty="0">
                <a:ea typeface="微软雅黑" panose="020B0503020204020204" pitchFamily="34" charset="-122"/>
              </a:endParaRPr>
            </a:p>
          </p:txBody>
        </p:sp>
      </p:grpSp>
      <p:grpSp>
        <p:nvGrpSpPr>
          <p:cNvPr id="71" name="组合 70"/>
          <p:cNvGrpSpPr/>
          <p:nvPr/>
        </p:nvGrpSpPr>
        <p:grpSpPr bwMode="auto">
          <a:xfrm>
            <a:off x="3084522" y="1794304"/>
            <a:ext cx="2566391" cy="1802704"/>
            <a:chOff x="2293144" y="1916832"/>
            <a:chExt cx="1925931" cy="1502549"/>
          </a:xfrm>
        </p:grpSpPr>
        <p:cxnSp>
          <p:nvCxnSpPr>
            <p:cNvPr id="202792" name="直接连接符 71"/>
            <p:cNvCxnSpPr>
              <a:cxnSpLocks noChangeShapeType="1"/>
            </p:cNvCxnSpPr>
            <p:nvPr/>
          </p:nvCxnSpPr>
          <p:spPr bwMode="auto">
            <a:xfrm>
              <a:off x="2293144" y="2060848"/>
              <a:ext cx="0" cy="1358533"/>
            </a:xfrm>
            <a:prstGeom prst="line">
              <a:avLst/>
            </a:prstGeom>
            <a:noFill/>
            <a:ln w="9525" algn="ctr">
              <a:solidFill>
                <a:srgbClr val="888888"/>
              </a:solidFill>
              <a:round/>
              <a:headEnd type="oval" w="med" len="med"/>
              <a:tailEnd type="oval" w="med" len="me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2293144" y="1916832"/>
              <a:ext cx="1925931" cy="104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632" tIns="73816" rIns="147632" bIns="73816">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50000"/>
                </a:lnSpc>
              </a:pPr>
              <a:r>
                <a:rPr lang="zh-CN" altLang="en-US" sz="1600" dirty="0" smtClean="0">
                  <a:ea typeface="微软雅黑" panose="020B0503020204020204" pitchFamily="34" charset="-122"/>
                </a:rPr>
                <a:t>实现系统总体框架搭建工作，深入研究图像处理和卷积神经网络优化。</a:t>
              </a:r>
              <a:endParaRPr lang="zh-CN" altLang="en-US" sz="1600" dirty="0">
                <a:ea typeface="微软雅黑" panose="020B0503020204020204" pitchFamily="34" charset="-122"/>
              </a:endParaRPr>
            </a:p>
          </p:txBody>
        </p:sp>
      </p:grpSp>
      <p:grpSp>
        <p:nvGrpSpPr>
          <p:cNvPr id="74" name="组合 73"/>
          <p:cNvGrpSpPr/>
          <p:nvPr/>
        </p:nvGrpSpPr>
        <p:grpSpPr bwMode="auto">
          <a:xfrm>
            <a:off x="5020782" y="4383565"/>
            <a:ext cx="2568070" cy="1752109"/>
            <a:chOff x="3641104" y="3980384"/>
            <a:chExt cx="1925931" cy="1459168"/>
          </a:xfrm>
        </p:grpSpPr>
        <p:cxnSp>
          <p:nvCxnSpPr>
            <p:cNvPr id="202795" name="直接连接符 74"/>
            <p:cNvCxnSpPr>
              <a:cxnSpLocks noChangeShapeType="1"/>
            </p:cNvCxnSpPr>
            <p:nvPr/>
          </p:nvCxnSpPr>
          <p:spPr bwMode="auto">
            <a:xfrm>
              <a:off x="3648596" y="3980384"/>
              <a:ext cx="0" cy="1358533"/>
            </a:xfrm>
            <a:prstGeom prst="line">
              <a:avLst/>
            </a:prstGeom>
            <a:noFill/>
            <a:ln w="9525" algn="ctr">
              <a:solidFill>
                <a:srgbClr val="888888"/>
              </a:solidFill>
              <a:round/>
              <a:headEnd type="oval" w="med" len="med"/>
              <a:tailEnd type="oval" w="med" len="med"/>
            </a:ln>
            <a:extLst>
              <a:ext uri="{909E8E84-426E-40DD-AFC4-6F175D3DCCD1}">
                <a14:hiddenFill xmlns:a14="http://schemas.microsoft.com/office/drawing/2010/main">
                  <a:noFill/>
                </a14:hiddenFill>
              </a:ext>
            </a:extLst>
          </p:spPr>
        </p:cxnSp>
        <p:sp>
          <p:nvSpPr>
            <p:cNvPr id="76" name="TextBox 75"/>
            <p:cNvSpPr txBox="1">
              <a:spLocks noChangeArrowheads="1"/>
            </p:cNvSpPr>
            <p:nvPr/>
          </p:nvSpPr>
          <p:spPr bwMode="auto">
            <a:xfrm>
              <a:off x="3641104" y="4393136"/>
              <a:ext cx="1925931" cy="104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632" tIns="73816" rIns="147632" bIns="73816">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50000"/>
                </a:lnSpc>
              </a:pPr>
              <a:r>
                <a:rPr lang="zh-CN" altLang="en-US" sz="1600" dirty="0" smtClean="0">
                  <a:ea typeface="微软雅黑" panose="020B0503020204020204" pitchFamily="34" charset="-122"/>
                </a:rPr>
                <a:t>分析比较实验数据结果，评估实验模型性能，撰写论文初稿。</a:t>
              </a:r>
              <a:endParaRPr lang="zh-CN" altLang="en-US" sz="1600" dirty="0">
                <a:ea typeface="微软雅黑" panose="020B0503020204020204" pitchFamily="34" charset="-122"/>
              </a:endParaRPr>
            </a:p>
          </p:txBody>
        </p:sp>
      </p:grpSp>
      <p:grpSp>
        <p:nvGrpSpPr>
          <p:cNvPr id="77" name="组合 76"/>
          <p:cNvGrpSpPr/>
          <p:nvPr/>
        </p:nvGrpSpPr>
        <p:grpSpPr bwMode="auto">
          <a:xfrm>
            <a:off x="7837720" y="1794304"/>
            <a:ext cx="2568070" cy="1802704"/>
            <a:chOff x="5044092" y="1916832"/>
            <a:chExt cx="1925931" cy="1502549"/>
          </a:xfrm>
        </p:grpSpPr>
        <p:cxnSp>
          <p:nvCxnSpPr>
            <p:cNvPr id="202798" name="直接连接符 77"/>
            <p:cNvCxnSpPr>
              <a:cxnSpLocks noChangeShapeType="1"/>
            </p:cNvCxnSpPr>
            <p:nvPr/>
          </p:nvCxnSpPr>
          <p:spPr bwMode="auto">
            <a:xfrm>
              <a:off x="5044092" y="2060848"/>
              <a:ext cx="0" cy="1358533"/>
            </a:xfrm>
            <a:prstGeom prst="line">
              <a:avLst/>
            </a:prstGeom>
            <a:noFill/>
            <a:ln w="9525" algn="ctr">
              <a:solidFill>
                <a:srgbClr val="888888"/>
              </a:solidFill>
              <a:round/>
              <a:headEnd type="oval" w="med" len="med"/>
              <a:tailEnd type="oval" w="med" len="med"/>
            </a:ln>
            <a:extLst>
              <a:ext uri="{909E8E84-426E-40DD-AFC4-6F175D3DCCD1}">
                <a14:hiddenFill xmlns:a14="http://schemas.microsoft.com/office/drawing/2010/main">
                  <a:noFill/>
                </a14:hiddenFill>
              </a:ext>
            </a:extLst>
          </p:spPr>
        </p:cxnSp>
        <p:sp>
          <p:nvSpPr>
            <p:cNvPr id="79" name="TextBox 78"/>
            <p:cNvSpPr txBox="1">
              <a:spLocks noChangeArrowheads="1"/>
            </p:cNvSpPr>
            <p:nvPr/>
          </p:nvSpPr>
          <p:spPr bwMode="auto">
            <a:xfrm>
              <a:off x="5044092" y="1916832"/>
              <a:ext cx="1925931" cy="70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632" tIns="73816" rIns="147632" bIns="73816">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50000"/>
                </a:lnSpc>
              </a:pPr>
              <a:r>
                <a:rPr lang="zh-CN" altLang="en-US" sz="1600" dirty="0" smtClean="0">
                  <a:ea typeface="微软雅黑" panose="020B0503020204020204" pitchFamily="34" charset="-122"/>
                </a:rPr>
                <a:t>修改论文，完善论文并准备答辩。</a:t>
              </a:r>
              <a:endParaRPr lang="zh-CN" altLang="en-US" sz="1600" dirty="0">
                <a:ea typeface="微软雅黑" panose="020B0503020204020204" pitchFamily="34" charset="-122"/>
              </a:endParaRPr>
            </a:p>
          </p:txBody>
        </p:sp>
      </p:grpSp>
      <p:grpSp>
        <p:nvGrpSpPr>
          <p:cNvPr id="202800" name="Group 48"/>
          <p:cNvGrpSpPr/>
          <p:nvPr/>
        </p:nvGrpSpPr>
        <p:grpSpPr bwMode="auto">
          <a:xfrm>
            <a:off x="452630" y="260409"/>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3"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149652" y="203288"/>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330" b="1" dirty="0">
                <a:solidFill>
                  <a:srgbClr val="0070C0"/>
                </a:solidFill>
                <a:latin typeface="微软雅黑" panose="020B0503020204020204" pitchFamily="34" charset="-122"/>
                <a:ea typeface="微软雅黑" panose="020B0503020204020204" pitchFamily="34" charset="-122"/>
              </a:rPr>
              <a:t>进度计划安排</a:t>
            </a:r>
          </a:p>
        </p:txBody>
      </p:sp>
      <p:pic>
        <p:nvPicPr>
          <p:cNvPr id="202804" name="Picture 52"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149653" y="808109"/>
            <a:ext cx="11012973" cy="7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119006" y="162966"/>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参考文献</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71162" y="958097"/>
            <a:ext cx="10909262" cy="5632311"/>
          </a:xfrm>
          <a:prstGeom prst="rect">
            <a:avLst/>
          </a:prstGeom>
        </p:spPr>
        <p:txBody>
          <a:bodyPr wrap="square">
            <a:spAutoFit/>
          </a:bodyPr>
          <a:lstStyle/>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Shen C,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Jin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Z, Zhao Y, et al. Deep Siamese Network with Multi-level Similarity Perception for Person Re-identification[J]. Proceedings of the 2017 ACM on Multimedia Conference. 2017: 1942-1950.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Corbiere</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 Ben-</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Younes</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Rame</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 et al. Leveraging Weakly Annotated Data for Fashion Image Retrieval and Label Prediction[J]. arXiv:1709.09426.2017</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[3] Deng D, Wang R, Wu H, et al. Learning deep similarity models with focus ranking for fabric image retrieval[J]. Image and Vision Computing. 2018, 70: 11-20.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Alzu'Bi</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 Amira A,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Ramzan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 Content-based image retrieval with compact deep convolutional features[J].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Neurocomputing</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2017, 249: 95-105.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[5] Dong C, Loy C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He K, et al. Image Super-Resolution Using Deep Convolutional Networks[J]. arXiv:1501.00092. 2015.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[6]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Arandjelovic</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 Zisserman A. All about VLAD[J]. Proceedings of the IEEE Computer Society Conference on Computer Vision and Pattern Recognition. 2013: 1578-1585.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[7] Jiang F, Hu H M, Zheng J, et al. A hierarchal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BoW</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for image retrieval by enhancing feature salience[J].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Neurocomputing</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2016, 175(</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PartA</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146-154.</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[8]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Perronnin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 Liu Y,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Anchez</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J S, et al. Large-Scale Image Retrieval with Compressed Fisher Vectors[J]. Proceedings of the IEEE Conference on Computer Vision and Pattern Recognition. 2017, 44: S29-S30.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[9] Yang P, Sun X, Li W, et al. SGM: Sequence Generation Model for Multi-label Classification[J]. Proceedings of the 27th International Conference on Computational Linguistics. 2018: 3915-3926.</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Penatti</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O, B. Silva F, Valle E, et al. Visual word spatial arrangement for image retrieval and classification[J]. Pattern Recognition. 2014, 47(2): 705-720.</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参考文献</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12189" y="938074"/>
            <a:ext cx="10438584" cy="5940088"/>
          </a:xfrm>
          <a:prstGeom prst="rect">
            <a:avLst/>
          </a:prstGeom>
        </p:spPr>
        <p:txBody>
          <a:bodyPr wrap="square">
            <a:spAutoFit/>
          </a:bodyPr>
          <a:lstStyle/>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 Wang H, Wang J. An Effective Image Representation Method Using Kernel Classification[J]. 2014 IEEE 26th International Conference on Tools with Artificial Intelligence. 2014: 853-858.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汪珊娜，张华熊，康锋</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基于卷积神经网络的领带花型情感分类</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纺织学报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.2018, 39(8): 121-127.</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[13] Li J, Wang J Z. Studying digital imagery of ancient paintings by mixtures of stochastic models[J]. IEEE Transactions on Image Processing. 2004, 13(3): 340-353.</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[14] Jiang S, Huang Q, Ye Q, et al. An effective method to detect and categorize digitized traditional Chinese paintings[J]. Pattern Recognition Letters. 2006, 27(7): 734-746.</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[15] Shen J. Stochastic modeling western paintings for effective classification[J]. Pattern Recognition. 2009, 42(2): 293-301.</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 Yao L, Li J, Wang J Z. Characterizing elegance of curves computationally for distinguishing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Morrisseau</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paintings and the imitations[J]. Proceedings International Conference on Image Processing, ICIP. 2009: 73-76.</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[17]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Bao</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 Liang Y E, Liu H Z, et al. A novel algorithm for extraction of the scripts part in traditional Chinese painting images[Z]. 2010,</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V2-26 - V2-30.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[18]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王征，孙美君，韩亚洪，等</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监督式异构稀疏特征选择的国画分类和预测</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计算机辅助设计与图形学学报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2013, 25(12): 1848-1855.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盛家川</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基于直方图的水墨画艺术风格研究</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计算机工程与应用</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2014, 50(21): 1-3.</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dirty="0" smtClean="0">
                <a:solidFill>
                  <a:srgbClr val="000000"/>
                </a:solidFill>
                <a:latin typeface="Times New Roman" panose="02020603050405020304" pitchFamily="18" charset="0"/>
                <a:ea typeface="宋体" panose="02010600030101010101" pitchFamily="2" charset="-122"/>
              </a:rPr>
              <a:t>[20] Sheng A J, Jiang J. Style-based classification of Chinese ink and wash paintings[J]. Optical Engineering. 2013, 52(9): 93101.</a:t>
            </a:r>
            <a:r>
              <a:rPr lang="en-US" altLang="zh-CN" dirty="0"/>
              <a:t> </a:t>
            </a:r>
            <a:endParaRPr lang="en-US" altLang="zh-CN" dirty="0" smtClean="0"/>
          </a:p>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21]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Krizhevsky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Alex, Ilya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Sutskever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Geoffrey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E.Hinton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ImageNet classification with deep convolutional neural networks[Z]. 2012</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1097-1105.</a:t>
            </a:r>
            <a:endPar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参考文献</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73727" y="1014635"/>
            <a:ext cx="10829580" cy="5663089"/>
          </a:xfrm>
          <a:prstGeom prst="rect">
            <a:avLst/>
          </a:prstGeom>
        </p:spPr>
        <p:txBody>
          <a:bodyPr wrap="square">
            <a:spAutoFit/>
          </a:bodyPr>
          <a:lstStyle/>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[22] Sun M, Zhang D, Ren J, et al. Brushstroke based sparse hybrid convolutional neural networks for author classification of Chinese ink-wash paintings[Z]. 2015</a:t>
            </a:r>
            <a:r>
              <a:rPr lang="zh-CN"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626-630.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[23] Sun M, Zhang D, Wang Z, et al. Monte Carlo Convex Hull Model for classification of traditional Chinese paintings[J].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Neurocomputing</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2016, 171: 788-797.</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[24]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高峰，聂婕，黄磊，等</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基于表现手法的国画分类方法研究</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计算机学报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2017, 40(12):</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2872-2882.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[25]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曹建收，陈光喜，任夏荔，等</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基于深度学习的油画分类网络模型</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桂林电子科技大学学报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2018, 38(1): 65-68.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[26]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Ioffe</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Szegedy</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 Batch Normalization: Accelerating Deep Network Training by Reducing Internal Covariate Shift[J]. arXiv:1502.03167. 2015.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 Iino N, Takamatsu W, Iino A, et al. Going Deeper with Convolutions Christian[J].In CVPR.2015.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[28]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马玲，张晓辉</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HSV</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颜色空间的饱和度与明度关系模型</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计算机辅助设计与图形学学报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2014, 26(8): 1272-1278.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[29]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Simonyan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K, Zisserman A. Very Deep Convolutional Networks for Large-Scale Image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Recongnition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arXiv:1409.1556. 2015.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dirty="0">
                <a:solidFill>
                  <a:srgbClr val="000000"/>
                </a:solidFill>
                <a:latin typeface="Times New Roman" panose="02020603050405020304" pitchFamily="18" charset="0"/>
                <a:ea typeface="宋体" panose="02010600030101010101" pitchFamily="2" charset="-122"/>
              </a:rPr>
              <a:t>[30] Chung C, Patel S, Lee R, et al. Implementation of an integrated computerized prescriber order-entry system for chemotherapy in a multisite safety-net health system[J]. American Journal of Health-System Pharmacy. 2018, 75(6): 398-406</a:t>
            </a:r>
            <a:r>
              <a:rPr lang="en-US" altLang="zh-CN" dirty="0" smtClean="0">
                <a:solidFill>
                  <a:srgbClr val="000000"/>
                </a:solidFill>
                <a:latin typeface="Times New Roman" panose="02020603050405020304" pitchFamily="18" charset="0"/>
                <a:ea typeface="宋体" panose="02010600030101010101" pitchFamily="2" charset="-122"/>
              </a:rPr>
              <a:t>.</a:t>
            </a:r>
          </a:p>
          <a:p>
            <a:r>
              <a:rPr lang="en-US" altLang="zh-CN" dirty="0">
                <a:latin typeface="Times New Roman" panose="02020603050405020304" pitchFamily="18" charset="0"/>
                <a:cs typeface="Times New Roman" panose="02020603050405020304" pitchFamily="18" charset="0"/>
              </a:rPr>
              <a:t>[31] </a:t>
            </a:r>
            <a:r>
              <a:rPr lang="en-US" altLang="zh-CN" dirty="0" err="1">
                <a:latin typeface="Times New Roman" panose="02020603050405020304" pitchFamily="18" charset="0"/>
                <a:cs typeface="Times New Roman" panose="02020603050405020304" pitchFamily="18" charset="0"/>
              </a:rPr>
              <a:t>Szegedy</a:t>
            </a:r>
            <a:r>
              <a:rPr lang="en-US" altLang="zh-CN" dirty="0">
                <a:latin typeface="Times New Roman" panose="02020603050405020304" pitchFamily="18" charset="0"/>
                <a:cs typeface="Times New Roman" panose="02020603050405020304" pitchFamily="18" charset="0"/>
              </a:rPr>
              <a:t> C, </a:t>
            </a:r>
            <a:r>
              <a:rPr lang="en-US" altLang="zh-CN" dirty="0" err="1">
                <a:latin typeface="Times New Roman" panose="02020603050405020304" pitchFamily="18" charset="0"/>
                <a:cs typeface="Times New Roman" panose="02020603050405020304" pitchFamily="18" charset="0"/>
              </a:rPr>
              <a:t>Ioffe</a:t>
            </a:r>
            <a:r>
              <a:rPr lang="en-US" altLang="zh-CN" dirty="0">
                <a:latin typeface="Times New Roman" panose="02020603050405020304" pitchFamily="18" charset="0"/>
                <a:cs typeface="Times New Roman" panose="02020603050405020304" pitchFamily="18" charset="0"/>
              </a:rPr>
              <a:t> S, </a:t>
            </a:r>
            <a:r>
              <a:rPr lang="en-US" altLang="zh-CN" dirty="0" err="1">
                <a:latin typeface="Times New Roman" panose="02020603050405020304" pitchFamily="18" charset="0"/>
                <a:cs typeface="Times New Roman" panose="02020603050405020304" pitchFamily="18" charset="0"/>
              </a:rPr>
              <a:t>Vanhoucke</a:t>
            </a:r>
            <a:r>
              <a:rPr lang="en-US" altLang="zh-CN" dirty="0">
                <a:latin typeface="Times New Roman" panose="02020603050405020304" pitchFamily="18" charset="0"/>
                <a:cs typeface="Times New Roman" panose="02020603050405020304" pitchFamily="18" charset="0"/>
              </a:rPr>
              <a:t> V, et al. Inception-v4, Inception-</a:t>
            </a:r>
            <a:r>
              <a:rPr lang="en-US" altLang="zh-CN" dirty="0" err="1">
                <a:latin typeface="Times New Roman" panose="02020603050405020304" pitchFamily="18" charset="0"/>
                <a:cs typeface="Times New Roman" panose="02020603050405020304" pitchFamily="18" charset="0"/>
              </a:rPr>
              <a:t>ResNet</a:t>
            </a:r>
            <a:r>
              <a:rPr lang="en-US" altLang="zh-CN" dirty="0">
                <a:latin typeface="Times New Roman" panose="02020603050405020304" pitchFamily="18" charset="0"/>
                <a:cs typeface="Times New Roman" panose="02020603050405020304" pitchFamily="18" charset="0"/>
              </a:rPr>
              <a:t> and the Impact of Residual Connections on Learning[J]. Proceedings of the Thirty-First AAAI Conference on Artificial Intelligence (AAAI-17). 2017: 4278-4284.</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参考文献</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98621" y="1137401"/>
            <a:ext cx="10279195" cy="4555093"/>
          </a:xfrm>
          <a:prstGeom prst="rect">
            <a:avLst/>
          </a:prstGeom>
        </p:spPr>
        <p:txBody>
          <a:bodyPr wrap="square">
            <a:spAutoFit/>
          </a:bodyPr>
          <a:lstStyle/>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[32] Goodman P,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Namdeo</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Galatioto</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 et al. Rethinking the Inception Architecture for Computer Vision[J]. 2014-16th International Conference on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Harmonisation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within Atmospheric Dispersion Modelling for Regulatory Purposes, Proceedings. 2014.</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 He K, Sun J. Deep Residual Learning for Image Recognition[J].</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 CVPR.2015: 770-778.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[34]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Elsken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T,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Metzen</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J H,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Hutter</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 Neural Architecture Search: A Survey[J].arXiv:1808.05377. 2018.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 Jing Y. Neural Style Transfer: A Review[J]. arXiv:1705.04058. 2018.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[36] Huang H,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Zang</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Y, Li C F. Example-based painting guided by color features[J]. Visual Computer. 2010, 26(6-8): 933-942.</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[37]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Gatys</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L A, Ecker A S,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Bethge</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M, et al. A Neural Algorithm of Artistic Style[J]. arXiv:1508.06576. 2015.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[38]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黄旭，凌志刚，李绣心</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融合判别式深度特征学习的图像识别算法</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zh-CN" kern="0" dirty="0">
                <a:solidFill>
                  <a:srgbClr val="000000"/>
                </a:solidFill>
                <a:latin typeface="Calibri" panose="020F0502020204030204" pitchFamily="34" charset="0"/>
                <a:ea typeface="宋体" panose="02010600030101010101" pitchFamily="2" charset="-122"/>
                <a:cs typeface="宋体" panose="02010600030101010101" pitchFamily="2" charset="-122"/>
              </a:rPr>
              <a:t>中国图像图像学报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2018, 23(4): 0510-0518.</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[39] Deng D, Wang R, Wu H, et al. Learning deep similarity models with focus ranking for fabric image retrieval[J]. Image and Vision Computing. 2018, 70: 11-20.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[40] Shen L, Lin Z, Huang Q. A Discriminative Feature Learning Approach for Deep Face Recognition </a:t>
            </a:r>
            <a:r>
              <a:rPr lang="en-US" altLang="zh-CN"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Yandong</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 Proceedings of the 14th European Conference on computer Vision. 2015, 1: 499-515.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dirty="0">
                <a:solidFill>
                  <a:srgbClr val="000000"/>
                </a:solidFill>
                <a:latin typeface="Times New Roman" panose="02020603050405020304" pitchFamily="18" charset="0"/>
                <a:ea typeface="宋体" panose="02010600030101010101" pitchFamily="2" charset="-122"/>
              </a:rPr>
              <a:t>[41] </a:t>
            </a:r>
            <a:r>
              <a:rPr lang="en-US" altLang="zh-CN" dirty="0" err="1">
                <a:solidFill>
                  <a:srgbClr val="000000"/>
                </a:solidFill>
                <a:latin typeface="Times New Roman" panose="02020603050405020304" pitchFamily="18" charset="0"/>
                <a:ea typeface="宋体" panose="02010600030101010101" pitchFamily="2" charset="-122"/>
              </a:rPr>
              <a:t>Calefati</a:t>
            </a:r>
            <a:r>
              <a:rPr lang="en-US" altLang="zh-CN" dirty="0">
                <a:solidFill>
                  <a:srgbClr val="000000"/>
                </a:solidFill>
                <a:latin typeface="Times New Roman" panose="02020603050405020304" pitchFamily="18" charset="0"/>
                <a:ea typeface="宋体" panose="02010600030101010101" pitchFamily="2" charset="-122"/>
              </a:rPr>
              <a:t> A, </a:t>
            </a:r>
            <a:r>
              <a:rPr lang="en-US" altLang="zh-CN" dirty="0" err="1">
                <a:solidFill>
                  <a:srgbClr val="000000"/>
                </a:solidFill>
                <a:latin typeface="Times New Roman" panose="02020603050405020304" pitchFamily="18" charset="0"/>
                <a:ea typeface="宋体" panose="02010600030101010101" pitchFamily="2" charset="-122"/>
              </a:rPr>
              <a:t>Janjua</a:t>
            </a:r>
            <a:r>
              <a:rPr lang="en-US" altLang="zh-CN" dirty="0">
                <a:solidFill>
                  <a:srgbClr val="000000"/>
                </a:solidFill>
                <a:latin typeface="Times New Roman" panose="02020603050405020304" pitchFamily="18" charset="0"/>
                <a:ea typeface="宋体" panose="02010600030101010101" pitchFamily="2" charset="-122"/>
              </a:rPr>
              <a:t> M K, Nawaz S, et al. </a:t>
            </a:r>
            <a:r>
              <a:rPr lang="en-US" altLang="zh-CN" dirty="0" err="1">
                <a:solidFill>
                  <a:srgbClr val="000000"/>
                </a:solidFill>
                <a:latin typeface="Times New Roman" panose="02020603050405020304" pitchFamily="18" charset="0"/>
                <a:ea typeface="宋体" panose="02010600030101010101" pitchFamily="2" charset="-122"/>
              </a:rPr>
              <a:t>Git</a:t>
            </a:r>
            <a:r>
              <a:rPr lang="en-US" altLang="zh-CN" dirty="0">
                <a:solidFill>
                  <a:srgbClr val="000000"/>
                </a:solidFill>
                <a:latin typeface="Times New Roman" panose="02020603050405020304" pitchFamily="18" charset="0"/>
                <a:ea typeface="宋体" panose="02010600030101010101" pitchFamily="2" charset="-122"/>
              </a:rPr>
              <a:t> Loss for Deep Face Recognition[J]. arXiv:1807.08512. 2018.</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4018"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33"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6" name="Rectangle 20"/>
          <p:cNvSpPr>
            <a:spLocks noChangeArrowheads="1"/>
          </p:cNvSpPr>
          <p:nvPr/>
        </p:nvSpPr>
        <p:spPr bwMode="auto">
          <a:xfrm>
            <a:off x="1154692" y="1616216"/>
            <a:ext cx="2537837"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ea typeface="微软雅黑" panose="020B0503020204020204" pitchFamily="34" charset="-122"/>
              </a:rPr>
              <a:t>选题背景和研究意义</a:t>
            </a:r>
            <a:endParaRPr lang="zh-CN" altLang="en-US" b="1" dirty="0">
              <a:ea typeface="微软雅黑" panose="020B0503020204020204" pitchFamily="34" charset="-122"/>
            </a:endParaRPr>
          </a:p>
        </p:txBody>
      </p:sp>
      <p:sp>
        <p:nvSpPr>
          <p:cNvPr id="214027" name="Line 21"/>
          <p:cNvSpPr>
            <a:spLocks noChangeShapeType="1"/>
          </p:cNvSpPr>
          <p:nvPr/>
        </p:nvSpPr>
        <p:spPr bwMode="auto">
          <a:xfrm flipV="1">
            <a:off x="1176525" y="1710300"/>
            <a:ext cx="0" cy="1192843"/>
          </a:xfrm>
          <a:prstGeom prst="line">
            <a:avLst/>
          </a:prstGeom>
          <a:noFill/>
          <a:ln w="12700">
            <a:solidFill>
              <a:srgbClr val="0875F8"/>
            </a:solidFill>
            <a:round/>
            <a:tail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sp>
        <p:nvSpPr>
          <p:cNvPr id="214028" name="Rectangle 22"/>
          <p:cNvSpPr>
            <a:spLocks noChangeArrowheads="1"/>
          </p:cNvSpPr>
          <p:nvPr/>
        </p:nvSpPr>
        <p:spPr bwMode="auto">
          <a:xfrm>
            <a:off x="4811126" y="1616216"/>
            <a:ext cx="2537838"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solidFill>
                  <a:srgbClr val="333333"/>
                </a:solidFill>
                <a:ea typeface="微软雅黑" panose="020B0503020204020204" pitchFamily="34" charset="-122"/>
              </a:rPr>
              <a:t>论文研究主要内容</a:t>
            </a:r>
            <a:endParaRPr lang="zh-CN" altLang="en-US" b="1" dirty="0">
              <a:solidFill>
                <a:srgbClr val="333333"/>
              </a:solidFill>
              <a:ea typeface="微软雅黑" panose="020B0503020204020204" pitchFamily="34" charset="-122"/>
            </a:endParaRPr>
          </a:p>
        </p:txBody>
      </p:sp>
      <p:sp>
        <p:nvSpPr>
          <p:cNvPr id="214029" name="Line 23"/>
          <p:cNvSpPr>
            <a:spLocks noChangeShapeType="1"/>
          </p:cNvSpPr>
          <p:nvPr/>
        </p:nvSpPr>
        <p:spPr bwMode="auto">
          <a:xfrm flipV="1">
            <a:off x="4843037" y="1722061"/>
            <a:ext cx="0" cy="1192843"/>
          </a:xfrm>
          <a:prstGeom prst="line">
            <a:avLst/>
          </a:prstGeom>
          <a:noFill/>
          <a:ln w="12700">
            <a:solidFill>
              <a:srgbClr val="808080"/>
            </a:solidFill>
            <a:round/>
            <a:tail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sp>
        <p:nvSpPr>
          <p:cNvPr id="214030" name="Rectangle 24"/>
          <p:cNvSpPr>
            <a:spLocks noChangeArrowheads="1"/>
          </p:cNvSpPr>
          <p:nvPr/>
        </p:nvSpPr>
        <p:spPr bwMode="auto">
          <a:xfrm>
            <a:off x="7755420" y="1616216"/>
            <a:ext cx="2539518"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solidFill>
                  <a:srgbClr val="333333"/>
                </a:solidFill>
                <a:ea typeface="微软雅黑" panose="020B0503020204020204" pitchFamily="34" charset="-122"/>
              </a:rPr>
              <a:t>难点和创新点分析</a:t>
            </a:r>
            <a:endParaRPr lang="zh-CN" altLang="en-US" b="1" dirty="0">
              <a:solidFill>
                <a:srgbClr val="333333"/>
              </a:solidFill>
              <a:ea typeface="微软雅黑" panose="020B0503020204020204" pitchFamily="34" charset="-122"/>
            </a:endParaRPr>
          </a:p>
        </p:txBody>
      </p:sp>
      <p:sp>
        <p:nvSpPr>
          <p:cNvPr id="214031" name="Line 25"/>
          <p:cNvSpPr>
            <a:spLocks noChangeShapeType="1"/>
          </p:cNvSpPr>
          <p:nvPr/>
        </p:nvSpPr>
        <p:spPr bwMode="auto">
          <a:xfrm flipV="1">
            <a:off x="7755421" y="1718701"/>
            <a:ext cx="0" cy="1192843"/>
          </a:xfrm>
          <a:prstGeom prst="line">
            <a:avLst/>
          </a:prstGeom>
          <a:noFill/>
          <a:ln w="12700">
            <a:solidFill>
              <a:srgbClr val="808080"/>
            </a:solidFill>
            <a:round/>
            <a:tail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sp>
        <p:nvSpPr>
          <p:cNvPr id="214032" name="Rectangle 26"/>
          <p:cNvSpPr>
            <a:spLocks noChangeArrowheads="1"/>
          </p:cNvSpPr>
          <p:nvPr/>
        </p:nvSpPr>
        <p:spPr bwMode="auto">
          <a:xfrm>
            <a:off x="3287753" y="4912492"/>
            <a:ext cx="2537837"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solidFill>
                  <a:srgbClr val="333333"/>
                </a:solidFill>
                <a:ea typeface="微软雅黑" panose="020B0503020204020204" pitchFamily="34" charset="-122"/>
              </a:rPr>
              <a:t>国内外研究现状</a:t>
            </a:r>
            <a:endParaRPr lang="zh-CN" altLang="en-US" b="1" dirty="0">
              <a:solidFill>
                <a:srgbClr val="333333"/>
              </a:solidFill>
              <a:ea typeface="微软雅黑" panose="020B0503020204020204" pitchFamily="34" charset="-122"/>
            </a:endParaRPr>
          </a:p>
        </p:txBody>
      </p:sp>
      <p:sp>
        <p:nvSpPr>
          <p:cNvPr id="214033" name="Line 27"/>
          <p:cNvSpPr>
            <a:spLocks noChangeShapeType="1"/>
          </p:cNvSpPr>
          <p:nvPr/>
        </p:nvSpPr>
        <p:spPr bwMode="auto">
          <a:xfrm flipV="1">
            <a:off x="3314624" y="4406796"/>
            <a:ext cx="0" cy="1239884"/>
          </a:xfrm>
          <a:prstGeom prst="line">
            <a:avLst/>
          </a:prstGeom>
          <a:noFill/>
          <a:ln w="12700">
            <a:solidFill>
              <a:srgbClr val="808080"/>
            </a:solidFill>
            <a:round/>
            <a:head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sp>
        <p:nvSpPr>
          <p:cNvPr id="214034" name="Rectangle 28"/>
          <p:cNvSpPr>
            <a:spLocks noChangeArrowheads="1"/>
          </p:cNvSpPr>
          <p:nvPr/>
        </p:nvSpPr>
        <p:spPr bwMode="auto">
          <a:xfrm>
            <a:off x="6334499" y="4920893"/>
            <a:ext cx="2539518"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solidFill>
                  <a:srgbClr val="333333"/>
                </a:solidFill>
                <a:ea typeface="微软雅黑" panose="020B0503020204020204" pitchFamily="34" charset="-122"/>
              </a:rPr>
              <a:t>方案及可行性分析</a:t>
            </a:r>
            <a:endParaRPr lang="zh-CN" altLang="en-US" b="1" dirty="0">
              <a:solidFill>
                <a:srgbClr val="333333"/>
              </a:solidFill>
              <a:ea typeface="微软雅黑" panose="020B0503020204020204" pitchFamily="34" charset="-122"/>
            </a:endParaRPr>
          </a:p>
        </p:txBody>
      </p:sp>
      <p:sp>
        <p:nvSpPr>
          <p:cNvPr id="214035" name="Line 29"/>
          <p:cNvSpPr>
            <a:spLocks noChangeShapeType="1"/>
          </p:cNvSpPr>
          <p:nvPr/>
        </p:nvSpPr>
        <p:spPr bwMode="auto">
          <a:xfrm flipV="1">
            <a:off x="6232046" y="4337912"/>
            <a:ext cx="0" cy="1337327"/>
          </a:xfrm>
          <a:prstGeom prst="line">
            <a:avLst/>
          </a:prstGeom>
          <a:noFill/>
          <a:ln w="12700">
            <a:solidFill>
              <a:srgbClr val="808080"/>
            </a:solidFill>
            <a:round/>
            <a:head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sp>
        <p:nvSpPr>
          <p:cNvPr id="214036" name="Rectangle 30"/>
          <p:cNvSpPr>
            <a:spLocks noChangeArrowheads="1"/>
          </p:cNvSpPr>
          <p:nvPr/>
        </p:nvSpPr>
        <p:spPr bwMode="auto">
          <a:xfrm>
            <a:off x="9436676" y="4920893"/>
            <a:ext cx="2537838" cy="4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48" tIns="60924" rIns="121848" bIns="60924">
            <a:spAutoFit/>
          </a:bodyPr>
          <a:lstStyle/>
          <a:p>
            <a:pPr defTabSz="1217295">
              <a:lnSpc>
                <a:spcPct val="120000"/>
              </a:lnSpc>
            </a:pPr>
            <a:r>
              <a:rPr lang="zh-CN" altLang="en-US" b="1" dirty="0" smtClean="0">
                <a:solidFill>
                  <a:srgbClr val="333333"/>
                </a:solidFill>
                <a:ea typeface="微软雅黑" panose="020B0503020204020204" pitchFamily="34" charset="-122"/>
              </a:rPr>
              <a:t>进度安排计划</a:t>
            </a:r>
            <a:endParaRPr lang="zh-CN" altLang="en-US" b="1" dirty="0">
              <a:solidFill>
                <a:srgbClr val="333333"/>
              </a:solidFill>
              <a:ea typeface="微软雅黑" panose="020B0503020204020204" pitchFamily="34" charset="-122"/>
            </a:endParaRPr>
          </a:p>
        </p:txBody>
      </p:sp>
      <p:sp>
        <p:nvSpPr>
          <p:cNvPr id="214037" name="Line 31"/>
          <p:cNvSpPr>
            <a:spLocks noChangeShapeType="1"/>
          </p:cNvSpPr>
          <p:nvPr/>
        </p:nvSpPr>
        <p:spPr bwMode="auto">
          <a:xfrm flipV="1">
            <a:off x="9448432" y="4448796"/>
            <a:ext cx="0" cy="1226443"/>
          </a:xfrm>
          <a:prstGeom prst="line">
            <a:avLst/>
          </a:prstGeom>
          <a:noFill/>
          <a:ln w="12700">
            <a:solidFill>
              <a:srgbClr val="808080"/>
            </a:solidFill>
            <a:round/>
            <a:headEnd type="triangle"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214038" name="Group 22"/>
          <p:cNvGrpSpPr/>
          <p:nvPr/>
        </p:nvGrpSpPr>
        <p:grpSpPr bwMode="auto">
          <a:xfrm>
            <a:off x="304827" y="2731776"/>
            <a:ext cx="11107028" cy="1794304"/>
            <a:chOff x="-113" y="1963"/>
            <a:chExt cx="5893" cy="880"/>
          </a:xfrm>
        </p:grpSpPr>
        <p:sp>
          <p:nvSpPr>
            <p:cNvPr id="214039" name="Freeform 2"/>
            <p:cNvSpPr/>
            <p:nvPr/>
          </p:nvSpPr>
          <p:spPr bwMode="auto">
            <a:xfrm flipH="1">
              <a:off x="3548" y="2575"/>
              <a:ext cx="552" cy="149"/>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0" name="Freeform 3"/>
            <p:cNvSpPr/>
            <p:nvPr/>
          </p:nvSpPr>
          <p:spPr bwMode="auto">
            <a:xfrm>
              <a:off x="-113" y="2614"/>
              <a:ext cx="619" cy="229"/>
            </a:xfrm>
            <a:custGeom>
              <a:avLst/>
              <a:gdLst>
                <a:gd name="T0" fmla="*/ 2331 w 2331"/>
                <a:gd name="T1" fmla="*/ 688 h 688"/>
                <a:gd name="T2" fmla="*/ 104 w 2331"/>
                <a:gd name="T3" fmla="*/ 138 h 688"/>
                <a:gd name="T4" fmla="*/ 2086 w 2331"/>
                <a:gd name="T5" fmla="*/ 0 h 688"/>
                <a:gd name="T6" fmla="*/ 2331 w 2331"/>
                <a:gd name="T7" fmla="*/ 688 h 688"/>
              </a:gdLst>
              <a:ahLst/>
              <a:cxnLst>
                <a:cxn ang="0">
                  <a:pos x="T0" y="T1"/>
                </a:cxn>
                <a:cxn ang="0">
                  <a:pos x="T2" y="T3"/>
                </a:cxn>
                <a:cxn ang="0">
                  <a:pos x="T4" y="T5"/>
                </a:cxn>
                <a:cxn ang="0">
                  <a:pos x="T6" y="T7"/>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0875F8">
                    <a:alpha val="0"/>
                  </a:srgbClr>
                </a:gs>
                <a:gs pos="100000">
                  <a:srgbClr val="044087">
                    <a:alpha val="50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1" name="Freeform 4"/>
            <p:cNvSpPr/>
            <p:nvPr/>
          </p:nvSpPr>
          <p:spPr bwMode="auto">
            <a:xfrm flipH="1">
              <a:off x="4360" y="2523"/>
              <a:ext cx="544" cy="245"/>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2" name="Freeform 5"/>
            <p:cNvSpPr/>
            <p:nvPr/>
          </p:nvSpPr>
          <p:spPr bwMode="auto">
            <a:xfrm flipH="1">
              <a:off x="5252" y="2609"/>
              <a:ext cx="528" cy="229"/>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3" name="Freeform 6"/>
            <p:cNvSpPr/>
            <p:nvPr/>
          </p:nvSpPr>
          <p:spPr bwMode="auto">
            <a:xfrm>
              <a:off x="846" y="2525"/>
              <a:ext cx="528" cy="229"/>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4" name="Freeform 7"/>
            <p:cNvSpPr/>
            <p:nvPr/>
          </p:nvSpPr>
          <p:spPr bwMode="auto">
            <a:xfrm>
              <a:off x="1662" y="2575"/>
              <a:ext cx="558" cy="149"/>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5" name="Freeform 8"/>
            <p:cNvSpPr/>
            <p:nvPr/>
          </p:nvSpPr>
          <p:spPr bwMode="auto">
            <a:xfrm>
              <a:off x="508" y="1963"/>
              <a:ext cx="705" cy="877"/>
            </a:xfrm>
            <a:custGeom>
              <a:avLst/>
              <a:gdLst>
                <a:gd name="T0" fmla="*/ 0 w 1006"/>
                <a:gd name="T1" fmla="*/ 0 h 1251"/>
                <a:gd name="T2" fmla="*/ 0 w 1006"/>
                <a:gd name="T3" fmla="*/ 1251 h 1251"/>
                <a:gd name="T4" fmla="*/ 1006 w 1006"/>
                <a:gd name="T5" fmla="*/ 1154 h 1251"/>
                <a:gd name="T6" fmla="*/ 1006 w 1006"/>
                <a:gd name="T7" fmla="*/ 81 h 1251"/>
                <a:gd name="T8" fmla="*/ 0 w 1006"/>
                <a:gd name="T9" fmla="*/ 0 h 1251"/>
                <a:gd name="T10" fmla="*/ 0 w 1006"/>
                <a:gd name="T11" fmla="*/ 0 h 1251"/>
                <a:gd name="T12" fmla="*/ 1006 w 1006"/>
                <a:gd name="T13" fmla="*/ 1251 h 1251"/>
              </a:gdLst>
              <a:ahLst/>
              <a:cxnLst>
                <a:cxn ang="0">
                  <a:pos x="T0" y="T1"/>
                </a:cxn>
                <a:cxn ang="0">
                  <a:pos x="T2" y="T3"/>
                </a:cxn>
                <a:cxn ang="0">
                  <a:pos x="T4" y="T5"/>
                </a:cxn>
                <a:cxn ang="0">
                  <a:pos x="T6" y="T7"/>
                </a:cxn>
                <a:cxn ang="0">
                  <a:pos x="T8" y="T9"/>
                </a:cxn>
              </a:cxnLst>
              <a:rect l="T10" t="T11" r="T12" b="T13"/>
              <a:pathLst>
                <a:path w="1006" h="1251">
                  <a:moveTo>
                    <a:pt x="0" y="0"/>
                  </a:moveTo>
                  <a:lnTo>
                    <a:pt x="0" y="1251"/>
                  </a:lnTo>
                  <a:lnTo>
                    <a:pt x="1006" y="1154"/>
                  </a:lnTo>
                  <a:lnTo>
                    <a:pt x="1006" y="81"/>
                  </a:lnTo>
                  <a:lnTo>
                    <a:pt x="0" y="0"/>
                  </a:lnTo>
                  <a:close/>
                </a:path>
              </a:pathLst>
            </a:custGeom>
            <a:gradFill rotWithShape="1">
              <a:gsLst>
                <a:gs pos="0">
                  <a:srgbClr val="3399FF"/>
                </a:gs>
                <a:gs pos="100000">
                  <a:srgbClr val="0875F8"/>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6" name="Freeform 9"/>
            <p:cNvSpPr/>
            <p:nvPr/>
          </p:nvSpPr>
          <p:spPr bwMode="auto">
            <a:xfrm>
              <a:off x="270" y="1963"/>
              <a:ext cx="238" cy="877"/>
            </a:xfrm>
            <a:custGeom>
              <a:avLst/>
              <a:gdLst>
                <a:gd name="T0" fmla="*/ 0 w 339"/>
                <a:gd name="T1" fmla="*/ 110 h 1251"/>
                <a:gd name="T2" fmla="*/ 0 w 339"/>
                <a:gd name="T3" fmla="*/ 1080 h 1251"/>
                <a:gd name="T4" fmla="*/ 339 w 339"/>
                <a:gd name="T5" fmla="*/ 1251 h 1251"/>
                <a:gd name="T6" fmla="*/ 339 w 339"/>
                <a:gd name="T7" fmla="*/ 0 h 1251"/>
                <a:gd name="T8" fmla="*/ 0 w 339"/>
                <a:gd name="T9" fmla="*/ 110 h 1251"/>
                <a:gd name="T10" fmla="*/ 0 w 339"/>
                <a:gd name="T11" fmla="*/ 0 h 1251"/>
                <a:gd name="T12" fmla="*/ 339 w 339"/>
                <a:gd name="T13" fmla="*/ 1251 h 1251"/>
              </a:gdLst>
              <a:ahLst/>
              <a:cxnLst>
                <a:cxn ang="0">
                  <a:pos x="T0" y="T1"/>
                </a:cxn>
                <a:cxn ang="0">
                  <a:pos x="T2" y="T3"/>
                </a:cxn>
                <a:cxn ang="0">
                  <a:pos x="T4" y="T5"/>
                </a:cxn>
                <a:cxn ang="0">
                  <a:pos x="T6" y="T7"/>
                </a:cxn>
                <a:cxn ang="0">
                  <a:pos x="T8" y="T9"/>
                </a:cxn>
              </a:cxnLst>
              <a:rect l="T10" t="T11" r="T12" b="T13"/>
              <a:pathLst>
                <a:path w="339" h="1251">
                  <a:moveTo>
                    <a:pt x="0" y="110"/>
                  </a:moveTo>
                  <a:lnTo>
                    <a:pt x="0" y="1080"/>
                  </a:lnTo>
                  <a:lnTo>
                    <a:pt x="339" y="1251"/>
                  </a:lnTo>
                  <a:lnTo>
                    <a:pt x="339" y="0"/>
                  </a:lnTo>
                  <a:lnTo>
                    <a:pt x="0" y="110"/>
                  </a:lnTo>
                  <a:close/>
                </a:path>
              </a:pathLst>
            </a:custGeom>
            <a:gradFill rotWithShape="1">
              <a:gsLst>
                <a:gs pos="0">
                  <a:srgbClr val="0875F8"/>
                </a:gs>
                <a:gs pos="100000">
                  <a:srgbClr val="0E58C4"/>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7" name="Freeform 10"/>
            <p:cNvSpPr/>
            <p:nvPr/>
          </p:nvSpPr>
          <p:spPr bwMode="auto">
            <a:xfrm>
              <a:off x="1383" y="2024"/>
              <a:ext cx="682" cy="749"/>
            </a:xfrm>
            <a:custGeom>
              <a:avLst/>
              <a:gdLst>
                <a:gd name="T0" fmla="*/ 0 w 973"/>
                <a:gd name="T1" fmla="*/ 0 h 1069"/>
                <a:gd name="T2" fmla="*/ 0 w 973"/>
                <a:gd name="T3" fmla="*/ 1069 h 1069"/>
                <a:gd name="T4" fmla="*/ 973 w 973"/>
                <a:gd name="T5" fmla="*/ 1051 h 1069"/>
                <a:gd name="T6" fmla="*/ 973 w 973"/>
                <a:gd name="T7" fmla="*/ 36 h 1069"/>
                <a:gd name="T8" fmla="*/ 0 w 973"/>
                <a:gd name="T9" fmla="*/ 0 h 1069"/>
                <a:gd name="T10" fmla="*/ 0 w 973"/>
                <a:gd name="T11" fmla="*/ 0 h 1069"/>
                <a:gd name="T12" fmla="*/ 973 w 973"/>
                <a:gd name="T13" fmla="*/ 1069 h 1069"/>
              </a:gdLst>
              <a:ahLst/>
              <a:cxnLst>
                <a:cxn ang="0">
                  <a:pos x="T0" y="T1"/>
                </a:cxn>
                <a:cxn ang="0">
                  <a:pos x="T2" y="T3"/>
                </a:cxn>
                <a:cxn ang="0">
                  <a:pos x="T4" y="T5"/>
                </a:cxn>
                <a:cxn ang="0">
                  <a:pos x="T6" y="T7"/>
                </a:cxn>
                <a:cxn ang="0">
                  <a:pos x="T8" y="T9"/>
                </a:cxn>
              </a:cxnLst>
              <a:rect l="T10" t="T11" r="T12" b="T13"/>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8" name="Freeform 11"/>
            <p:cNvSpPr/>
            <p:nvPr/>
          </p:nvSpPr>
          <p:spPr bwMode="auto">
            <a:xfrm>
              <a:off x="1251" y="2015"/>
              <a:ext cx="138" cy="749"/>
            </a:xfrm>
            <a:custGeom>
              <a:avLst/>
              <a:gdLst>
                <a:gd name="T0" fmla="*/ 0 w 197"/>
                <a:gd name="T1" fmla="*/ 123 h 1069"/>
                <a:gd name="T2" fmla="*/ 0 w 197"/>
                <a:gd name="T3" fmla="*/ 947 h 1069"/>
                <a:gd name="T4" fmla="*/ 197 w 197"/>
                <a:gd name="T5" fmla="*/ 1069 h 1069"/>
                <a:gd name="T6" fmla="*/ 197 w 197"/>
                <a:gd name="T7" fmla="*/ 0 h 1069"/>
                <a:gd name="T8" fmla="*/ 0 w 197"/>
                <a:gd name="T9" fmla="*/ 123 h 1069"/>
                <a:gd name="T10" fmla="*/ 0 w 197"/>
                <a:gd name="T11" fmla="*/ 0 h 1069"/>
                <a:gd name="T12" fmla="*/ 197 w 197"/>
                <a:gd name="T13" fmla="*/ 1069 h 1069"/>
              </a:gdLst>
              <a:ahLst/>
              <a:cxnLst>
                <a:cxn ang="0">
                  <a:pos x="T0" y="T1"/>
                </a:cxn>
                <a:cxn ang="0">
                  <a:pos x="T2" y="T3"/>
                </a:cxn>
                <a:cxn ang="0">
                  <a:pos x="T4" y="T5"/>
                </a:cxn>
                <a:cxn ang="0">
                  <a:pos x="T6" y="T7"/>
                </a:cxn>
                <a:cxn ang="0">
                  <a:pos x="T8" y="T9"/>
                </a:cxn>
              </a:cxnLst>
              <a:rect l="T10" t="T11" r="T12" b="T13"/>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49" name="Freeform 12"/>
            <p:cNvSpPr/>
            <p:nvPr/>
          </p:nvSpPr>
          <p:spPr bwMode="auto">
            <a:xfrm>
              <a:off x="2199" y="2049"/>
              <a:ext cx="640" cy="681"/>
            </a:xfrm>
            <a:custGeom>
              <a:avLst/>
              <a:gdLst>
                <a:gd name="T0" fmla="*/ 913 w 913"/>
                <a:gd name="T1" fmla="*/ 958 h 972"/>
                <a:gd name="T2" fmla="*/ 0 w 913"/>
                <a:gd name="T3" fmla="*/ 972 h 972"/>
                <a:gd name="T4" fmla="*/ 0 w 913"/>
                <a:gd name="T5" fmla="*/ 0 h 972"/>
                <a:gd name="T6" fmla="*/ 913 w 913"/>
                <a:gd name="T7" fmla="*/ 6 h 972"/>
                <a:gd name="T8" fmla="*/ 913 w 913"/>
                <a:gd name="T9" fmla="*/ 958 h 972"/>
                <a:gd name="T10" fmla="*/ 0 w 913"/>
                <a:gd name="T11" fmla="*/ 0 h 972"/>
                <a:gd name="T12" fmla="*/ 913 w 913"/>
                <a:gd name="T13" fmla="*/ 972 h 972"/>
              </a:gdLst>
              <a:ahLst/>
              <a:cxnLst>
                <a:cxn ang="0">
                  <a:pos x="T0" y="T1"/>
                </a:cxn>
                <a:cxn ang="0">
                  <a:pos x="T2" y="T3"/>
                </a:cxn>
                <a:cxn ang="0">
                  <a:pos x="T4" y="T5"/>
                </a:cxn>
                <a:cxn ang="0">
                  <a:pos x="T6" y="T7"/>
                </a:cxn>
                <a:cxn ang="0">
                  <a:pos x="T8" y="T9"/>
                </a:cxn>
              </a:cxnLst>
              <a:rect l="T10" t="T11" r="T12" b="T13"/>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214050" name="Freeform 13"/>
            <p:cNvSpPr/>
            <p:nvPr/>
          </p:nvSpPr>
          <p:spPr bwMode="auto">
            <a:xfrm>
              <a:off x="2151" y="2049"/>
              <a:ext cx="48" cy="681"/>
            </a:xfrm>
            <a:custGeom>
              <a:avLst/>
              <a:gdLst>
                <a:gd name="T0" fmla="*/ 0 w 69"/>
                <a:gd name="T1" fmla="*/ 87 h 972"/>
                <a:gd name="T2" fmla="*/ 0 w 69"/>
                <a:gd name="T3" fmla="*/ 906 h 972"/>
                <a:gd name="T4" fmla="*/ 69 w 69"/>
                <a:gd name="T5" fmla="*/ 972 h 972"/>
                <a:gd name="T6" fmla="*/ 69 w 69"/>
                <a:gd name="T7" fmla="*/ 0 h 972"/>
                <a:gd name="T8" fmla="*/ 0 w 69"/>
                <a:gd name="T9" fmla="*/ 87 h 972"/>
                <a:gd name="T10" fmla="*/ 0 w 69"/>
                <a:gd name="T11" fmla="*/ 0 h 972"/>
                <a:gd name="T12" fmla="*/ 69 w 69"/>
                <a:gd name="T13" fmla="*/ 972 h 972"/>
              </a:gdLst>
              <a:ahLst/>
              <a:cxnLst>
                <a:cxn ang="0">
                  <a:pos x="T0" y="T1"/>
                </a:cxn>
                <a:cxn ang="0">
                  <a:pos x="T2" y="T3"/>
                </a:cxn>
                <a:cxn ang="0">
                  <a:pos x="T4" y="T5"/>
                </a:cxn>
                <a:cxn ang="0">
                  <a:pos x="T6" y="T7"/>
                </a:cxn>
                <a:cxn ang="0">
                  <a:pos x="T8" y="T9"/>
                </a:cxn>
              </a:cxnLst>
              <a:rect l="T10" t="T11" r="T12" b="T13"/>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51" name="Freeform 14"/>
            <p:cNvSpPr/>
            <p:nvPr/>
          </p:nvSpPr>
          <p:spPr bwMode="auto">
            <a:xfrm flipH="1">
              <a:off x="4544" y="1963"/>
              <a:ext cx="705" cy="877"/>
            </a:xfrm>
            <a:custGeom>
              <a:avLst/>
              <a:gdLst>
                <a:gd name="T0" fmla="*/ 0 w 1006"/>
                <a:gd name="T1" fmla="*/ 0 h 1251"/>
                <a:gd name="T2" fmla="*/ 0 w 1006"/>
                <a:gd name="T3" fmla="*/ 1251 h 1251"/>
                <a:gd name="T4" fmla="*/ 1006 w 1006"/>
                <a:gd name="T5" fmla="*/ 1154 h 1251"/>
                <a:gd name="T6" fmla="*/ 1006 w 1006"/>
                <a:gd name="T7" fmla="*/ 81 h 1251"/>
                <a:gd name="T8" fmla="*/ 0 w 1006"/>
                <a:gd name="T9" fmla="*/ 0 h 1251"/>
                <a:gd name="T10" fmla="*/ 0 w 1006"/>
                <a:gd name="T11" fmla="*/ 0 h 1251"/>
                <a:gd name="T12" fmla="*/ 1006 w 1006"/>
                <a:gd name="T13" fmla="*/ 1251 h 1251"/>
              </a:gdLst>
              <a:ahLst/>
              <a:cxnLst>
                <a:cxn ang="0">
                  <a:pos x="T0" y="T1"/>
                </a:cxn>
                <a:cxn ang="0">
                  <a:pos x="T2" y="T3"/>
                </a:cxn>
                <a:cxn ang="0">
                  <a:pos x="T4" y="T5"/>
                </a:cxn>
                <a:cxn ang="0">
                  <a:pos x="T6" y="T7"/>
                </a:cxn>
                <a:cxn ang="0">
                  <a:pos x="T8" y="T9"/>
                </a:cxn>
              </a:cxnLst>
              <a:rect l="T10" t="T11" r="T12" b="T13"/>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214052" name="Freeform 15"/>
            <p:cNvSpPr/>
            <p:nvPr/>
          </p:nvSpPr>
          <p:spPr bwMode="auto">
            <a:xfrm flipH="1">
              <a:off x="5249" y="1963"/>
              <a:ext cx="238" cy="877"/>
            </a:xfrm>
            <a:custGeom>
              <a:avLst/>
              <a:gdLst>
                <a:gd name="T0" fmla="*/ 0 w 339"/>
                <a:gd name="T1" fmla="*/ 110 h 1251"/>
                <a:gd name="T2" fmla="*/ 0 w 339"/>
                <a:gd name="T3" fmla="*/ 1080 h 1251"/>
                <a:gd name="T4" fmla="*/ 339 w 339"/>
                <a:gd name="T5" fmla="*/ 1251 h 1251"/>
                <a:gd name="T6" fmla="*/ 339 w 339"/>
                <a:gd name="T7" fmla="*/ 0 h 1251"/>
                <a:gd name="T8" fmla="*/ 0 w 339"/>
                <a:gd name="T9" fmla="*/ 110 h 1251"/>
                <a:gd name="T10" fmla="*/ 0 w 339"/>
                <a:gd name="T11" fmla="*/ 0 h 1251"/>
                <a:gd name="T12" fmla="*/ 339 w 339"/>
                <a:gd name="T13" fmla="*/ 1251 h 1251"/>
              </a:gdLst>
              <a:ahLst/>
              <a:cxnLst>
                <a:cxn ang="0">
                  <a:pos x="T0" y="T1"/>
                </a:cxn>
                <a:cxn ang="0">
                  <a:pos x="T2" y="T3"/>
                </a:cxn>
                <a:cxn ang="0">
                  <a:pos x="T4" y="T5"/>
                </a:cxn>
                <a:cxn ang="0">
                  <a:pos x="T6" y="T7"/>
                </a:cxn>
                <a:cxn ang="0">
                  <a:pos x="T8" y="T9"/>
                </a:cxn>
              </a:cxnLst>
              <a:rect l="T10" t="T11" r="T12" b="T13"/>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53" name="Freeform 16"/>
            <p:cNvSpPr/>
            <p:nvPr/>
          </p:nvSpPr>
          <p:spPr bwMode="auto">
            <a:xfrm flipH="1">
              <a:off x="3686" y="2015"/>
              <a:ext cx="682" cy="749"/>
            </a:xfrm>
            <a:custGeom>
              <a:avLst/>
              <a:gdLst>
                <a:gd name="T0" fmla="*/ 0 w 973"/>
                <a:gd name="T1" fmla="*/ 0 h 1069"/>
                <a:gd name="T2" fmla="*/ 0 w 973"/>
                <a:gd name="T3" fmla="*/ 1069 h 1069"/>
                <a:gd name="T4" fmla="*/ 973 w 973"/>
                <a:gd name="T5" fmla="*/ 1051 h 1069"/>
                <a:gd name="T6" fmla="*/ 973 w 973"/>
                <a:gd name="T7" fmla="*/ 36 h 1069"/>
                <a:gd name="T8" fmla="*/ 0 w 973"/>
                <a:gd name="T9" fmla="*/ 0 h 1069"/>
                <a:gd name="T10" fmla="*/ 0 w 973"/>
                <a:gd name="T11" fmla="*/ 0 h 1069"/>
                <a:gd name="T12" fmla="*/ 973 w 973"/>
                <a:gd name="T13" fmla="*/ 1069 h 1069"/>
              </a:gdLst>
              <a:ahLst/>
              <a:cxnLst>
                <a:cxn ang="0">
                  <a:pos x="T0" y="T1"/>
                </a:cxn>
                <a:cxn ang="0">
                  <a:pos x="T2" y="T3"/>
                </a:cxn>
                <a:cxn ang="0">
                  <a:pos x="T4" y="T5"/>
                </a:cxn>
                <a:cxn ang="0">
                  <a:pos x="T6" y="T7"/>
                </a:cxn>
                <a:cxn ang="0">
                  <a:pos x="T8" y="T9"/>
                </a:cxn>
              </a:cxnLst>
              <a:rect l="T10" t="T11" r="T12" b="T13"/>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214054" name="Freeform 17"/>
            <p:cNvSpPr/>
            <p:nvPr/>
          </p:nvSpPr>
          <p:spPr bwMode="auto">
            <a:xfrm flipH="1">
              <a:off x="4368" y="2015"/>
              <a:ext cx="138" cy="749"/>
            </a:xfrm>
            <a:custGeom>
              <a:avLst/>
              <a:gdLst>
                <a:gd name="T0" fmla="*/ 0 w 197"/>
                <a:gd name="T1" fmla="*/ 123 h 1069"/>
                <a:gd name="T2" fmla="*/ 0 w 197"/>
                <a:gd name="T3" fmla="*/ 947 h 1069"/>
                <a:gd name="T4" fmla="*/ 197 w 197"/>
                <a:gd name="T5" fmla="*/ 1069 h 1069"/>
                <a:gd name="T6" fmla="*/ 197 w 197"/>
                <a:gd name="T7" fmla="*/ 0 h 1069"/>
                <a:gd name="T8" fmla="*/ 0 w 197"/>
                <a:gd name="T9" fmla="*/ 123 h 1069"/>
                <a:gd name="T10" fmla="*/ 0 w 197"/>
                <a:gd name="T11" fmla="*/ 0 h 1069"/>
                <a:gd name="T12" fmla="*/ 197 w 197"/>
                <a:gd name="T13" fmla="*/ 1069 h 1069"/>
              </a:gdLst>
              <a:ahLst/>
              <a:cxnLst>
                <a:cxn ang="0">
                  <a:pos x="T0" y="T1"/>
                </a:cxn>
                <a:cxn ang="0">
                  <a:pos x="T2" y="T3"/>
                </a:cxn>
                <a:cxn ang="0">
                  <a:pos x="T4" y="T5"/>
                </a:cxn>
                <a:cxn ang="0">
                  <a:pos x="T6" y="T7"/>
                </a:cxn>
                <a:cxn ang="0">
                  <a:pos x="T8" y="T9"/>
                </a:cxn>
              </a:cxnLst>
              <a:rect l="T10" t="T11" r="T12" b="T13"/>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55" name="Freeform 18"/>
            <p:cNvSpPr/>
            <p:nvPr/>
          </p:nvSpPr>
          <p:spPr bwMode="auto">
            <a:xfrm flipH="1">
              <a:off x="2918" y="2049"/>
              <a:ext cx="640" cy="681"/>
            </a:xfrm>
            <a:custGeom>
              <a:avLst/>
              <a:gdLst>
                <a:gd name="T0" fmla="*/ 913 w 913"/>
                <a:gd name="T1" fmla="*/ 958 h 972"/>
                <a:gd name="T2" fmla="*/ 0 w 913"/>
                <a:gd name="T3" fmla="*/ 972 h 972"/>
                <a:gd name="T4" fmla="*/ 0 w 913"/>
                <a:gd name="T5" fmla="*/ 0 h 972"/>
                <a:gd name="T6" fmla="*/ 913 w 913"/>
                <a:gd name="T7" fmla="*/ 6 h 972"/>
                <a:gd name="T8" fmla="*/ 913 w 913"/>
                <a:gd name="T9" fmla="*/ 958 h 972"/>
                <a:gd name="T10" fmla="*/ 0 w 913"/>
                <a:gd name="T11" fmla="*/ 0 h 972"/>
                <a:gd name="T12" fmla="*/ 913 w 913"/>
                <a:gd name="T13" fmla="*/ 972 h 972"/>
              </a:gdLst>
              <a:ahLst/>
              <a:cxnLst>
                <a:cxn ang="0">
                  <a:pos x="T0" y="T1"/>
                </a:cxn>
                <a:cxn ang="0">
                  <a:pos x="T2" y="T3"/>
                </a:cxn>
                <a:cxn ang="0">
                  <a:pos x="T4" y="T5"/>
                </a:cxn>
                <a:cxn ang="0">
                  <a:pos x="T6" y="T7"/>
                </a:cxn>
                <a:cxn ang="0">
                  <a:pos x="T8" y="T9"/>
                </a:cxn>
              </a:cxnLst>
              <a:rect l="T10" t="T11" r="T12" b="T13"/>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214056" name="Freeform 19"/>
            <p:cNvSpPr/>
            <p:nvPr/>
          </p:nvSpPr>
          <p:spPr bwMode="auto">
            <a:xfrm flipH="1">
              <a:off x="3558" y="2049"/>
              <a:ext cx="48" cy="681"/>
            </a:xfrm>
            <a:custGeom>
              <a:avLst/>
              <a:gdLst>
                <a:gd name="T0" fmla="*/ 0 w 69"/>
                <a:gd name="T1" fmla="*/ 87 h 972"/>
                <a:gd name="T2" fmla="*/ 0 w 69"/>
                <a:gd name="T3" fmla="*/ 906 h 972"/>
                <a:gd name="T4" fmla="*/ 69 w 69"/>
                <a:gd name="T5" fmla="*/ 972 h 972"/>
                <a:gd name="T6" fmla="*/ 69 w 69"/>
                <a:gd name="T7" fmla="*/ 0 h 972"/>
                <a:gd name="T8" fmla="*/ 0 w 69"/>
                <a:gd name="T9" fmla="*/ 87 h 972"/>
                <a:gd name="T10" fmla="*/ 0 w 69"/>
                <a:gd name="T11" fmla="*/ 0 h 972"/>
                <a:gd name="T12" fmla="*/ 69 w 69"/>
                <a:gd name="T13" fmla="*/ 972 h 972"/>
              </a:gdLst>
              <a:ahLst/>
              <a:cxnLst>
                <a:cxn ang="0">
                  <a:pos x="T0" y="T1"/>
                </a:cxn>
                <a:cxn ang="0">
                  <a:pos x="T2" y="T3"/>
                </a:cxn>
                <a:cxn ang="0">
                  <a:pos x="T4" y="T5"/>
                </a:cxn>
                <a:cxn ang="0">
                  <a:pos x="T6" y="T7"/>
                </a:cxn>
                <a:cxn ang="0">
                  <a:pos x="T8" y="T9"/>
                </a:cxn>
              </a:cxnLst>
              <a:rect l="T10" t="T11" r="T12" b="T13"/>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57" name="Freeform 32"/>
            <p:cNvSpPr/>
            <p:nvPr/>
          </p:nvSpPr>
          <p:spPr bwMode="auto">
            <a:xfrm>
              <a:off x="1338" y="2803"/>
              <a:ext cx="15" cy="1"/>
            </a:xfrm>
            <a:custGeom>
              <a:avLst/>
              <a:gdLst>
                <a:gd name="T0" fmla="*/ 12 w 12"/>
                <a:gd name="T1" fmla="*/ 0 h 1587"/>
                <a:gd name="T2" fmla="*/ 0 w 12"/>
                <a:gd name="T3" fmla="*/ 0 h 1587"/>
                <a:gd name="T4" fmla="*/ 12 w 12"/>
                <a:gd name="T5" fmla="*/ 0 h 1587"/>
                <a:gd name="T6" fmla="*/ 0 w 12"/>
                <a:gd name="T7" fmla="*/ 0 h 1587"/>
                <a:gd name="T8" fmla="*/ 12 w 12"/>
                <a:gd name="T9" fmla="*/ 1587 h 1587"/>
              </a:gdLst>
              <a:ahLst/>
              <a:cxnLst>
                <a:cxn ang="0">
                  <a:pos x="T0" y="T1"/>
                </a:cxn>
                <a:cxn ang="0">
                  <a:pos x="T2" y="T3"/>
                </a:cxn>
                <a:cxn ang="0">
                  <a:pos x="T4" y="T5"/>
                </a:cxn>
              </a:cxnLst>
              <a:rect l="T6" t="T7" r="T8" b="T9"/>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214058" name="WordArt 33"/>
            <p:cNvSpPr>
              <a:spLocks noChangeArrowheads="1" noChangeShapeType="1" noTextEdit="1"/>
            </p:cNvSpPr>
            <p:nvPr/>
          </p:nvSpPr>
          <p:spPr bwMode="auto">
            <a:xfrm>
              <a:off x="592" y="2579"/>
              <a:ext cx="87"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FFFFFF"/>
                  </a:solidFill>
                  <a:latin typeface="Arial" panose="020B0604020202020204"/>
                  <a:cs typeface="Arial" panose="020B0604020202020204"/>
                </a:rPr>
                <a:t>1</a:t>
              </a:r>
              <a:endParaRPr lang="zh-CN" altLang="en-US" sz="3865" b="1">
                <a:solidFill>
                  <a:srgbClr val="FFFFFF"/>
                </a:solidFill>
                <a:latin typeface="Arial" panose="020B0604020202020204"/>
                <a:cs typeface="Arial" panose="020B0604020202020204"/>
              </a:endParaRPr>
            </a:p>
          </p:txBody>
        </p:sp>
        <p:sp>
          <p:nvSpPr>
            <p:cNvPr id="214059" name="WordArt 34"/>
            <p:cNvSpPr>
              <a:spLocks noChangeArrowheads="1" noChangeShapeType="1" noTextEdit="1"/>
            </p:cNvSpPr>
            <p:nvPr/>
          </p:nvSpPr>
          <p:spPr bwMode="auto">
            <a:xfrm>
              <a:off x="1441" y="2527"/>
              <a:ext cx="110"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0875F8"/>
                  </a:solidFill>
                  <a:latin typeface="Arial" panose="020B0604020202020204"/>
                  <a:cs typeface="Arial" panose="020B0604020202020204"/>
                </a:rPr>
                <a:t>2</a:t>
              </a:r>
              <a:endParaRPr lang="zh-CN" altLang="en-US" sz="3865" b="1">
                <a:solidFill>
                  <a:srgbClr val="0875F8"/>
                </a:solidFill>
                <a:latin typeface="Arial" panose="020B0604020202020204"/>
                <a:cs typeface="Arial" panose="020B0604020202020204"/>
              </a:endParaRPr>
            </a:p>
          </p:txBody>
        </p:sp>
        <p:sp>
          <p:nvSpPr>
            <p:cNvPr id="214060" name="WordArt 35"/>
            <p:cNvSpPr>
              <a:spLocks noChangeArrowheads="1" noChangeShapeType="1" noTextEdit="1"/>
            </p:cNvSpPr>
            <p:nvPr/>
          </p:nvSpPr>
          <p:spPr bwMode="auto">
            <a:xfrm>
              <a:off x="2252" y="2523"/>
              <a:ext cx="110"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0875F8"/>
                  </a:solidFill>
                  <a:latin typeface="Arial" panose="020B0604020202020204"/>
                  <a:cs typeface="Arial" panose="020B0604020202020204"/>
                </a:rPr>
                <a:t>3</a:t>
              </a:r>
              <a:endParaRPr lang="zh-CN" altLang="en-US" sz="3865" b="1">
                <a:solidFill>
                  <a:srgbClr val="0875F8"/>
                </a:solidFill>
                <a:latin typeface="Arial" panose="020B0604020202020204"/>
                <a:cs typeface="Arial" panose="020B0604020202020204"/>
              </a:endParaRPr>
            </a:p>
          </p:txBody>
        </p:sp>
        <p:sp>
          <p:nvSpPr>
            <p:cNvPr id="214061" name="WordArt 36"/>
            <p:cNvSpPr>
              <a:spLocks noChangeArrowheads="1" noChangeShapeType="1" noTextEdit="1"/>
            </p:cNvSpPr>
            <p:nvPr/>
          </p:nvSpPr>
          <p:spPr bwMode="auto">
            <a:xfrm>
              <a:off x="2968" y="2523"/>
              <a:ext cx="110"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0875F8"/>
                  </a:solidFill>
                  <a:latin typeface="Arial" panose="020B0604020202020204"/>
                  <a:cs typeface="Arial" panose="020B0604020202020204"/>
                </a:rPr>
                <a:t>4</a:t>
              </a:r>
              <a:endParaRPr lang="zh-CN" altLang="en-US" sz="3865" b="1">
                <a:solidFill>
                  <a:srgbClr val="0875F8"/>
                </a:solidFill>
                <a:latin typeface="Arial" panose="020B0604020202020204"/>
                <a:cs typeface="Arial" panose="020B0604020202020204"/>
              </a:endParaRPr>
            </a:p>
          </p:txBody>
        </p:sp>
        <p:sp>
          <p:nvSpPr>
            <p:cNvPr id="214062" name="WordArt 37"/>
            <p:cNvSpPr>
              <a:spLocks noChangeArrowheads="1" noChangeShapeType="1" noTextEdit="1"/>
            </p:cNvSpPr>
            <p:nvPr/>
          </p:nvSpPr>
          <p:spPr bwMode="auto">
            <a:xfrm>
              <a:off x="3742" y="2527"/>
              <a:ext cx="110"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0875F8"/>
                  </a:solidFill>
                  <a:latin typeface="Arial" panose="020B0604020202020204"/>
                  <a:cs typeface="Arial" panose="020B0604020202020204"/>
                </a:rPr>
                <a:t>5</a:t>
              </a:r>
              <a:endParaRPr lang="zh-CN" altLang="en-US" sz="3865" b="1">
                <a:solidFill>
                  <a:srgbClr val="0875F8"/>
                </a:solidFill>
                <a:latin typeface="Arial" panose="020B0604020202020204"/>
                <a:cs typeface="Arial" panose="020B0604020202020204"/>
              </a:endParaRPr>
            </a:p>
          </p:txBody>
        </p:sp>
        <p:sp>
          <p:nvSpPr>
            <p:cNvPr id="214063" name="WordArt 38"/>
            <p:cNvSpPr>
              <a:spLocks noChangeArrowheads="1" noChangeShapeType="1" noTextEdit="1"/>
            </p:cNvSpPr>
            <p:nvPr/>
          </p:nvSpPr>
          <p:spPr bwMode="auto">
            <a:xfrm>
              <a:off x="4604" y="2568"/>
              <a:ext cx="115" cy="17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865" b="1">
                  <a:solidFill>
                    <a:srgbClr val="0875F8"/>
                  </a:solidFill>
                  <a:latin typeface="Arial" panose="020B0604020202020204"/>
                  <a:cs typeface="Arial" panose="020B0604020202020204"/>
                </a:rPr>
                <a:t>6</a:t>
              </a:r>
              <a:endParaRPr lang="zh-CN" altLang="en-US" sz="3865" b="1">
                <a:solidFill>
                  <a:srgbClr val="0875F8"/>
                </a:solidFill>
                <a:latin typeface="Arial" panose="020B0604020202020204"/>
                <a:cs typeface="Arial" panose="020B0604020202020204"/>
              </a:endParaRPr>
            </a:p>
          </p:txBody>
        </p:sp>
      </p:grpSp>
      <p:grpSp>
        <p:nvGrpSpPr>
          <p:cNvPr id="214064" name="Group 48"/>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3"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目录</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14068" name="Picture 52"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756810" y="1444850"/>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01</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2622345" y="2500322"/>
            <a:ext cx="4480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Research background and significance</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2622345" y="3022032"/>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研究背景</a:t>
            </a: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及</a:t>
            </a:r>
            <a:r>
              <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意义</a:t>
            </a: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4025"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a:spLocks noChangeArrowheads="1"/>
          </p:cNvSpPr>
          <p:nvPr/>
        </p:nvSpPr>
        <p:spPr bwMode="auto">
          <a:xfrm>
            <a:off x="2954790" y="1979658"/>
            <a:ext cx="676868" cy="97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5600" b="1" dirty="0">
                <a:solidFill>
                  <a:srgbClr val="7F7F7F"/>
                </a:solidFill>
                <a:latin typeface="Arial Black" panose="020B0A04020102020204" pitchFamily="34" charset="0"/>
                <a:ea typeface="微软雅黑" panose="020B0503020204020204" pitchFamily="34" charset="-122"/>
              </a:rPr>
              <a:t>A</a:t>
            </a:r>
            <a:endParaRPr lang="zh-CN" altLang="en-US" sz="5600" b="1" dirty="0">
              <a:solidFill>
                <a:srgbClr val="7F7F7F"/>
              </a:solidFill>
              <a:latin typeface="Arial Black" panose="020B0A04020102020204" pitchFamily="34" charset="0"/>
              <a:ea typeface="微软雅黑" panose="020B0503020204020204" pitchFamily="34" charset="-122"/>
            </a:endParaRPr>
          </a:p>
        </p:txBody>
      </p:sp>
      <p:sp>
        <p:nvSpPr>
          <p:cNvPr id="47" name="TextBox 46"/>
          <p:cNvSpPr txBox="1">
            <a:spLocks noChangeArrowheads="1"/>
          </p:cNvSpPr>
          <p:nvPr/>
        </p:nvSpPr>
        <p:spPr bwMode="auto">
          <a:xfrm>
            <a:off x="2946389" y="4891949"/>
            <a:ext cx="676868" cy="97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5600" b="1" dirty="0">
                <a:solidFill>
                  <a:srgbClr val="7F7F7F"/>
                </a:solidFill>
                <a:latin typeface="Arial Black" panose="020B0A04020102020204" pitchFamily="34" charset="0"/>
                <a:ea typeface="微软雅黑" panose="020B0503020204020204" pitchFamily="34" charset="-122"/>
              </a:rPr>
              <a:t>B</a:t>
            </a:r>
            <a:endParaRPr lang="zh-CN" altLang="en-US" sz="5600" b="1" dirty="0">
              <a:solidFill>
                <a:srgbClr val="7F7F7F"/>
              </a:solidFill>
              <a:latin typeface="Arial Black" panose="020B0A04020102020204" pitchFamily="34" charset="0"/>
              <a:ea typeface="微软雅黑" panose="020B0503020204020204" pitchFamily="34" charset="-122"/>
            </a:endParaRPr>
          </a:p>
        </p:txBody>
      </p:sp>
      <p:grpSp>
        <p:nvGrpSpPr>
          <p:cNvPr id="4" name="组合 3"/>
          <p:cNvGrpSpPr/>
          <p:nvPr/>
        </p:nvGrpSpPr>
        <p:grpSpPr>
          <a:xfrm>
            <a:off x="825301" y="1380686"/>
            <a:ext cx="9651830" cy="4798248"/>
            <a:chOff x="2160756" y="1493573"/>
            <a:chExt cx="9651830" cy="4798248"/>
          </a:xfrm>
        </p:grpSpPr>
        <p:sp>
          <p:nvSpPr>
            <p:cNvPr id="39" name="椭圆 1"/>
            <p:cNvSpPr/>
            <p:nvPr/>
          </p:nvSpPr>
          <p:spPr>
            <a:xfrm>
              <a:off x="3868885" y="1722060"/>
              <a:ext cx="1835775" cy="165317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lIns="96750" tIns="48376" rIns="96750" bIns="48376" anchor="ctr"/>
            <a:lstStyle/>
            <a:p>
              <a:pPr>
                <a:defRPr/>
              </a:pPr>
              <a:endParaRPr lang="zh-CN" altLang="en-US" sz="2135" b="1" kern="0">
                <a:solidFill>
                  <a:sysClr val="window" lastClr="FFFFFF"/>
                </a:solidFill>
                <a:latin typeface="微软雅黑" panose="020B0503020204020204" pitchFamily="34" charset="-122"/>
                <a:ea typeface="微软雅黑" panose="020B0503020204020204" pitchFamily="34" charset="-122"/>
              </a:endParaRPr>
            </a:p>
          </p:txBody>
        </p:sp>
        <p:sp>
          <p:nvSpPr>
            <p:cNvPr id="40" name="椭圆 1"/>
            <p:cNvSpPr/>
            <p:nvPr/>
          </p:nvSpPr>
          <p:spPr>
            <a:xfrm>
              <a:off x="3699248" y="3171951"/>
              <a:ext cx="923766" cy="1653178"/>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FC000"/>
            </a:solidFill>
            <a:ln w="25400" cap="flat" cmpd="sng" algn="ctr">
              <a:noFill/>
              <a:prstDash val="solid"/>
            </a:ln>
            <a:effectLst/>
          </p:spPr>
          <p:txBody>
            <a:bodyPr lIns="96750" tIns="48376" rIns="96750" bIns="48376" anchor="ctr"/>
            <a:lstStyle/>
            <a:p>
              <a:pPr>
                <a:defRPr/>
              </a:pPr>
              <a:endParaRPr lang="zh-CN" altLang="en-US" sz="1865" kern="0">
                <a:solidFill>
                  <a:sysClr val="window" lastClr="FFFFFF"/>
                </a:solidFill>
              </a:endParaRPr>
            </a:p>
          </p:txBody>
        </p:sp>
        <p:sp>
          <p:nvSpPr>
            <p:cNvPr id="41" name="椭圆 1"/>
            <p:cNvSpPr/>
            <p:nvPr/>
          </p:nvSpPr>
          <p:spPr>
            <a:xfrm rot="5400000">
              <a:off x="3663739" y="4544827"/>
              <a:ext cx="1646457" cy="184753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lIns="96750" tIns="48376" rIns="96750" bIns="48376" anchor="ctr"/>
            <a:lstStyle/>
            <a:p>
              <a:pPr>
                <a:defRPr/>
              </a:pPr>
              <a:endParaRPr lang="zh-CN" altLang="en-US" sz="2135" b="1" kern="0">
                <a:solidFill>
                  <a:sysClr val="window" lastClr="FFFFFF"/>
                </a:solidFill>
                <a:latin typeface="微软雅黑" panose="020B0503020204020204" pitchFamily="34" charset="-122"/>
                <a:ea typeface="微软雅黑" panose="020B0503020204020204" pitchFamily="34" charset="-122"/>
              </a:endParaRPr>
            </a:p>
          </p:txBody>
        </p:sp>
        <p:sp>
          <p:nvSpPr>
            <p:cNvPr id="42" name="椭圆 1"/>
            <p:cNvSpPr/>
            <p:nvPr/>
          </p:nvSpPr>
          <p:spPr>
            <a:xfrm rot="10800000">
              <a:off x="2222901" y="1493573"/>
              <a:ext cx="1839134" cy="165317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FC000"/>
            </a:solidFill>
            <a:ln w="25400" cap="flat" cmpd="sng" algn="ctr">
              <a:noFill/>
              <a:prstDash val="solid"/>
            </a:ln>
            <a:effectLst/>
          </p:spPr>
          <p:txBody>
            <a:bodyPr lIns="96750" tIns="48376" rIns="96750" bIns="48376" anchor="ctr"/>
            <a:lstStyle/>
            <a:p>
              <a:pPr>
                <a:defRPr/>
              </a:pPr>
              <a:endParaRPr lang="zh-CN" altLang="en-US" sz="1865" kern="0">
                <a:solidFill>
                  <a:sysClr val="window" lastClr="FFFFFF"/>
                </a:solidFill>
              </a:endParaRPr>
            </a:p>
          </p:txBody>
        </p:sp>
        <p:sp>
          <p:nvSpPr>
            <p:cNvPr id="43" name="椭圆 1"/>
            <p:cNvSpPr/>
            <p:nvPr/>
          </p:nvSpPr>
          <p:spPr>
            <a:xfrm rot="6199008">
              <a:off x="2615802" y="3906388"/>
              <a:ext cx="828270" cy="1738361"/>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79646">
                <a:lumMod val="75000"/>
              </a:srgbClr>
            </a:solidFill>
            <a:ln w="25400" cap="flat" cmpd="sng" algn="ctr">
              <a:noFill/>
              <a:prstDash val="solid"/>
            </a:ln>
            <a:effectLst/>
          </p:spPr>
          <p:txBody>
            <a:bodyPr lIns="96750" tIns="48376" rIns="96750" bIns="48376" anchor="ctr"/>
            <a:lstStyle/>
            <a:p>
              <a:pPr>
                <a:defRPr/>
              </a:pPr>
              <a:endParaRPr lang="zh-CN" altLang="en-US" sz="1865" kern="0">
                <a:solidFill>
                  <a:sysClr val="window" lastClr="FFFFFF"/>
                </a:solidFill>
              </a:endParaRPr>
            </a:p>
          </p:txBody>
        </p:sp>
        <p:sp>
          <p:nvSpPr>
            <p:cNvPr id="44" name="圆角矩形 14"/>
            <p:cNvSpPr>
              <a:spLocks noChangeArrowheads="1"/>
            </p:cNvSpPr>
            <p:nvPr/>
          </p:nvSpPr>
          <p:spPr bwMode="auto">
            <a:xfrm>
              <a:off x="5533344" y="2121915"/>
              <a:ext cx="4418963" cy="64682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r>
                <a:rPr lang="zh-CN" altLang="en-US" sz="2535" b="1" dirty="0" smtClean="0">
                  <a:solidFill>
                    <a:srgbClr val="FFFFFF"/>
                  </a:solidFill>
                  <a:latin typeface="微软雅黑" panose="020B0503020204020204" pitchFamily="34" charset="-122"/>
                  <a:ea typeface="微软雅黑" panose="020B0503020204020204" pitchFamily="34" charset="-122"/>
                </a:rPr>
                <a:t>研究背景</a:t>
              </a:r>
              <a:endParaRPr lang="zh-CN" altLang="en-US" sz="2535" b="1" dirty="0">
                <a:solidFill>
                  <a:srgbClr val="FFFFFF"/>
                </a:solidFill>
                <a:latin typeface="微软雅黑" panose="020B0503020204020204" pitchFamily="34" charset="-122"/>
                <a:ea typeface="微软雅黑" panose="020B0503020204020204" pitchFamily="34" charset="-122"/>
              </a:endParaRPr>
            </a:p>
          </p:txBody>
        </p:sp>
        <p:sp>
          <p:nvSpPr>
            <p:cNvPr id="45" name="圆角矩形 14"/>
            <p:cNvSpPr>
              <a:spLocks noChangeArrowheads="1"/>
            </p:cNvSpPr>
            <p:nvPr/>
          </p:nvSpPr>
          <p:spPr bwMode="auto">
            <a:xfrm>
              <a:off x="5165517" y="4927614"/>
              <a:ext cx="4497901" cy="648503"/>
            </a:xfrm>
            <a:custGeom>
              <a:avLst/>
              <a:gdLst>
                <a:gd name="T0" fmla="*/ 0 w 4033295"/>
                <a:gd name="T1" fmla="*/ 0 h 648072"/>
                <a:gd name="T2" fmla="*/ 3103641 w 4033295"/>
                <a:gd name="T3" fmla="*/ 0 h 648072"/>
                <a:gd name="T4" fmla="*/ 3374771 w 4033295"/>
                <a:gd name="T5" fmla="*/ 269664 h 648072"/>
                <a:gd name="T6" fmla="*/ 3103641 w 4033295"/>
                <a:gd name="T7" fmla="*/ 539328 h 648072"/>
                <a:gd name="T8" fmla="*/ 60960 w 4033295"/>
                <a:gd name="T9" fmla="*/ 539328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117190" tIns="58595" rIns="117190" bIns="58595" anchor="ctr"/>
            <a:lstStyle/>
            <a:p>
              <a:pPr defTabSz="1172210"/>
              <a:r>
                <a:rPr lang="zh-CN" altLang="en-US" sz="2535" b="1" dirty="0" smtClean="0">
                  <a:solidFill>
                    <a:srgbClr val="FFFFFF"/>
                  </a:solidFill>
                  <a:latin typeface="微软雅黑" panose="020B0503020204020204" pitchFamily="34" charset="-122"/>
                  <a:ea typeface="微软雅黑" panose="020B0503020204020204" pitchFamily="34" charset="-122"/>
                </a:rPr>
                <a:t>研究意义</a:t>
              </a:r>
              <a:endParaRPr lang="zh-CN" altLang="en-US" sz="2535" b="1" dirty="0">
                <a:solidFill>
                  <a:srgbClr val="FFFFFF"/>
                </a:solidFill>
                <a:latin typeface="微软雅黑" panose="020B0503020204020204" pitchFamily="34" charset="-122"/>
                <a:ea typeface="微软雅黑" panose="020B0503020204020204" pitchFamily="34" charset="-122"/>
              </a:endParaRPr>
            </a:p>
          </p:txBody>
        </p:sp>
        <p:sp>
          <p:nvSpPr>
            <p:cNvPr id="48" name="TextBox 47"/>
            <p:cNvSpPr txBox="1">
              <a:spLocks noChangeArrowheads="1"/>
            </p:cNvSpPr>
            <p:nvPr/>
          </p:nvSpPr>
          <p:spPr bwMode="auto">
            <a:xfrm>
              <a:off x="5319349" y="2758648"/>
              <a:ext cx="6493237" cy="191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1</a:t>
              </a:r>
              <a:r>
                <a:rPr lang="zh-CN" altLang="en-US" dirty="0" smtClean="0">
                  <a:solidFill>
                    <a:srgbClr val="0D0D0D"/>
                  </a:solidFill>
                  <a:latin typeface="微软雅黑" panose="020B0503020204020204" pitchFamily="34" charset="-122"/>
                  <a:ea typeface="微软雅黑" panose="020B0503020204020204" pitchFamily="34" charset="-122"/>
                </a:rPr>
                <a:t>）艺术图像数量增长速度快，对海量艺术图像资源进行有效管理很分类是亟待解决的问题；</a:t>
              </a:r>
              <a:endParaRPr lang="en-US" altLang="zh-CN" dirty="0" smtClean="0">
                <a:solidFill>
                  <a:srgbClr val="0D0D0D"/>
                </a:solidFill>
                <a:latin typeface="微软雅黑" panose="020B0503020204020204" pitchFamily="34" charset="-122"/>
                <a:ea typeface="微软雅黑" panose="020B0503020204020204" pitchFamily="34" charset="-122"/>
              </a:endParaRPr>
            </a:p>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2</a:t>
              </a:r>
              <a:r>
                <a:rPr lang="zh-CN" altLang="en-US" dirty="0" smtClean="0">
                  <a:solidFill>
                    <a:srgbClr val="0D0D0D"/>
                  </a:solidFill>
                  <a:latin typeface="微软雅黑" panose="020B0503020204020204" pitchFamily="34" charset="-122"/>
                  <a:ea typeface="微软雅黑" panose="020B0503020204020204" pitchFamily="34" charset="-122"/>
                </a:rPr>
                <a:t>）目前研究方法多针对拍摄类图像进行分类，对艺术图像进行分类的研究不多；</a:t>
              </a:r>
              <a:endParaRPr lang="en-US" altLang="zh-CN" dirty="0" smtClean="0">
                <a:solidFill>
                  <a:srgbClr val="0D0D0D"/>
                </a:solidFill>
                <a:latin typeface="微软雅黑" panose="020B0503020204020204" pitchFamily="34" charset="-122"/>
                <a:ea typeface="微软雅黑" panose="020B0503020204020204" pitchFamily="34" charset="-122"/>
              </a:endParaRPr>
            </a:p>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3</a:t>
              </a:r>
              <a:r>
                <a:rPr lang="zh-CN" altLang="en-US" dirty="0" smtClean="0">
                  <a:solidFill>
                    <a:srgbClr val="0D0D0D"/>
                  </a:solidFill>
                  <a:latin typeface="微软雅黑" panose="020B0503020204020204" pitchFamily="34" charset="-122"/>
                  <a:ea typeface="微软雅黑" panose="020B0503020204020204" pitchFamily="34" charset="-122"/>
                </a:rPr>
                <a:t>）传统手工分类方法，准确率不高，费时费力。</a:t>
              </a:r>
              <a:endParaRPr lang="en-US" altLang="zh-CN" dirty="0">
                <a:solidFill>
                  <a:srgbClr val="0D0D0D"/>
                </a:solidFill>
                <a:latin typeface="微软雅黑" panose="020B0503020204020204" pitchFamily="34" charset="-122"/>
                <a:ea typeface="微软雅黑" panose="020B0503020204020204" pitchFamily="34" charset="-122"/>
              </a:endParaRPr>
            </a:p>
          </p:txBody>
        </p:sp>
      </p:grpSp>
      <p:sp>
        <p:nvSpPr>
          <p:cNvPr id="49" name="TextBox 48"/>
          <p:cNvSpPr txBox="1">
            <a:spLocks noChangeArrowheads="1"/>
          </p:cNvSpPr>
          <p:nvPr/>
        </p:nvSpPr>
        <p:spPr bwMode="auto">
          <a:xfrm>
            <a:off x="3933964" y="5463230"/>
            <a:ext cx="7586290" cy="119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7190" tIns="58595" rIns="117190" bIns="58595">
            <a:spAutoFit/>
          </a:bodyPr>
          <a:lstStyle>
            <a:lvl1pPr defTabSz="1108075" eaLnBrk="0" hangingPunct="0">
              <a:defRPr>
                <a:solidFill>
                  <a:schemeClr val="tx1"/>
                </a:solidFill>
                <a:latin typeface="Arial" panose="020B0604020202020204" pitchFamily="34" charset="0"/>
              </a:defRPr>
            </a:lvl1pPr>
            <a:lvl2pPr marL="900430" indent="-346075" defTabSz="1108075" eaLnBrk="0" hangingPunct="0">
              <a:defRPr>
                <a:solidFill>
                  <a:schemeClr val="tx1"/>
                </a:solidFill>
                <a:latin typeface="Arial" panose="020B0604020202020204" pitchFamily="34" charset="0"/>
              </a:defRPr>
            </a:lvl2pPr>
            <a:lvl3pPr marL="1384300" indent="-276225" defTabSz="1108075" eaLnBrk="0" hangingPunct="0">
              <a:defRPr>
                <a:solidFill>
                  <a:schemeClr val="tx1"/>
                </a:solidFill>
                <a:latin typeface="Arial" panose="020B0604020202020204" pitchFamily="34" charset="0"/>
              </a:defRPr>
            </a:lvl3pPr>
            <a:lvl4pPr marL="1938655" indent="-276225" defTabSz="1108075" eaLnBrk="0" hangingPunct="0">
              <a:defRPr>
                <a:solidFill>
                  <a:schemeClr val="tx1"/>
                </a:solidFill>
                <a:latin typeface="Arial" panose="020B0604020202020204" pitchFamily="34" charset="0"/>
              </a:defRPr>
            </a:lvl4pPr>
            <a:lvl5pPr marL="2491105" indent="-274955" defTabSz="1108075" eaLnBrk="0" hangingPunct="0">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1</a:t>
            </a:r>
            <a:r>
              <a:rPr lang="zh-CN" altLang="en-US" dirty="0" smtClean="0">
                <a:solidFill>
                  <a:srgbClr val="0D0D0D"/>
                </a:solidFill>
                <a:latin typeface="微软雅黑" panose="020B0503020204020204" pitchFamily="34" charset="-122"/>
                <a:ea typeface="微软雅黑" panose="020B0503020204020204" pitchFamily="34" charset="-122"/>
              </a:rPr>
              <a:t>）方便人们对艺术图像进行索引检索；</a:t>
            </a:r>
            <a:endParaRPr lang="en-US" altLang="zh-CN" dirty="0" smtClean="0">
              <a:solidFill>
                <a:srgbClr val="0D0D0D"/>
              </a:solidFill>
              <a:latin typeface="微软雅黑" panose="020B0503020204020204" pitchFamily="34" charset="-122"/>
              <a:ea typeface="微软雅黑" panose="020B0503020204020204" pitchFamily="34" charset="-122"/>
            </a:endParaRPr>
          </a:p>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2</a:t>
            </a:r>
            <a:r>
              <a:rPr lang="zh-CN" altLang="en-US" dirty="0" smtClean="0">
                <a:solidFill>
                  <a:srgbClr val="0D0D0D"/>
                </a:solidFill>
                <a:latin typeface="微软雅黑" panose="020B0503020204020204" pitchFamily="34" charset="-122"/>
                <a:ea typeface="微软雅黑" panose="020B0503020204020204" pitchFamily="34" charset="-122"/>
              </a:rPr>
              <a:t>）将人力从资源建设中解放出来，保证资源属性标注的客观性；</a:t>
            </a:r>
            <a:endParaRPr lang="en-US" altLang="zh-CN" dirty="0" smtClean="0">
              <a:solidFill>
                <a:srgbClr val="0D0D0D"/>
              </a:solidFill>
              <a:latin typeface="微软雅黑" panose="020B0503020204020204" pitchFamily="34" charset="-122"/>
              <a:ea typeface="微软雅黑" panose="020B0503020204020204" pitchFamily="34" charset="-122"/>
            </a:endParaRPr>
          </a:p>
          <a:p>
            <a:pPr algn="l" eaLnBrk="1" hangingPunct="1">
              <a:lnSpc>
                <a:spcPct val="130000"/>
              </a:lnSpc>
            </a:pPr>
            <a:r>
              <a:rPr lang="zh-CN" altLang="en-US" dirty="0" smtClean="0">
                <a:solidFill>
                  <a:srgbClr val="0D0D0D"/>
                </a:solidFill>
                <a:latin typeface="微软雅黑" panose="020B0503020204020204" pitchFamily="34" charset="-122"/>
                <a:ea typeface="微软雅黑" panose="020B0503020204020204" pitchFamily="34" charset="-122"/>
              </a:rPr>
              <a:t>（</a:t>
            </a:r>
            <a:r>
              <a:rPr lang="en-US" altLang="zh-CN" dirty="0" smtClean="0">
                <a:solidFill>
                  <a:srgbClr val="0D0D0D"/>
                </a:solidFill>
                <a:latin typeface="微软雅黑" panose="020B0503020204020204" pitchFamily="34" charset="-122"/>
                <a:ea typeface="微软雅黑" panose="020B0503020204020204" pitchFamily="34" charset="-122"/>
              </a:rPr>
              <a:t>3</a:t>
            </a:r>
            <a:r>
              <a:rPr lang="zh-CN" altLang="en-US" dirty="0" smtClean="0">
                <a:solidFill>
                  <a:srgbClr val="0D0D0D"/>
                </a:solidFill>
                <a:latin typeface="微软雅黑" panose="020B0503020204020204" pitchFamily="34" charset="-122"/>
                <a:ea typeface="微软雅黑" panose="020B0503020204020204" pitchFamily="34" charset="-122"/>
              </a:rPr>
              <a:t>）方便学者、教育、艺术爱好者学习欣赏与研究。</a:t>
            </a:r>
            <a:endParaRPr lang="en-US" altLang="zh-CN" dirty="0">
              <a:solidFill>
                <a:srgbClr val="0D0D0D"/>
              </a:solidFill>
              <a:latin typeface="微软雅黑" panose="020B0503020204020204" pitchFamily="34" charset="-122"/>
              <a:ea typeface="微软雅黑" panose="020B0503020204020204" pitchFamily="34" charset="-122"/>
            </a:endParaRPr>
          </a:p>
        </p:txBody>
      </p:sp>
      <p:grpSp>
        <p:nvGrpSpPr>
          <p:cNvPr id="124045" name="Group 141"/>
          <p:cNvGrpSpPr/>
          <p:nvPr/>
        </p:nvGrpSpPr>
        <p:grpSpPr bwMode="auto">
          <a:xfrm>
            <a:off x="452630" y="260409"/>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3"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149652" y="203288"/>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研究背景和意义</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124049" name="Picture 145"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149653" y="808109"/>
            <a:ext cx="11012973" cy="7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718271" y="1292472"/>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en-US" altLang="zh-CN" sz="199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2480632" y="2500322"/>
            <a:ext cx="4288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Research status at home and abroad </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2634520" y="3114943"/>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国内外研究现状</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6066"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 y="3361"/>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13"/>
          <p:cNvSpPr>
            <a:spLocks noChangeShapeType="1"/>
          </p:cNvSpPr>
          <p:nvPr/>
        </p:nvSpPr>
        <p:spPr bwMode="auto">
          <a:xfrm>
            <a:off x="815417" y="3776773"/>
            <a:ext cx="10848374" cy="0"/>
          </a:xfrm>
          <a:prstGeom prst="line">
            <a:avLst/>
          </a:prstGeom>
          <a:noFill/>
          <a:ln w="101600">
            <a:solidFill>
              <a:srgbClr val="0070C0"/>
            </a:solidFill>
            <a:round/>
            <a:tailEnd type="triangle" w="med" len="med"/>
          </a:ln>
          <a:effectLst/>
        </p:spPr>
        <p:txBody>
          <a:bodyPr lIns="96750" tIns="48376" rIns="96750" bIns="48376"/>
          <a:lstStyle/>
          <a:p>
            <a:pPr>
              <a:defRPr/>
            </a:pPr>
            <a:endParaRPr lang="zh-CN" altLang="en-US" sz="1865">
              <a:ln>
                <a:solidFill>
                  <a:srgbClr val="FFD347"/>
                </a:solidFill>
              </a:ln>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AutoShape 2"/>
          <p:cNvSpPr>
            <a:spLocks noChangeArrowheads="1"/>
          </p:cNvSpPr>
          <p:nvPr/>
        </p:nvSpPr>
        <p:spPr bwMode="auto">
          <a:xfrm>
            <a:off x="2316957" y="1391702"/>
            <a:ext cx="2158254" cy="2035618"/>
          </a:xfrm>
          <a:prstGeom prst="roundRect">
            <a:avLst>
              <a:gd name="adj" fmla="val 13009"/>
            </a:avLst>
          </a:prstGeom>
          <a:solidFill>
            <a:srgbClr val="00B0F0"/>
          </a:solidFill>
          <a:ln w="19050" cap="rnd">
            <a:solidFill>
              <a:srgbClr val="595959"/>
            </a:solidFill>
            <a:prstDash val="sysDot"/>
            <a:round/>
          </a:ln>
        </p:spPr>
        <p:txBody>
          <a:bodyPr wrap="none" lIns="117190" tIns="58595" rIns="117190" bIns="58595" anchor="ctr"/>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Line 16"/>
          <p:cNvSpPr>
            <a:spLocks noChangeShapeType="1"/>
          </p:cNvSpPr>
          <p:nvPr/>
        </p:nvSpPr>
        <p:spPr bwMode="auto">
          <a:xfrm flipH="1">
            <a:off x="2538661" y="1836306"/>
            <a:ext cx="0" cy="1937107"/>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24" name="Group 138"/>
          <p:cNvGrpSpPr/>
          <p:nvPr/>
        </p:nvGrpSpPr>
        <p:grpSpPr bwMode="auto">
          <a:xfrm>
            <a:off x="2411013" y="3665890"/>
            <a:ext cx="243538" cy="218407"/>
            <a:chOff x="1661" y="2750"/>
            <a:chExt cx="250" cy="250"/>
          </a:xfrm>
        </p:grpSpPr>
        <p:sp>
          <p:nvSpPr>
            <p:cNvPr id="216078" name="Oval 139"/>
            <p:cNvSpPr>
              <a:spLocks noChangeArrowheads="1"/>
            </p:cNvSpPr>
            <p:nvPr/>
          </p:nvSpPr>
          <p:spPr bwMode="auto">
            <a:xfrm>
              <a:off x="1661" y="2750"/>
              <a:ext cx="250" cy="250"/>
            </a:xfrm>
            <a:prstGeom prst="ellipse">
              <a:avLst/>
            </a:prstGeom>
            <a:solidFill>
              <a:srgbClr val="FFD347"/>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079"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28" name="TextBox 57"/>
          <p:cNvSpPr txBox="1">
            <a:spLocks noChangeArrowheads="1"/>
          </p:cNvSpPr>
          <p:nvPr/>
        </p:nvSpPr>
        <p:spPr bwMode="auto">
          <a:xfrm>
            <a:off x="2514306" y="1555283"/>
            <a:ext cx="2064198" cy="141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gn="l">
              <a:lnSpc>
                <a:spcPct val="150000"/>
              </a:lnSpc>
            </a:pPr>
            <a:r>
              <a:rPr lang="en-US" altLang="zh-CN" sz="1400" dirty="0" smtClean="0">
                <a:solidFill>
                  <a:srgbClr val="FFFFFF"/>
                </a:solidFill>
                <a:latin typeface="微软雅黑" panose="020B0503020204020204" pitchFamily="34" charset="-122"/>
                <a:ea typeface="微软雅黑" panose="020B0503020204020204" pitchFamily="34" charset="-122"/>
              </a:rPr>
              <a:t>Sun</a:t>
            </a:r>
            <a:r>
              <a:rPr lang="zh-CN" altLang="en-US" sz="1400" dirty="0" smtClean="0">
                <a:solidFill>
                  <a:srgbClr val="FFFFFF"/>
                </a:solidFill>
                <a:latin typeface="微软雅黑" panose="020B0503020204020204" pitchFamily="34" charset="-122"/>
                <a:ea typeface="微软雅黑" panose="020B0503020204020204" pitchFamily="34" charset="-122"/>
              </a:rPr>
              <a:t>等用蒙特卡洛凸壳特征选择模型整合基础特征描述子并使用</a:t>
            </a:r>
            <a:r>
              <a:rPr lang="en-US" altLang="zh-CN" sz="1400" dirty="0" smtClean="0">
                <a:solidFill>
                  <a:srgbClr val="FFFFFF"/>
                </a:solidFill>
                <a:latin typeface="微软雅黑" panose="020B0503020204020204" pitchFamily="34" charset="-122"/>
                <a:ea typeface="微软雅黑" panose="020B0503020204020204" pitchFamily="34" charset="-122"/>
              </a:rPr>
              <a:t>SVM</a:t>
            </a:r>
            <a:r>
              <a:rPr lang="zh-CN" altLang="en-US" sz="1400" dirty="0" smtClean="0">
                <a:solidFill>
                  <a:srgbClr val="FFFFFF"/>
                </a:solidFill>
                <a:latin typeface="微软雅黑" panose="020B0503020204020204" pitchFamily="34" charset="-122"/>
                <a:ea typeface="微软雅黑" panose="020B0503020204020204" pitchFamily="34" charset="-122"/>
              </a:rPr>
              <a:t>对中国画艺术家分类。</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29" name="AutoShape 17"/>
          <p:cNvSpPr>
            <a:spLocks noChangeArrowheads="1"/>
          </p:cNvSpPr>
          <p:nvPr/>
        </p:nvSpPr>
        <p:spPr bwMode="auto">
          <a:xfrm>
            <a:off x="1247069" y="4137986"/>
            <a:ext cx="2431318" cy="2031460"/>
          </a:xfrm>
          <a:prstGeom prst="roundRect">
            <a:avLst>
              <a:gd name="adj" fmla="val 13009"/>
            </a:avLst>
          </a:prstGeom>
          <a:solidFill>
            <a:srgbClr val="0070C0"/>
          </a:solidFill>
          <a:ln w="19050" cap="rnd">
            <a:solidFill>
              <a:srgbClr val="595959"/>
            </a:solidFill>
            <a:prstDash val="sysDot"/>
            <a:round/>
          </a:ln>
        </p:spPr>
        <p:txBody>
          <a:bodyPr lIns="117190" tIns="58595" rIns="117190" bIns="58595"/>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1" name="TextBox 57"/>
          <p:cNvSpPr txBox="1">
            <a:spLocks noChangeArrowheads="1"/>
          </p:cNvSpPr>
          <p:nvPr/>
        </p:nvSpPr>
        <p:spPr bwMode="auto">
          <a:xfrm>
            <a:off x="1352881" y="4276920"/>
            <a:ext cx="2325506" cy="173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nSpc>
                <a:spcPct val="150000"/>
              </a:lnSpc>
            </a:pPr>
            <a:r>
              <a:rPr lang="en-US" altLang="zh-CN" sz="1400" dirty="0" smtClean="0">
                <a:solidFill>
                  <a:srgbClr val="FFFFFF"/>
                </a:solidFill>
                <a:latin typeface="微软雅黑" panose="020B0503020204020204" pitchFamily="34" charset="-122"/>
                <a:ea typeface="微软雅黑" panose="020B0503020204020204" pitchFamily="34" charset="-122"/>
              </a:rPr>
              <a:t>Sun</a:t>
            </a:r>
            <a:r>
              <a:rPr lang="zh-CN" altLang="en-US" sz="1400" dirty="0" smtClean="0">
                <a:solidFill>
                  <a:srgbClr val="FFFFFF"/>
                </a:solidFill>
                <a:latin typeface="微软雅黑" panose="020B0503020204020204" pitchFamily="34" charset="-122"/>
                <a:ea typeface="微软雅黑" panose="020B0503020204020204" pitchFamily="34" charset="-122"/>
              </a:rPr>
              <a:t>等将中国水墨画中线条明显的部分提取出来，然后输入</a:t>
            </a:r>
            <a:r>
              <a:rPr lang="en-US" altLang="zh-CN" sz="1400" dirty="0" smtClean="0">
                <a:solidFill>
                  <a:srgbClr val="FFFFFF"/>
                </a:solidFill>
                <a:latin typeface="微软雅黑" panose="020B0503020204020204" pitchFamily="34" charset="-122"/>
                <a:ea typeface="微软雅黑" panose="020B0503020204020204" pitchFamily="34" charset="-122"/>
              </a:rPr>
              <a:t>CNN</a:t>
            </a:r>
            <a:r>
              <a:rPr lang="zh-CN" altLang="en-US" sz="1400" dirty="0" smtClean="0">
                <a:solidFill>
                  <a:srgbClr val="FFFFFF"/>
                </a:solidFill>
                <a:latin typeface="微软雅黑" panose="020B0503020204020204" pitchFamily="34" charset="-122"/>
                <a:ea typeface="微软雅黑" panose="020B0503020204020204" pitchFamily="34" charset="-122"/>
              </a:rPr>
              <a:t>来提取特征，最后用</a:t>
            </a:r>
            <a:r>
              <a:rPr lang="en-US" altLang="zh-CN" sz="1400" dirty="0" smtClean="0">
                <a:solidFill>
                  <a:srgbClr val="FFFFFF"/>
                </a:solidFill>
                <a:latin typeface="微软雅黑" panose="020B0503020204020204" pitchFamily="34" charset="-122"/>
                <a:ea typeface="微软雅黑" panose="020B0503020204020204" pitchFamily="34" charset="-122"/>
              </a:rPr>
              <a:t>sparse group lasso</a:t>
            </a:r>
            <a:r>
              <a:rPr lang="zh-CN" altLang="en-US" sz="1400" dirty="0" smtClean="0">
                <a:solidFill>
                  <a:srgbClr val="FFFFFF"/>
                </a:solidFill>
                <a:latin typeface="微软雅黑" panose="020B0503020204020204" pitchFamily="34" charset="-122"/>
                <a:ea typeface="微软雅黑" panose="020B0503020204020204" pitchFamily="34" charset="-122"/>
              </a:rPr>
              <a:t>做分类器。</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32" name="Line 18"/>
          <p:cNvSpPr>
            <a:spLocks noChangeShapeType="1"/>
          </p:cNvSpPr>
          <p:nvPr/>
        </p:nvSpPr>
        <p:spPr bwMode="auto">
          <a:xfrm flipH="1">
            <a:off x="1463734" y="3781815"/>
            <a:ext cx="1679" cy="697223"/>
          </a:xfrm>
          <a:prstGeom prst="line">
            <a:avLst/>
          </a:prstGeom>
          <a:noFill/>
          <a:ln w="19050">
            <a:solidFill>
              <a:srgbClr val="FFFF00"/>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33" name="Group 138"/>
          <p:cNvGrpSpPr/>
          <p:nvPr/>
        </p:nvGrpSpPr>
        <p:grpSpPr bwMode="auto">
          <a:xfrm>
            <a:off x="1352881" y="3660850"/>
            <a:ext cx="241859" cy="218407"/>
            <a:chOff x="1661" y="2750"/>
            <a:chExt cx="250" cy="250"/>
          </a:xfrm>
        </p:grpSpPr>
        <p:sp>
          <p:nvSpPr>
            <p:cNvPr id="34" name="Oval 139"/>
            <p:cNvSpPr>
              <a:spLocks noChangeArrowheads="1"/>
            </p:cNvSpPr>
            <p:nvPr/>
          </p:nvSpPr>
          <p:spPr bwMode="auto">
            <a:xfrm>
              <a:off x="1661" y="2750"/>
              <a:ext cx="250" cy="251"/>
            </a:xfrm>
            <a:prstGeom prst="ellipse">
              <a:avLst/>
            </a:pr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088"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36" name="AutoShape 5"/>
          <p:cNvSpPr>
            <a:spLocks noChangeArrowheads="1"/>
          </p:cNvSpPr>
          <p:nvPr/>
        </p:nvSpPr>
        <p:spPr bwMode="auto">
          <a:xfrm>
            <a:off x="4617975" y="4151427"/>
            <a:ext cx="2267426" cy="1812553"/>
          </a:xfrm>
          <a:prstGeom prst="roundRect">
            <a:avLst>
              <a:gd name="adj" fmla="val 13009"/>
            </a:avLst>
          </a:prstGeom>
          <a:solidFill>
            <a:srgbClr val="00B0F0"/>
          </a:solidFill>
          <a:ln w="19050" cap="rnd">
            <a:solidFill>
              <a:srgbClr val="595959"/>
            </a:solidFill>
            <a:prstDash val="sysDot"/>
            <a:round/>
          </a:ln>
        </p:spPr>
        <p:txBody>
          <a:bodyPr wrap="none" lIns="117190" tIns="58595" rIns="117190" bIns="58595" anchor="ctr"/>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8" name="TextBox 57"/>
          <p:cNvSpPr txBox="1">
            <a:spLocks noChangeArrowheads="1"/>
          </p:cNvSpPr>
          <p:nvPr/>
        </p:nvSpPr>
        <p:spPr bwMode="auto">
          <a:xfrm>
            <a:off x="4776594" y="4229819"/>
            <a:ext cx="2055800" cy="173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gn="l">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rPr>
              <a:t>高峰等采用</a:t>
            </a:r>
            <a:r>
              <a:rPr lang="en-US" altLang="zh-CN" sz="1400" dirty="0" smtClean="0">
                <a:solidFill>
                  <a:srgbClr val="FFFFFF"/>
                </a:solidFill>
                <a:latin typeface="微软雅黑" panose="020B0503020204020204" pitchFamily="34" charset="-122"/>
                <a:ea typeface="微软雅黑" panose="020B0503020204020204" pitchFamily="34" charset="-122"/>
              </a:rPr>
              <a:t>SIFT</a:t>
            </a:r>
            <a:r>
              <a:rPr lang="zh-CN" altLang="en-US" sz="1400" dirty="0" smtClean="0">
                <a:solidFill>
                  <a:srgbClr val="FFFFFF"/>
                </a:solidFill>
                <a:latin typeface="微软雅黑" panose="020B0503020204020204" pitchFamily="34" charset="-122"/>
                <a:ea typeface="微软雅黑" panose="020B0503020204020204" pitchFamily="34" charset="-122"/>
              </a:rPr>
              <a:t>特征检测子和边缘检测得到图像关键区域特征，并采用级联分类器对工笔画和写意画分类。</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39" name="Line 18"/>
          <p:cNvSpPr>
            <a:spLocks noChangeShapeType="1"/>
          </p:cNvSpPr>
          <p:nvPr/>
        </p:nvSpPr>
        <p:spPr bwMode="auto">
          <a:xfrm flipH="1">
            <a:off x="4821203" y="3781815"/>
            <a:ext cx="3359" cy="69722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40" name="Group 138"/>
          <p:cNvGrpSpPr/>
          <p:nvPr/>
        </p:nvGrpSpPr>
        <p:grpSpPr bwMode="auto">
          <a:xfrm>
            <a:off x="4710351" y="3660848"/>
            <a:ext cx="243540" cy="220087"/>
            <a:chOff x="1661" y="2750"/>
            <a:chExt cx="250" cy="250"/>
          </a:xfrm>
        </p:grpSpPr>
        <p:sp>
          <p:nvSpPr>
            <p:cNvPr id="41" name="Oval 139"/>
            <p:cNvSpPr>
              <a:spLocks noChangeArrowheads="1"/>
            </p:cNvSpPr>
            <p:nvPr/>
          </p:nvSpPr>
          <p:spPr bwMode="auto">
            <a:xfrm>
              <a:off x="1661" y="2750"/>
              <a:ext cx="250" cy="250"/>
            </a:xfrm>
            <a:prstGeom prst="ellipse">
              <a:avLst/>
            </a:prstGeom>
            <a:solidFill>
              <a:srgbClr val="C3D69B"/>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095"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43" name="AutoShape 2"/>
          <p:cNvSpPr>
            <a:spLocks noChangeArrowheads="1"/>
          </p:cNvSpPr>
          <p:nvPr/>
        </p:nvSpPr>
        <p:spPr bwMode="auto">
          <a:xfrm>
            <a:off x="5474558" y="1391702"/>
            <a:ext cx="2158254" cy="2035618"/>
          </a:xfrm>
          <a:prstGeom prst="roundRect">
            <a:avLst>
              <a:gd name="adj" fmla="val 13009"/>
            </a:avLst>
          </a:prstGeom>
          <a:solidFill>
            <a:srgbClr val="0070C0"/>
          </a:solidFill>
          <a:ln w="19050" cap="rnd">
            <a:solidFill>
              <a:srgbClr val="595959"/>
            </a:solidFill>
            <a:prstDash val="sysDot"/>
            <a:round/>
          </a:ln>
        </p:spPr>
        <p:txBody>
          <a:bodyPr lIns="117190" tIns="58595" rIns="117190" bIns="58595"/>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5" name="TextBox 57"/>
          <p:cNvSpPr txBox="1">
            <a:spLocks noChangeArrowheads="1"/>
          </p:cNvSpPr>
          <p:nvPr/>
        </p:nvSpPr>
        <p:spPr bwMode="auto">
          <a:xfrm>
            <a:off x="5656809" y="1399468"/>
            <a:ext cx="2086032" cy="205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gn="l">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rPr>
              <a:t>曹建收等结合</a:t>
            </a:r>
            <a:r>
              <a:rPr lang="en-US" altLang="zh-CN" sz="1400" dirty="0" err="1" smtClean="0">
                <a:solidFill>
                  <a:srgbClr val="FFFFFF"/>
                </a:solidFill>
                <a:latin typeface="微软雅黑" panose="020B0503020204020204" pitchFamily="34" charset="-122"/>
                <a:ea typeface="微软雅黑" panose="020B0503020204020204" pitchFamily="34" charset="-122"/>
              </a:rPr>
              <a:t>AlexNet</a:t>
            </a:r>
            <a:r>
              <a:rPr lang="zh-CN" altLang="en-US" sz="1400" dirty="0" smtClean="0">
                <a:solidFill>
                  <a:srgbClr val="FFFFFF"/>
                </a:solidFill>
                <a:latin typeface="微软雅黑" panose="020B0503020204020204" pitchFamily="34" charset="-122"/>
                <a:ea typeface="微软雅黑" panose="020B0503020204020204" pitchFamily="34" charset="-122"/>
              </a:rPr>
              <a:t>网络中的</a:t>
            </a:r>
            <a:r>
              <a:rPr lang="en-US" altLang="zh-CN" sz="1400" dirty="0" smtClean="0">
                <a:solidFill>
                  <a:srgbClr val="FFFFFF"/>
                </a:solidFill>
                <a:latin typeface="微软雅黑" panose="020B0503020204020204" pitchFamily="34" charset="-122"/>
                <a:ea typeface="微软雅黑" panose="020B0503020204020204" pitchFamily="34" charset="-122"/>
              </a:rPr>
              <a:t>Dropout</a:t>
            </a:r>
            <a:r>
              <a:rPr lang="zh-CN" altLang="en-US" sz="1400" dirty="0" smtClean="0">
                <a:solidFill>
                  <a:srgbClr val="FFFFFF"/>
                </a:solidFill>
                <a:latin typeface="微软雅黑" panose="020B0503020204020204" pitchFamily="34" charset="-122"/>
                <a:ea typeface="微软雅黑" panose="020B0503020204020204" pitchFamily="34" charset="-122"/>
              </a:rPr>
              <a:t>和</a:t>
            </a:r>
            <a:r>
              <a:rPr lang="en-US" altLang="zh-CN" sz="1400" dirty="0" err="1" smtClean="0">
                <a:solidFill>
                  <a:srgbClr val="FFFFFF"/>
                </a:solidFill>
                <a:latin typeface="微软雅黑" panose="020B0503020204020204" pitchFamily="34" charset="-122"/>
                <a:ea typeface="微软雅黑" panose="020B0503020204020204" pitchFamily="34" charset="-122"/>
              </a:rPr>
              <a:t>GooleNet</a:t>
            </a:r>
            <a:r>
              <a:rPr lang="zh-CN" altLang="en-US" sz="1400" dirty="0" smtClean="0">
                <a:solidFill>
                  <a:srgbClr val="FFFFFF"/>
                </a:solidFill>
                <a:latin typeface="微软雅黑" panose="020B0503020204020204" pitchFamily="34" charset="-122"/>
                <a:ea typeface="微软雅黑" panose="020B0503020204020204" pitchFamily="34" charset="-122"/>
              </a:rPr>
              <a:t>网络中的</a:t>
            </a:r>
            <a:r>
              <a:rPr lang="en-US" altLang="zh-CN" sz="1400" dirty="0" smtClean="0">
                <a:solidFill>
                  <a:srgbClr val="FFFFFF"/>
                </a:solidFill>
                <a:latin typeface="微软雅黑" panose="020B0503020204020204" pitchFamily="34" charset="-122"/>
                <a:ea typeface="微软雅黑" panose="020B0503020204020204" pitchFamily="34" charset="-122"/>
              </a:rPr>
              <a:t>Inception</a:t>
            </a:r>
            <a:r>
              <a:rPr lang="zh-CN" altLang="en-US" sz="1400" dirty="0" smtClean="0">
                <a:solidFill>
                  <a:srgbClr val="FFFFFF"/>
                </a:solidFill>
                <a:latin typeface="微软雅黑" panose="020B0503020204020204" pitchFamily="34" charset="-122"/>
                <a:ea typeface="微软雅黑" panose="020B0503020204020204" pitchFamily="34" charset="-122"/>
              </a:rPr>
              <a:t>思想构建一个适用对油画分类的网络模型。</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46" name="Line 16"/>
          <p:cNvSpPr>
            <a:spLocks noChangeShapeType="1"/>
          </p:cNvSpPr>
          <p:nvPr/>
        </p:nvSpPr>
        <p:spPr bwMode="auto">
          <a:xfrm flipH="1">
            <a:off x="5686184" y="1836306"/>
            <a:ext cx="0" cy="1937107"/>
          </a:xfrm>
          <a:prstGeom prst="line">
            <a:avLst/>
          </a:prstGeom>
          <a:noFill/>
          <a:ln w="19050">
            <a:solidFill>
              <a:srgbClr val="FFFF00"/>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47" name="Group 138"/>
          <p:cNvGrpSpPr/>
          <p:nvPr/>
        </p:nvGrpSpPr>
        <p:grpSpPr bwMode="auto">
          <a:xfrm>
            <a:off x="5558537" y="3665890"/>
            <a:ext cx="243538" cy="218407"/>
            <a:chOff x="1661" y="2750"/>
            <a:chExt cx="250" cy="250"/>
          </a:xfrm>
        </p:grpSpPr>
        <p:sp>
          <p:nvSpPr>
            <p:cNvPr id="216101" name="Oval 139"/>
            <p:cNvSpPr>
              <a:spLocks noChangeArrowheads="1"/>
            </p:cNvSpPr>
            <p:nvPr/>
          </p:nvSpPr>
          <p:spPr bwMode="auto">
            <a:xfrm>
              <a:off x="1661" y="2750"/>
              <a:ext cx="250" cy="250"/>
            </a:xfrm>
            <a:prstGeom prst="ellipse">
              <a:avLst/>
            </a:prstGeom>
            <a:solidFill>
              <a:srgbClr val="93CDDD"/>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102"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50" name="AutoShape 6"/>
          <p:cNvSpPr>
            <a:spLocks noChangeArrowheads="1"/>
          </p:cNvSpPr>
          <p:nvPr/>
        </p:nvSpPr>
        <p:spPr bwMode="auto">
          <a:xfrm>
            <a:off x="7604259" y="4137986"/>
            <a:ext cx="2242232" cy="1825994"/>
          </a:xfrm>
          <a:prstGeom prst="roundRect">
            <a:avLst>
              <a:gd name="adj" fmla="val 13009"/>
            </a:avLst>
          </a:prstGeom>
          <a:solidFill>
            <a:srgbClr val="0070C0"/>
          </a:solidFill>
          <a:ln w="19050" cap="rnd">
            <a:solidFill>
              <a:srgbClr val="595959"/>
            </a:solidFill>
            <a:prstDash val="sysDot"/>
            <a:round/>
          </a:ln>
        </p:spPr>
        <p:txBody>
          <a:bodyPr lIns="117190" tIns="58595" rIns="117190" bIns="58595"/>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1" name="Line 7"/>
          <p:cNvSpPr>
            <a:spLocks noChangeShapeType="1"/>
          </p:cNvSpPr>
          <p:nvPr/>
        </p:nvSpPr>
        <p:spPr bwMode="auto">
          <a:xfrm flipH="1">
            <a:off x="7787333" y="3781815"/>
            <a:ext cx="3359" cy="697223"/>
          </a:xfrm>
          <a:prstGeom prst="line">
            <a:avLst/>
          </a:prstGeom>
          <a:noFill/>
          <a:ln w="19050">
            <a:solidFill>
              <a:srgbClr val="FFFF00"/>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52" name="Group 138"/>
          <p:cNvGrpSpPr/>
          <p:nvPr/>
        </p:nvGrpSpPr>
        <p:grpSpPr bwMode="auto">
          <a:xfrm>
            <a:off x="7674801" y="3665888"/>
            <a:ext cx="243538" cy="216728"/>
            <a:chOff x="1661" y="2750"/>
            <a:chExt cx="250" cy="250"/>
          </a:xfrm>
        </p:grpSpPr>
        <p:sp>
          <p:nvSpPr>
            <p:cNvPr id="216106" name="Oval 139"/>
            <p:cNvSpPr>
              <a:spLocks noChangeArrowheads="1"/>
            </p:cNvSpPr>
            <p:nvPr/>
          </p:nvSpPr>
          <p:spPr bwMode="auto">
            <a:xfrm>
              <a:off x="1661" y="2750"/>
              <a:ext cx="250" cy="250"/>
            </a:xfrm>
            <a:prstGeom prst="ellipse">
              <a:avLst/>
            </a:prstGeom>
            <a:solidFill>
              <a:srgbClr val="95B3D7"/>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107"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56" name="TextBox 57"/>
          <p:cNvSpPr txBox="1">
            <a:spLocks noChangeArrowheads="1"/>
          </p:cNvSpPr>
          <p:nvPr/>
        </p:nvSpPr>
        <p:spPr bwMode="auto">
          <a:xfrm>
            <a:off x="7836982" y="4292054"/>
            <a:ext cx="1886162" cy="173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gn="l">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rPr>
              <a:t>黄旭等根据</a:t>
            </a:r>
            <a:r>
              <a:rPr lang="en-US" altLang="zh-CN" sz="1400" dirty="0" smtClean="0">
                <a:solidFill>
                  <a:srgbClr val="FFFFFF"/>
                </a:solidFill>
                <a:latin typeface="微软雅黑" panose="020B0503020204020204" pitchFamily="34" charset="-122"/>
                <a:ea typeface="微软雅黑" panose="020B0503020204020204" pitchFamily="34" charset="-122"/>
              </a:rPr>
              <a:t>LDA</a:t>
            </a:r>
            <a:r>
              <a:rPr lang="zh-CN" altLang="en-US" sz="1400" dirty="0" smtClean="0">
                <a:solidFill>
                  <a:srgbClr val="FFFFFF"/>
                </a:solidFill>
                <a:latin typeface="微软雅黑" panose="020B0503020204020204" pitchFamily="34" charset="-122"/>
                <a:ea typeface="微软雅黑" panose="020B0503020204020204" pitchFamily="34" charset="-122"/>
              </a:rPr>
              <a:t>思想构建一种新的损失函数</a:t>
            </a:r>
            <a:r>
              <a:rPr lang="en-US" altLang="zh-CN" sz="1400" dirty="0" err="1" smtClean="0">
                <a:solidFill>
                  <a:srgbClr val="FFFFFF"/>
                </a:solidFill>
                <a:latin typeface="微软雅黑" panose="020B0503020204020204" pitchFamily="34" charset="-122"/>
                <a:ea typeface="微软雅黑" panose="020B0503020204020204" pitchFamily="34" charset="-122"/>
              </a:rPr>
              <a:t>Ldloss</a:t>
            </a:r>
            <a:r>
              <a:rPr lang="zh-CN" altLang="en-US" sz="1400" dirty="0" smtClean="0">
                <a:solidFill>
                  <a:srgbClr val="FFFFFF"/>
                </a:solidFill>
                <a:latin typeface="微软雅黑" panose="020B0503020204020204" pitchFamily="34" charset="-122"/>
                <a:ea typeface="微软雅黑" panose="020B0503020204020204" pitchFamily="34" charset="-122"/>
              </a:rPr>
              <a:t>来最大化样本类间距离最小化类内距离。</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57" name="AutoShape 4"/>
          <p:cNvSpPr>
            <a:spLocks noChangeArrowheads="1"/>
          </p:cNvSpPr>
          <p:nvPr/>
        </p:nvSpPr>
        <p:spPr bwMode="auto">
          <a:xfrm>
            <a:off x="8642237" y="1391702"/>
            <a:ext cx="2158254" cy="2035619"/>
          </a:xfrm>
          <a:prstGeom prst="roundRect">
            <a:avLst>
              <a:gd name="adj" fmla="val 13009"/>
            </a:avLst>
          </a:prstGeom>
          <a:solidFill>
            <a:srgbClr val="00B0F0"/>
          </a:solidFill>
          <a:ln w="19050" cap="rnd">
            <a:solidFill>
              <a:srgbClr val="595959"/>
            </a:solidFill>
            <a:prstDash val="sysDot"/>
            <a:round/>
          </a:ln>
        </p:spPr>
        <p:txBody>
          <a:bodyPr wrap="none" lIns="117190" tIns="58595" rIns="117190" bIns="58595" anchor="ctr"/>
          <a:lstStyle/>
          <a:p>
            <a:pPr defTabSz="1172210"/>
            <a:endParaRPr lang="zh-CN" altLang="en-US" sz="2265">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8" name="Line 14"/>
          <p:cNvSpPr>
            <a:spLocks noChangeShapeType="1"/>
          </p:cNvSpPr>
          <p:nvPr/>
        </p:nvSpPr>
        <p:spPr bwMode="auto">
          <a:xfrm flipH="1">
            <a:off x="8843785" y="1873267"/>
            <a:ext cx="0" cy="1900146"/>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lIns="96750" tIns="48376" rIns="96750" bIns="48376"/>
          <a:lstStyle/>
          <a:p>
            <a:endParaRPr lang="zh-CN" altLang="en-US" sz="2400"/>
          </a:p>
        </p:txBody>
      </p:sp>
      <p:grpSp>
        <p:nvGrpSpPr>
          <p:cNvPr id="59" name="Group 138"/>
          <p:cNvGrpSpPr/>
          <p:nvPr/>
        </p:nvGrpSpPr>
        <p:grpSpPr bwMode="auto">
          <a:xfrm>
            <a:off x="8731254" y="3669249"/>
            <a:ext cx="243540" cy="218407"/>
            <a:chOff x="1661" y="2750"/>
            <a:chExt cx="250" cy="250"/>
          </a:xfrm>
        </p:grpSpPr>
        <p:sp>
          <p:nvSpPr>
            <p:cNvPr id="60" name="Oval 139"/>
            <p:cNvSpPr>
              <a:spLocks noChangeArrowheads="1"/>
            </p:cNvSpPr>
            <p:nvPr/>
          </p:nvSpPr>
          <p:spPr bwMode="auto">
            <a:xfrm>
              <a:off x="1660" y="2749"/>
              <a:ext cx="251" cy="251"/>
            </a:xfrm>
            <a:prstGeom prst="ellipse">
              <a:avLst/>
            </a:prstGeom>
            <a:solidFill>
              <a:srgbClr val="B3A2C7"/>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sp>
          <p:nvSpPr>
            <p:cNvPr id="216114"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147632" tIns="73816" rIns="147632" bIns="73816" anchor="ctr"/>
            <a:lstStyle/>
            <a:p>
              <a:pPr defTabSz="1172210"/>
              <a:endParaRPr lang="ko-KR" altLang="en-US" sz="2265">
                <a:solidFill>
                  <a:srgbClr val="FFFFFF"/>
                </a:solidFill>
                <a:latin typeface="微软雅黑" panose="020B0503020204020204" pitchFamily="34" charset="-122"/>
                <a:ea typeface="Malgun Gothic" panose="020B0503020000020004" charset="-127"/>
              </a:endParaRPr>
            </a:p>
          </p:txBody>
        </p:sp>
      </p:grpSp>
      <p:sp>
        <p:nvSpPr>
          <p:cNvPr id="63" name="TextBox 57"/>
          <p:cNvSpPr txBox="1">
            <a:spLocks noChangeArrowheads="1"/>
          </p:cNvSpPr>
          <p:nvPr/>
        </p:nvSpPr>
        <p:spPr bwMode="auto">
          <a:xfrm>
            <a:off x="8833707" y="1399467"/>
            <a:ext cx="1907998" cy="205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190" tIns="58595" rIns="117190" bIns="58595">
            <a:spAutoFit/>
          </a:bodyPr>
          <a:lstStyle>
            <a:lvl1pPr defTabSz="1108075" eaLnBrk="0" hangingPunct="0">
              <a:tabLst>
                <a:tab pos="123825" algn="l"/>
              </a:tabLst>
              <a:defRPr>
                <a:solidFill>
                  <a:schemeClr val="tx1"/>
                </a:solidFill>
                <a:latin typeface="Arial" panose="020B0604020202020204" pitchFamily="34" charset="0"/>
              </a:defRPr>
            </a:lvl1pPr>
            <a:lvl2pPr marL="900430" indent="-346075" defTabSz="1108075" eaLnBrk="0" hangingPunct="0">
              <a:tabLst>
                <a:tab pos="123825" algn="l"/>
              </a:tabLst>
              <a:defRPr>
                <a:solidFill>
                  <a:schemeClr val="tx1"/>
                </a:solidFill>
                <a:latin typeface="Arial" panose="020B0604020202020204" pitchFamily="34" charset="0"/>
              </a:defRPr>
            </a:lvl2pPr>
            <a:lvl3pPr marL="1384300" indent="-276225" defTabSz="1108075" eaLnBrk="0" hangingPunct="0">
              <a:tabLst>
                <a:tab pos="123825" algn="l"/>
              </a:tabLst>
              <a:defRPr>
                <a:solidFill>
                  <a:schemeClr val="tx1"/>
                </a:solidFill>
                <a:latin typeface="Arial" panose="020B0604020202020204" pitchFamily="34" charset="0"/>
              </a:defRPr>
            </a:lvl3pPr>
            <a:lvl4pPr marL="1938655" indent="-276225" defTabSz="1108075" eaLnBrk="0" hangingPunct="0">
              <a:tabLst>
                <a:tab pos="123825" algn="l"/>
              </a:tabLst>
              <a:defRPr>
                <a:solidFill>
                  <a:schemeClr val="tx1"/>
                </a:solidFill>
                <a:latin typeface="Arial" panose="020B0604020202020204" pitchFamily="34" charset="0"/>
              </a:defRPr>
            </a:lvl4pPr>
            <a:lvl5pPr marL="2491105" indent="-274955" defTabSz="1108075" eaLnBrk="0" hangingPunct="0">
              <a:tabLst>
                <a:tab pos="123825" algn="l"/>
              </a:tabLst>
              <a:defRPr>
                <a:solidFill>
                  <a:schemeClr val="tx1"/>
                </a:solidFill>
                <a:latin typeface="Arial" panose="020B0604020202020204" pitchFamily="34" charset="0"/>
              </a:defRPr>
            </a:lvl5pPr>
            <a:lvl6pPr marL="29483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6pPr>
            <a:lvl7pPr marL="34055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7pPr>
            <a:lvl8pPr marL="38627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8pPr>
            <a:lvl9pPr marL="4319905" indent="-274955" algn="ctr" defTabSz="1108075" eaLnBrk="0" fontAlgn="base" hangingPunct="0">
              <a:spcBef>
                <a:spcPct val="0"/>
              </a:spcBef>
              <a:spcAft>
                <a:spcPct val="0"/>
              </a:spcAft>
              <a:tabLst>
                <a:tab pos="123825" algn="l"/>
              </a:tabLst>
              <a:defRPr>
                <a:solidFill>
                  <a:schemeClr val="tx1"/>
                </a:solidFill>
                <a:latin typeface="Arial" panose="020B0604020202020204" pitchFamily="34" charset="0"/>
              </a:defRPr>
            </a:lvl9pPr>
          </a:lstStyle>
          <a:p>
            <a:pPr>
              <a:lnSpc>
                <a:spcPct val="150000"/>
              </a:lnSpc>
            </a:pPr>
            <a:r>
              <a:rPr lang="en-US" altLang="zh-CN" sz="1400" dirty="0" err="1" smtClean="0">
                <a:solidFill>
                  <a:schemeClr val="bg1"/>
                </a:solidFill>
                <a:latin typeface="微软雅黑" panose="020B0503020204020204" pitchFamily="34" charset="-122"/>
                <a:ea typeface="微软雅黑" panose="020B0503020204020204" pitchFamily="34" charset="-122"/>
              </a:rPr>
              <a:t>Calefati</a:t>
            </a:r>
            <a:r>
              <a:rPr lang="zh-CN" altLang="en-US" sz="1400" dirty="0" smtClean="0">
                <a:solidFill>
                  <a:schemeClr val="bg1"/>
                </a:solidFill>
                <a:latin typeface="微软雅黑" panose="020B0503020204020204" pitchFamily="34" charset="-122"/>
                <a:ea typeface="微软雅黑" panose="020B0503020204020204" pitchFamily="34" charset="-122"/>
              </a:rPr>
              <a:t>等在</a:t>
            </a:r>
            <a:r>
              <a:rPr lang="en-US" altLang="zh-CN" sz="1400" dirty="0" smtClean="0">
                <a:solidFill>
                  <a:schemeClr val="bg1"/>
                </a:solidFill>
                <a:latin typeface="微软雅黑" panose="020B0503020204020204" pitchFamily="34" charset="-122"/>
                <a:ea typeface="微软雅黑" panose="020B0503020204020204" pitchFamily="34" charset="-122"/>
              </a:rPr>
              <a:t>Center Loss</a:t>
            </a:r>
            <a:r>
              <a:rPr lang="zh-CN" altLang="en-US" sz="1400" dirty="0" smtClean="0">
                <a:solidFill>
                  <a:schemeClr val="bg1"/>
                </a:solidFill>
                <a:latin typeface="微软雅黑" panose="020B0503020204020204" pitchFamily="34" charset="-122"/>
                <a:ea typeface="微软雅黑" panose="020B0503020204020204" pitchFamily="34" charset="-122"/>
              </a:rPr>
              <a:t>基础之上，提出一种约束条件，使学习到的特征比</a:t>
            </a:r>
            <a:r>
              <a:rPr lang="en-US" altLang="zh-CN" sz="1400" dirty="0" smtClean="0">
                <a:solidFill>
                  <a:schemeClr val="bg1"/>
                </a:solidFill>
                <a:latin typeface="微软雅黑" panose="020B0503020204020204" pitchFamily="34" charset="-122"/>
                <a:ea typeface="微软雅黑" panose="020B0503020204020204" pitchFamily="34" charset="-122"/>
              </a:rPr>
              <a:t>Center Loss</a:t>
            </a:r>
            <a:r>
              <a:rPr lang="zh-CN" altLang="en-US" sz="1400" dirty="0" smtClean="0">
                <a:solidFill>
                  <a:schemeClr val="bg1"/>
                </a:solidFill>
                <a:latin typeface="微软雅黑" panose="020B0503020204020204" pitchFamily="34" charset="-122"/>
                <a:ea typeface="微软雅黑" panose="020B0503020204020204" pitchFamily="34" charset="-122"/>
              </a:rPr>
              <a:t>具有更大的判别力。</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216117" name="Group 53"/>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3"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国内外研究现状</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16121" name="Picture 57"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44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808561" y="1472836"/>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en-US" altLang="zh-CN" sz="199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2635623" y="2541365"/>
            <a:ext cx="3647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Main content of thesis research</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2109838" y="3231625"/>
            <a:ext cx="46987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论文研究主要内容</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3336" name="Group 104"/>
          <p:cNvGrpSpPr/>
          <p:nvPr/>
        </p:nvGrpSpPr>
        <p:grpSpPr bwMode="auto">
          <a:xfrm>
            <a:off x="372010" y="179767"/>
            <a:ext cx="619762" cy="584661"/>
            <a:chOff x="286" y="155"/>
            <a:chExt cx="369" cy="348"/>
          </a:xfrm>
        </p:grpSpPr>
        <p:sp>
          <p:nvSpPr>
            <p:cNvPr id="2" name="矩形 1"/>
            <p:cNvSpPr>
              <a:spLocks noChangeArrowheads="1"/>
            </p:cNvSpPr>
            <p:nvPr/>
          </p:nvSpPr>
          <p:spPr bwMode="auto">
            <a:xfrm>
              <a:off x="286" y="155"/>
              <a:ext cx="286" cy="286"/>
            </a:xfrm>
            <a:prstGeom prst="rect">
              <a:avLst/>
            </a:prstGeom>
            <a:noFill/>
            <a:ln w="25400" algn="ctr">
              <a:solidFill>
                <a:srgbClr val="0070C0"/>
              </a:solidFill>
              <a:miter lim="800000"/>
            </a:ln>
            <a:extLst>
              <a:ext uri="{909E8E84-426E-40DD-AFC4-6F175D3DCCD1}">
                <a14:hiddenFill xmlns:a14="http://schemas.microsoft.com/office/drawing/2010/main">
                  <a:solidFill>
                    <a:srgbClr val="FFFFFF"/>
                  </a:solidFill>
                </a14:hiddenFill>
              </a:ext>
            </a:extLst>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sp>
          <p:nvSpPr>
            <p:cNvPr id="4" name="矩形 2"/>
            <p:cNvSpPr>
              <a:spLocks noChangeArrowheads="1"/>
            </p:cNvSpPr>
            <p:nvPr/>
          </p:nvSpPr>
          <p:spPr bwMode="auto">
            <a:xfrm>
              <a:off x="425" y="272"/>
              <a:ext cx="230" cy="231"/>
            </a:xfrm>
            <a:prstGeom prst="rect">
              <a:avLst/>
            </a:prstGeom>
            <a:solidFill>
              <a:srgbClr val="136CBD"/>
            </a:solidFill>
            <a:ln w="25400" algn="ctr">
              <a:solidFill>
                <a:srgbClr val="FFFFFF"/>
              </a:solidFill>
              <a:miter lim="800000"/>
            </a:ln>
          </p:spPr>
          <p:txBody>
            <a:bodyPr lIns="153571" tIns="76786" rIns="153571" bIns="76786" anchor="ctr"/>
            <a:lstStyle/>
            <a:p>
              <a:pPr defTabSz="1219200"/>
              <a:endParaRPr lang="zh-CN" altLang="en-US" sz="2400">
                <a:solidFill>
                  <a:srgbClr val="FFFFFF"/>
                </a:solidFill>
                <a:latin typeface="Calibri" panose="020F0502020204030204" pitchFamily="34" charset="0"/>
                <a:ea typeface="宋体" panose="02010600030101010101" pitchFamily="2" charset="-122"/>
              </a:endParaRPr>
            </a:p>
          </p:txBody>
        </p:sp>
      </p:grpSp>
      <p:sp>
        <p:nvSpPr>
          <p:cNvPr id="5" name="标题 1"/>
          <p:cNvSpPr txBox="1"/>
          <p:nvPr/>
        </p:nvSpPr>
        <p:spPr bwMode="auto">
          <a:xfrm>
            <a:off x="1069032" y="122645"/>
            <a:ext cx="3789121" cy="5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5" tIns="60952" rIns="121905" bIns="60952"/>
          <a:lstStyle>
            <a:lvl1pPr defTabSz="1152525" eaLnBrk="0" hangingPunct="0">
              <a:defRPr>
                <a:solidFill>
                  <a:schemeClr val="tx1"/>
                </a:solidFill>
                <a:latin typeface="Arial" panose="020B0604020202020204" pitchFamily="34" charset="0"/>
              </a:defRPr>
            </a:lvl1pPr>
            <a:lvl2pPr marL="936625" indent="-360680" defTabSz="1152525" eaLnBrk="0" hangingPunct="0">
              <a:defRPr>
                <a:solidFill>
                  <a:schemeClr val="tx1"/>
                </a:solidFill>
                <a:latin typeface="Arial" panose="020B0604020202020204" pitchFamily="34" charset="0"/>
              </a:defRPr>
            </a:lvl2pPr>
            <a:lvl3pPr marL="1440180" indent="-287655" defTabSz="1152525" eaLnBrk="0" hangingPunct="0">
              <a:defRPr>
                <a:solidFill>
                  <a:schemeClr val="tx1"/>
                </a:solidFill>
                <a:latin typeface="Arial" panose="020B0604020202020204" pitchFamily="34" charset="0"/>
              </a:defRPr>
            </a:lvl3pPr>
            <a:lvl4pPr marL="2016125" indent="-287655" defTabSz="1152525" eaLnBrk="0" hangingPunct="0">
              <a:defRPr>
                <a:solidFill>
                  <a:schemeClr val="tx1"/>
                </a:solidFill>
                <a:latin typeface="Arial" panose="020B0604020202020204" pitchFamily="34" charset="0"/>
              </a:defRPr>
            </a:lvl4pPr>
            <a:lvl5pPr marL="2592705" indent="-287655" defTabSz="1152525" eaLnBrk="0" hangingPunct="0">
              <a:defRPr>
                <a:solidFill>
                  <a:schemeClr val="tx1"/>
                </a:solidFill>
                <a:latin typeface="Arial" panose="020B0604020202020204" pitchFamily="34" charset="0"/>
              </a:defRPr>
            </a:lvl5pPr>
            <a:lvl6pPr marL="3049905" indent="-287655" algn="ctr" defTabSz="1152525" eaLnBrk="0" fontAlgn="base" hangingPunct="0">
              <a:spcBef>
                <a:spcPct val="0"/>
              </a:spcBef>
              <a:spcAft>
                <a:spcPct val="0"/>
              </a:spcAft>
              <a:defRPr>
                <a:solidFill>
                  <a:schemeClr val="tx1"/>
                </a:solidFill>
                <a:latin typeface="Arial" panose="020B0604020202020204" pitchFamily="34" charset="0"/>
              </a:defRPr>
            </a:lvl6pPr>
            <a:lvl7pPr marL="3507105" indent="-287655" algn="ctr" defTabSz="1152525" eaLnBrk="0" fontAlgn="base" hangingPunct="0">
              <a:spcBef>
                <a:spcPct val="0"/>
              </a:spcBef>
              <a:spcAft>
                <a:spcPct val="0"/>
              </a:spcAft>
              <a:defRPr>
                <a:solidFill>
                  <a:schemeClr val="tx1"/>
                </a:solidFill>
                <a:latin typeface="Arial" panose="020B0604020202020204" pitchFamily="34" charset="0"/>
              </a:defRPr>
            </a:lvl7pPr>
            <a:lvl8pPr marL="3964305" indent="-287655" algn="ctr" defTabSz="1152525" eaLnBrk="0" fontAlgn="base" hangingPunct="0">
              <a:spcBef>
                <a:spcPct val="0"/>
              </a:spcBef>
              <a:spcAft>
                <a:spcPct val="0"/>
              </a:spcAft>
              <a:defRPr>
                <a:solidFill>
                  <a:schemeClr val="tx1"/>
                </a:solidFill>
                <a:latin typeface="Arial" panose="020B0604020202020204" pitchFamily="34" charset="0"/>
              </a:defRPr>
            </a:lvl8pPr>
            <a:lvl9pPr marL="4421505" indent="-287655" algn="ctr" defTabSz="1152525"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zh-CN" altLang="en-US" sz="3330" b="1" dirty="0" smtClean="0">
                <a:solidFill>
                  <a:srgbClr val="0070C0"/>
                </a:solidFill>
                <a:latin typeface="微软雅黑" panose="020B0503020204020204" pitchFamily="34" charset="-122"/>
                <a:ea typeface="微软雅黑" panose="020B0503020204020204" pitchFamily="34" charset="-122"/>
              </a:rPr>
              <a:t>论文研究主要内容</a:t>
            </a:r>
            <a:endParaRPr lang="zh-CN" altLang="en-US" sz="3330" b="1" dirty="0">
              <a:solidFill>
                <a:srgbClr val="0070C0"/>
              </a:solidFill>
              <a:latin typeface="微软雅黑" panose="020B0503020204020204" pitchFamily="34" charset="-122"/>
              <a:ea typeface="微软雅黑" panose="020B0503020204020204" pitchFamily="34" charset="-122"/>
            </a:endParaRPr>
          </a:p>
        </p:txBody>
      </p:sp>
      <p:pic>
        <p:nvPicPr>
          <p:cNvPr id="223340" name="Picture 108" descr="1"/>
          <p:cNvPicPr>
            <a:picLocks noChangeAspect="1" noChangeArrowheads="1"/>
          </p:cNvPicPr>
          <p:nvPr/>
        </p:nvPicPr>
        <p:blipFill>
          <a:blip r:embed="rId4">
            <a:extLst>
              <a:ext uri="{28A0092B-C50C-407E-A947-70E740481C1C}">
                <a14:useLocalDpi xmlns:a14="http://schemas.microsoft.com/office/drawing/2010/main" val="0"/>
              </a:ext>
            </a:extLst>
          </a:blip>
          <a:srcRect r="9621" b="-95833"/>
          <a:stretch>
            <a:fillRect/>
          </a:stretch>
        </p:blipFill>
        <p:spPr bwMode="auto">
          <a:xfrm>
            <a:off x="1069034" y="727466"/>
            <a:ext cx="11012973" cy="7896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63599" y="4041536"/>
            <a:ext cx="2723823"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构建适和的卷积神经网络</a:t>
            </a:r>
            <a:endParaRPr lang="zh-CN" altLang="en-US" dirty="0">
              <a:latin typeface="宋体" panose="02010600030101010101" pitchFamily="2" charset="-122"/>
              <a:ea typeface="宋体" panose="02010600030101010101" pitchFamily="2" charset="-122"/>
            </a:endParaRPr>
          </a:p>
        </p:txBody>
      </p:sp>
      <p:sp>
        <p:nvSpPr>
          <p:cNvPr id="10" name="文本框 9"/>
          <p:cNvSpPr txBox="1"/>
          <p:nvPr/>
        </p:nvSpPr>
        <p:spPr>
          <a:xfrm>
            <a:off x="3712400" y="1615321"/>
            <a:ext cx="3652412"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从网站采集油画、中国画、水彩画、水粉画、版画</a:t>
            </a:r>
            <a:r>
              <a:rPr lang="en-US" altLang="zh-CN" dirty="0" smtClean="0">
                <a:latin typeface="宋体" panose="02010600030101010101" pitchFamily="2" charset="-122"/>
                <a:ea typeface="宋体" panose="02010600030101010101" pitchFamily="2" charset="-122"/>
              </a:rPr>
              <a:t>5</a:t>
            </a:r>
            <a:r>
              <a:rPr lang="zh-CN" altLang="en-US" dirty="0" smtClean="0">
                <a:latin typeface="宋体" panose="02010600030101010101" pitchFamily="2" charset="-122"/>
                <a:ea typeface="宋体" panose="02010600030101010101" pitchFamily="2" charset="-122"/>
              </a:rPr>
              <a:t>类艺术图像。</a:t>
            </a:r>
            <a:endParaRPr lang="zh-CN" altLang="en-US" dirty="0">
              <a:latin typeface="宋体" panose="02010600030101010101" pitchFamily="2" charset="-122"/>
              <a:ea typeface="宋体" panose="02010600030101010101" pitchFamily="2" charset="-122"/>
            </a:endParaRPr>
          </a:p>
        </p:txBody>
      </p:sp>
      <p:sp>
        <p:nvSpPr>
          <p:cNvPr id="11" name="文本框 10"/>
          <p:cNvSpPr txBox="1"/>
          <p:nvPr/>
        </p:nvSpPr>
        <p:spPr>
          <a:xfrm>
            <a:off x="3747602" y="2369379"/>
            <a:ext cx="3818742" cy="120032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从网站上采集的数据有噪声，</a:t>
            </a:r>
            <a:r>
              <a:rPr lang="zh-CN" altLang="en-US" dirty="0">
                <a:latin typeface="宋体" panose="02010600030101010101" pitchFamily="2" charset="-122"/>
                <a:ea typeface="宋体" panose="02010600030101010101" pitchFamily="2" charset="-122"/>
              </a:rPr>
              <a:t>需要</a:t>
            </a:r>
            <a:r>
              <a:rPr lang="zh-CN" altLang="zh-CN" dirty="0">
                <a:latin typeface="宋体" panose="02010600030101010101" pitchFamily="2" charset="-122"/>
                <a:ea typeface="宋体" panose="02010600030101010101" pitchFamily="2" charset="-122"/>
              </a:rPr>
              <a:t>使用一系列滤波和图像增强算法对图像进行处理，滤除图像噪点</a:t>
            </a:r>
            <a:r>
              <a:rPr lang="zh-CN" altLang="en-US" dirty="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增强</a:t>
            </a:r>
            <a:r>
              <a:rPr lang="zh-CN" altLang="en-US" dirty="0" smtClean="0">
                <a:latin typeface="宋体" panose="02010600030101010101" pitchFamily="2" charset="-122"/>
                <a:ea typeface="宋体" panose="02010600030101010101" pitchFamily="2" charset="-122"/>
              </a:rPr>
              <a:t>艺术图像</a:t>
            </a:r>
            <a:r>
              <a:rPr lang="zh-CN" altLang="zh-CN" dirty="0" smtClean="0">
                <a:latin typeface="宋体" panose="02010600030101010101" pitchFamily="2" charset="-122"/>
                <a:ea typeface="宋体" panose="02010600030101010101" pitchFamily="2" charset="-122"/>
              </a:rPr>
              <a:t>种类特征</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2" name="文本框 11"/>
          <p:cNvSpPr txBox="1"/>
          <p:nvPr/>
        </p:nvSpPr>
        <p:spPr>
          <a:xfrm>
            <a:off x="3682940" y="3795275"/>
            <a:ext cx="4148439" cy="646331"/>
          </a:xfrm>
          <a:prstGeom prst="rect">
            <a:avLst/>
          </a:prstGeom>
          <a:noFill/>
        </p:spPr>
        <p:txBody>
          <a:bodyPr wrap="square" rtlCol="0">
            <a:spAutoFit/>
          </a:bodyPr>
          <a:lstStyle/>
          <a:p>
            <a:r>
              <a:rPr lang="zh-CN" altLang="zh-CN" dirty="0">
                <a:latin typeface="宋体" panose="02010600030101010101" pitchFamily="2" charset="-122"/>
                <a:ea typeface="宋体" panose="02010600030101010101" pitchFamily="2" charset="-122"/>
              </a:rPr>
              <a:t>通过实验</a:t>
            </a:r>
            <a:r>
              <a:rPr lang="zh-CN" altLang="en-US" dirty="0">
                <a:latin typeface="宋体" panose="02010600030101010101" pitchFamily="2" charset="-122"/>
                <a:ea typeface="宋体" panose="02010600030101010101" pitchFamily="2" charset="-122"/>
              </a:rPr>
              <a:t>选择合适</a:t>
            </a:r>
            <a:r>
              <a:rPr lang="zh-CN" altLang="zh-CN" dirty="0">
                <a:latin typeface="宋体" panose="02010600030101010101" pitchFamily="2" charset="-122"/>
                <a:ea typeface="宋体" panose="02010600030101010101" pitchFamily="2" charset="-122"/>
              </a:rPr>
              <a:t>网络结构</a:t>
            </a:r>
            <a:r>
              <a:rPr lang="zh-CN" altLang="en-US" dirty="0">
                <a:latin typeface="宋体" panose="02010600030101010101" pitchFamily="2" charset="-122"/>
                <a:ea typeface="宋体" panose="02010600030101010101" pitchFamily="2" charset="-122"/>
              </a:rPr>
              <a:t>，调整网络参数</a:t>
            </a:r>
            <a:r>
              <a:rPr lang="zh-CN" altLang="zh-CN" dirty="0">
                <a:latin typeface="宋体" panose="02010600030101010101" pitchFamily="2" charset="-122"/>
                <a:ea typeface="宋体" panose="02010600030101010101" pitchFamily="2" charset="-122"/>
              </a:rPr>
              <a:t>，达到更好的</a:t>
            </a:r>
            <a:r>
              <a:rPr lang="zh-CN" altLang="en-US" dirty="0">
                <a:latin typeface="宋体" panose="02010600030101010101" pitchFamily="2" charset="-122"/>
                <a:ea typeface="宋体" panose="02010600030101010101" pitchFamily="2" charset="-122"/>
              </a:rPr>
              <a:t>分类</a:t>
            </a:r>
            <a:r>
              <a:rPr lang="zh-CN" altLang="zh-CN" dirty="0" smtClean="0">
                <a:latin typeface="宋体" panose="02010600030101010101" pitchFamily="2" charset="-122"/>
                <a:ea typeface="宋体" panose="02010600030101010101" pitchFamily="2" charset="-122"/>
              </a:rPr>
              <a:t>效果</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5855" y="848242"/>
            <a:ext cx="1802631" cy="178100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79" y="4944891"/>
            <a:ext cx="2266436" cy="1373460"/>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02185" y="858039"/>
            <a:ext cx="1769530" cy="1741217"/>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6898" y="2998295"/>
            <a:ext cx="2739174" cy="1547556"/>
          </a:xfrm>
          <a:prstGeom prst="rect">
            <a:avLst/>
          </a:prstGeom>
        </p:spPr>
      </p:pic>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5855" y="4745672"/>
            <a:ext cx="2177640" cy="1524348"/>
          </a:xfrm>
          <a:prstGeom prst="rect">
            <a:avLst/>
          </a:prstGeom>
        </p:spPr>
      </p:pic>
      <p:sp>
        <p:nvSpPr>
          <p:cNvPr id="18" name="文本框 17"/>
          <p:cNvSpPr txBox="1"/>
          <p:nvPr/>
        </p:nvSpPr>
        <p:spPr>
          <a:xfrm>
            <a:off x="7915331" y="2628963"/>
            <a:ext cx="646331" cy="369332"/>
          </a:xfrm>
          <a:prstGeom prst="rect">
            <a:avLst/>
          </a:prstGeom>
          <a:noFill/>
        </p:spPr>
        <p:txBody>
          <a:bodyPr wrap="none" rtlCol="0">
            <a:spAutoFit/>
          </a:bodyPr>
          <a:lstStyle/>
          <a:p>
            <a:r>
              <a:rPr lang="zh-CN" altLang="en-US" dirty="0" smtClean="0"/>
              <a:t>版画</a:t>
            </a:r>
            <a:endParaRPr lang="zh-CN" altLang="en-US" dirty="0"/>
          </a:p>
        </p:txBody>
      </p:sp>
      <p:sp>
        <p:nvSpPr>
          <p:cNvPr id="19" name="文本框 18"/>
          <p:cNvSpPr txBox="1"/>
          <p:nvPr/>
        </p:nvSpPr>
        <p:spPr>
          <a:xfrm>
            <a:off x="10184004" y="2638176"/>
            <a:ext cx="646331" cy="369332"/>
          </a:xfrm>
          <a:prstGeom prst="rect">
            <a:avLst/>
          </a:prstGeom>
          <a:noFill/>
        </p:spPr>
        <p:txBody>
          <a:bodyPr wrap="none" rtlCol="0">
            <a:spAutoFit/>
          </a:bodyPr>
          <a:lstStyle/>
          <a:p>
            <a:r>
              <a:rPr lang="zh-CN" altLang="en-US" dirty="0" smtClean="0"/>
              <a:t>油画</a:t>
            </a:r>
            <a:endParaRPr lang="zh-CN" altLang="en-US" dirty="0"/>
          </a:p>
        </p:txBody>
      </p:sp>
      <p:sp>
        <p:nvSpPr>
          <p:cNvPr id="20" name="文本框 19"/>
          <p:cNvSpPr txBox="1"/>
          <p:nvPr/>
        </p:nvSpPr>
        <p:spPr>
          <a:xfrm>
            <a:off x="9306841" y="4536638"/>
            <a:ext cx="877163" cy="369332"/>
          </a:xfrm>
          <a:prstGeom prst="rect">
            <a:avLst/>
          </a:prstGeom>
          <a:noFill/>
        </p:spPr>
        <p:txBody>
          <a:bodyPr wrap="none" rtlCol="0">
            <a:spAutoFit/>
          </a:bodyPr>
          <a:lstStyle/>
          <a:p>
            <a:r>
              <a:rPr lang="zh-CN" altLang="en-US" dirty="0" smtClean="0"/>
              <a:t>中国画</a:t>
            </a:r>
            <a:endParaRPr lang="zh-CN" altLang="en-US" dirty="0"/>
          </a:p>
        </p:txBody>
      </p:sp>
      <p:sp>
        <p:nvSpPr>
          <p:cNvPr id="21" name="文本框 20"/>
          <p:cNvSpPr txBox="1"/>
          <p:nvPr/>
        </p:nvSpPr>
        <p:spPr>
          <a:xfrm>
            <a:off x="7684499" y="6403509"/>
            <a:ext cx="877163" cy="369332"/>
          </a:xfrm>
          <a:prstGeom prst="rect">
            <a:avLst/>
          </a:prstGeom>
          <a:noFill/>
        </p:spPr>
        <p:txBody>
          <a:bodyPr wrap="none" rtlCol="0">
            <a:spAutoFit/>
          </a:bodyPr>
          <a:lstStyle/>
          <a:p>
            <a:r>
              <a:rPr lang="zh-CN" altLang="en-US" dirty="0" smtClean="0"/>
              <a:t>水粉画</a:t>
            </a:r>
            <a:endParaRPr lang="zh-CN" altLang="en-US" dirty="0"/>
          </a:p>
        </p:txBody>
      </p:sp>
      <p:sp>
        <p:nvSpPr>
          <p:cNvPr id="22" name="文本框 21"/>
          <p:cNvSpPr txBox="1"/>
          <p:nvPr/>
        </p:nvSpPr>
        <p:spPr>
          <a:xfrm>
            <a:off x="10184004" y="6364851"/>
            <a:ext cx="877163" cy="369332"/>
          </a:xfrm>
          <a:prstGeom prst="rect">
            <a:avLst/>
          </a:prstGeom>
          <a:noFill/>
        </p:spPr>
        <p:txBody>
          <a:bodyPr wrap="none" rtlCol="0">
            <a:spAutoFit/>
          </a:bodyPr>
          <a:lstStyle/>
          <a:p>
            <a:r>
              <a:rPr lang="zh-CN" altLang="en-US" dirty="0" smtClean="0"/>
              <a:t>水彩画</a:t>
            </a:r>
            <a:endParaRPr lang="zh-CN" altLang="en-US" dirty="0"/>
          </a:p>
        </p:txBody>
      </p:sp>
      <p:grpSp>
        <p:nvGrpSpPr>
          <p:cNvPr id="27" name="组合 26"/>
          <p:cNvGrpSpPr/>
          <p:nvPr/>
        </p:nvGrpSpPr>
        <p:grpSpPr>
          <a:xfrm>
            <a:off x="920269" y="1656118"/>
            <a:ext cx="2043323" cy="457392"/>
            <a:chOff x="150970" y="1613779"/>
            <a:chExt cx="2043323" cy="457392"/>
          </a:xfrm>
        </p:grpSpPr>
        <p:sp>
          <p:nvSpPr>
            <p:cNvPr id="3" name="文本框 2"/>
            <p:cNvSpPr txBox="1"/>
            <p:nvPr/>
          </p:nvSpPr>
          <p:spPr>
            <a:xfrm>
              <a:off x="162968" y="1680933"/>
              <a:ext cx="2031325"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各类艺术图像采集</a:t>
              </a:r>
              <a:endParaRPr lang="zh-CN" altLang="en-US" dirty="0">
                <a:latin typeface="宋体" panose="02010600030101010101" pitchFamily="2" charset="-122"/>
                <a:ea typeface="宋体" panose="02010600030101010101" pitchFamily="2" charset="-122"/>
              </a:endParaRPr>
            </a:p>
          </p:txBody>
        </p:sp>
        <p:sp>
          <p:nvSpPr>
            <p:cNvPr id="23" name="圆角矩形 22"/>
            <p:cNvSpPr/>
            <p:nvPr/>
          </p:nvSpPr>
          <p:spPr>
            <a:xfrm>
              <a:off x="150970" y="1613779"/>
              <a:ext cx="2031325" cy="45739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nvGrpSpPr>
          <p:cNvPr id="28" name="组合 27"/>
          <p:cNvGrpSpPr/>
          <p:nvPr/>
        </p:nvGrpSpPr>
        <p:grpSpPr>
          <a:xfrm>
            <a:off x="742722" y="2650272"/>
            <a:ext cx="2290958" cy="611800"/>
            <a:chOff x="47552" y="2649254"/>
            <a:chExt cx="2290958" cy="611800"/>
          </a:xfrm>
        </p:grpSpPr>
        <p:sp>
          <p:nvSpPr>
            <p:cNvPr id="6" name="文本框 5"/>
            <p:cNvSpPr txBox="1"/>
            <p:nvPr/>
          </p:nvSpPr>
          <p:spPr>
            <a:xfrm>
              <a:off x="76352" y="2787161"/>
              <a:ext cx="2262158"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各类艺术图像预处理</a:t>
              </a:r>
              <a:endParaRPr lang="zh-CN" altLang="en-US" dirty="0">
                <a:latin typeface="宋体" panose="02010600030101010101" pitchFamily="2" charset="-122"/>
                <a:ea typeface="宋体" panose="02010600030101010101" pitchFamily="2" charset="-122"/>
              </a:endParaRPr>
            </a:p>
          </p:txBody>
        </p:sp>
        <p:sp>
          <p:nvSpPr>
            <p:cNvPr id="24" name="圆角矩形 23"/>
            <p:cNvSpPr/>
            <p:nvPr/>
          </p:nvSpPr>
          <p:spPr>
            <a:xfrm>
              <a:off x="47552" y="2649254"/>
              <a:ext cx="2262158" cy="6118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
        <p:nvSpPr>
          <p:cNvPr id="25" name="圆角矩形 24"/>
          <p:cNvSpPr/>
          <p:nvPr/>
        </p:nvSpPr>
        <p:spPr>
          <a:xfrm>
            <a:off x="616401" y="3877344"/>
            <a:ext cx="2579607" cy="65554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26" name="下箭头 25"/>
          <p:cNvSpPr/>
          <p:nvPr/>
        </p:nvSpPr>
        <p:spPr>
          <a:xfrm>
            <a:off x="1602853" y="2171029"/>
            <a:ext cx="494564" cy="445782"/>
          </a:xfrm>
          <a:prstGeom prst="downArrow">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0" name="下箭头 29"/>
          <p:cNvSpPr/>
          <p:nvPr/>
        </p:nvSpPr>
        <p:spPr>
          <a:xfrm>
            <a:off x="1602853" y="3346817"/>
            <a:ext cx="494564" cy="445782"/>
          </a:xfrm>
          <a:prstGeom prst="downArrow">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下箭头 39"/>
          <p:cNvSpPr/>
          <p:nvPr/>
        </p:nvSpPr>
        <p:spPr>
          <a:xfrm rot="10800000" flipV="1">
            <a:off x="1562812" y="4580085"/>
            <a:ext cx="494564" cy="525832"/>
          </a:xfrm>
          <a:prstGeom prst="downArrow">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文本框 28"/>
          <p:cNvSpPr txBox="1"/>
          <p:nvPr/>
        </p:nvSpPr>
        <p:spPr>
          <a:xfrm>
            <a:off x="612189" y="5194119"/>
            <a:ext cx="2492990"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优化各类艺术图像特征</a:t>
            </a:r>
            <a:endParaRPr lang="zh-CN" altLang="en-US" dirty="0">
              <a:latin typeface="宋体" panose="02010600030101010101" pitchFamily="2" charset="-122"/>
              <a:ea typeface="宋体" panose="02010600030101010101" pitchFamily="2" charset="-122"/>
            </a:endParaRPr>
          </a:p>
        </p:txBody>
      </p:sp>
      <p:sp>
        <p:nvSpPr>
          <p:cNvPr id="31" name="圆角矩形 30"/>
          <p:cNvSpPr/>
          <p:nvPr/>
        </p:nvSpPr>
        <p:spPr>
          <a:xfrm>
            <a:off x="605470" y="5105917"/>
            <a:ext cx="2590538" cy="54573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32" name="文本框 31"/>
          <p:cNvSpPr txBox="1"/>
          <p:nvPr/>
        </p:nvSpPr>
        <p:spPr>
          <a:xfrm>
            <a:off x="3599614" y="4917120"/>
            <a:ext cx="3505666" cy="923330"/>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研究损失函数，在分析整体样本损失的基础上，考虑最小化样本类内距离最大化类间距离。</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descr="C:\Users\PC\Desktop\eds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45" y="3360"/>
            <a:ext cx="12190355" cy="68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a:spLocks noChangeArrowheads="1"/>
          </p:cNvSpPr>
          <p:nvPr/>
        </p:nvSpPr>
        <p:spPr bwMode="auto">
          <a:xfrm>
            <a:off x="6674672" y="1380331"/>
            <a:ext cx="3903662"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99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en-US" altLang="zh-CN" sz="199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99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淘宝网chenying0907出品 10"/>
          <p:cNvSpPr>
            <a:spLocks noChangeArrowheads="1"/>
          </p:cNvSpPr>
          <p:nvPr/>
        </p:nvSpPr>
        <p:spPr bwMode="auto">
          <a:xfrm>
            <a:off x="2449669" y="2451919"/>
            <a:ext cx="36471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Scheme and feasibility analysis</a:t>
            </a:r>
          </a:p>
        </p:txBody>
      </p:sp>
      <p:sp>
        <p:nvSpPr>
          <p:cNvPr id="11" name="淘宝网chenying0907出品 11"/>
          <p:cNvSpPr>
            <a:spLocks noChangeShapeType="1"/>
          </p:cNvSpPr>
          <p:nvPr/>
        </p:nvSpPr>
        <p:spPr bwMode="auto">
          <a:xfrm>
            <a:off x="1827213" y="2957513"/>
            <a:ext cx="5503862" cy="1587"/>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Text Box 3"/>
          <p:cNvSpPr>
            <a:spLocks noChangeArrowheads="1"/>
          </p:cNvSpPr>
          <p:nvPr/>
        </p:nvSpPr>
        <p:spPr bwMode="auto">
          <a:xfrm>
            <a:off x="2109838" y="3231625"/>
            <a:ext cx="46987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34829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9401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4397375" indent="-73977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44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方案及可行性分析</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1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TotalTime>
  <Words>2283</Words>
  <Application>Microsoft Office PowerPoint</Application>
  <PresentationFormat>宽屏</PresentationFormat>
  <Paragraphs>150</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Malgun Gothic</vt:lpstr>
      <vt:lpstr>MS PGothic</vt:lpstr>
      <vt:lpstr>等线</vt:lpstr>
      <vt:lpstr>宋体</vt:lpstr>
      <vt:lpstr>微软雅黑</vt:lpstr>
      <vt:lpstr>幼圆</vt:lpstr>
      <vt:lpstr>Arial</vt:lpstr>
      <vt:lpstr>Arial Black</vt:lpstr>
      <vt:lpstr>Calibri</vt:lpstr>
      <vt:lpstr>Century Gothic</vt:lpstr>
      <vt:lpstr>Impact</vt:lpstr>
      <vt:lpstr>Times New Roman</vt:lpstr>
      <vt:lpstr>Wingdings 3</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xxy</dc:creator>
  <cp:lastModifiedBy>xxy</cp:lastModifiedBy>
  <cp:revision>65</cp:revision>
  <dcterms:created xsi:type="dcterms:W3CDTF">2018-11-12T00:44:00Z</dcterms:created>
  <dcterms:modified xsi:type="dcterms:W3CDTF">2018-11-13T12:29:56Z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2052-10.1.0.7668</vt:lpwstr>
  </property>
</Properties>
</file>