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96" r:id="rId1"/>
    <p:sldMasterId id="2147483797" r:id="rId2"/>
    <p:sldMasterId id="2147483798" r:id="rId3"/>
  </p:sldMasterIdLst>
  <p:notesMasterIdLst>
    <p:notesMasterId r:id="rId20"/>
  </p:notesMasterIdLst>
  <p:sldIdLst>
    <p:sldId id="256" r:id="rId4"/>
    <p:sldId id="257" r:id="rId5"/>
    <p:sldId id="261" r:id="rId6"/>
    <p:sldId id="272" r:id="rId7"/>
    <p:sldId id="258" r:id="rId8"/>
    <p:sldId id="259" r:id="rId9"/>
    <p:sldId id="266" r:id="rId10"/>
    <p:sldId id="263" r:id="rId11"/>
    <p:sldId id="264" r:id="rId12"/>
    <p:sldId id="267" r:id="rId13"/>
    <p:sldId id="268" r:id="rId14"/>
    <p:sldId id="273" r:id="rId15"/>
    <p:sldId id="274" r:id="rId16"/>
    <p:sldId id="275" r:id="rId17"/>
    <p:sldId id="271" r:id="rId18"/>
    <p:sldId id="276" r:id="rId19"/>
  </p:sldIdLst>
  <p:sldSz cx="9904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">
          <p15:clr>
            <a:srgbClr val="A4A3A4"/>
          </p15:clr>
        </p15:guide>
        <p15:guide id="2" orient="horz" pos="2207">
          <p15:clr>
            <a:srgbClr val="A4A3A4"/>
          </p15:clr>
        </p15:guide>
        <p15:guide id="3" orient="horz" pos="4090">
          <p15:clr>
            <a:srgbClr val="A4A3A4"/>
          </p15:clr>
        </p15:guide>
        <p15:guide id="4" orient="horz" pos="383">
          <p15:clr>
            <a:srgbClr val="A4A3A4"/>
          </p15:clr>
        </p15:guide>
        <p15:guide id="5" orient="horz" pos="2519">
          <p15:clr>
            <a:srgbClr val="A4A3A4"/>
          </p15:clr>
        </p15:guide>
        <p15:guide id="6" pos="3119">
          <p15:clr>
            <a:srgbClr val="A4A3A4"/>
          </p15:clr>
        </p15:guide>
        <p15:guide id="7" pos="305">
          <p15:clr>
            <a:srgbClr val="A4A3A4"/>
          </p15:clr>
        </p15:guide>
        <p15:guide id="8" pos="4606">
          <p15:clr>
            <a:srgbClr val="A4A3A4"/>
          </p15:clr>
        </p15:guide>
        <p15:guide id="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000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>
        <p:guide orient="horz" pos="161"/>
        <p:guide orient="horz" pos="2207"/>
        <p:guide orient="horz" pos="4090"/>
        <p:guide orient="horz" pos="383"/>
        <p:guide orient="horz" pos="2519"/>
        <p:guide pos="3119"/>
        <p:guide pos="305"/>
        <p:guide pos="460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13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0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0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1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9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2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3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9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7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7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2020-12-30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2020-12-30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2020-12-30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메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직선 연결선 1025"/>
          <p:cNvCxnSpPr/>
          <p:nvPr/>
        </p:nvCxnSpPr>
        <p:spPr>
          <a:xfrm>
            <a:off x="0" y="549188"/>
            <a:ext cx="9904205" cy="0"/>
          </a:xfrm>
          <a:prstGeom prst="line">
            <a:avLst/>
          </a:prstGeom>
          <a:ln w="19089" cap="flat" cmpd="sng" algn="ctr">
            <a:solidFill>
              <a:srgbClr val="FF0000">
                <a:alpha val="76000"/>
              </a:srgbClr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27" name="직선 연결선 1026"/>
          <p:cNvCxnSpPr/>
          <p:nvPr/>
        </p:nvCxnSpPr>
        <p:spPr>
          <a:xfrm>
            <a:off x="0" y="6523449"/>
            <a:ext cx="9904205" cy="0"/>
          </a:xfrm>
          <a:prstGeom prst="line">
            <a:avLst/>
          </a:prstGeom>
          <a:ln w="9544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28" name="Text Box 43"/>
          <p:cNvSpPr txBox="1">
            <a:spLocks noChangeArrowheads="1"/>
          </p:cNvSpPr>
          <p:nvPr/>
        </p:nvSpPr>
        <p:spPr>
          <a:xfrm>
            <a:off x="80963" y="6553200"/>
            <a:ext cx="691215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1" i="0" u="none" strike="noStrike" kern="1200" cap="none" spc="0" normalizeH="0" baseline="0" dirty="0">
                <a:solidFill>
                  <a:schemeClr val="bg2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가치코딩</a:t>
            </a:r>
            <a:endParaRPr kumimoji="1" lang="en-US" altLang="ko-KR" sz="1000" b="1" i="0" u="none" strike="noStrike" kern="1200" cap="none" spc="0" normalizeH="0" baseline="0" dirty="0">
              <a:solidFill>
                <a:schemeClr val="bg2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050" name="TextBox 2049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53" name="직선 연결선 2052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54" name="직선 연결선 2053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5" name="TextBox 2054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2057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2070" name="TextBox 2069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71" name="TextBox 2070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2072" name="직선 연결선 2071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58" name="TextBox 2057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1429EBC-130D-4AE2-A0F7-CB060803906F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0" name="직선 연결선 2059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1" name="직선 연결선 2060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2062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2066" name="TextBox 2065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67" name="TextBox 2066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2068" name="직선 연결선 2067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069" name="직선 연결선 2068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63" name="TextBox 2062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4" name="직선 연결선 2063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5" name="직선 연결선 2064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074" name="TextBox 3073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75" name="TextBox 3074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76" name="TextBox 3075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77" name="직선 연결선 3076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8" name="직선 연결선 3077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9" name="TextBox 3078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3080" name="TextBox 3079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가치코딩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3081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3096" name="TextBox 3095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097" name="TextBox 3096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3098" name="직선 연결선 3097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3082" name="TextBox 3081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9A9043C-34EA-4EF0-875B-F8338728CCAF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3083" name="TextBox 3082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84" name="직선 연결선 3083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85" name="직선 연결선 3084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3086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3092" name="TextBox 3091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093" name="TextBox 3092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3094" name="직선 연결선 3093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3095" name="직선 연결선 3094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3087" name="TextBox 3086"/>
          <p:cNvSpPr txBox="1"/>
          <p:nvPr/>
        </p:nvSpPr>
        <p:spPr>
          <a:xfrm>
            <a:off x="49439" y="47612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088" name="직선 연결선 3087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89" name="직선 연결선 3088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90" name="직사각형 24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Head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91" name="직사각형 25"/>
          <p:cNvSpPr/>
          <p:nvPr/>
        </p:nvSpPr>
        <p:spPr>
          <a:xfrm>
            <a:off x="95250" y="6491288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Footer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h158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mjh1583@naver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h158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hyperlink" Target="mailto:mjh1583@naver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/>
          <p:nvPr/>
        </p:nvSpPr>
        <p:spPr>
          <a:xfrm>
            <a:off x="534899" y="604727"/>
            <a:ext cx="1926876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     Version 1.1</a:t>
            </a:r>
          </a:p>
        </p:txBody>
      </p:sp>
      <p:graphicFrame>
        <p:nvGraphicFramePr>
          <p:cNvPr id="7171" name="표 7170"/>
          <p:cNvGraphicFramePr/>
          <p:nvPr>
            <p:extLst>
              <p:ext uri="{D42A27DB-BD31-4B8C-83A1-F6EECF244321}">
                <p14:modId xmlns:p14="http://schemas.microsoft.com/office/powerpoint/2010/main" val="1714122050"/>
              </p:ext>
            </p:extLst>
          </p:nvPr>
        </p:nvGraphicFramePr>
        <p:xfrm>
          <a:off x="533280" y="968210"/>
          <a:ext cx="8666227" cy="1097974"/>
        </p:xfrm>
        <a:graphic>
          <a:graphicData uri="http://schemas.openxmlformats.org/drawingml/2006/table">
            <a:tbl>
              <a:tblPr firstRow="1" bandRow="1"/>
              <a:tblGrid>
                <a:gridCol w="103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작성자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작성일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화면용도(사용자/관리자)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개발팀 확인자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디자인팀 확인자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마제환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200" b="0" i="0" baseline="0" dirty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2020-12-30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기본 구성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03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03" name="TextBox 7202"/>
          <p:cNvSpPr txBox="1"/>
          <p:nvPr/>
        </p:nvSpPr>
        <p:spPr>
          <a:xfrm>
            <a:off x="5815516" y="620579"/>
            <a:ext cx="1752279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Last Updated</a:t>
            </a:r>
          </a:p>
        </p:txBody>
      </p:sp>
      <p:grpSp>
        <p:nvGrpSpPr>
          <p:cNvPr id="7204" name="Group 1"/>
          <p:cNvGrpSpPr/>
          <p:nvPr/>
        </p:nvGrpSpPr>
        <p:grpSpPr>
          <a:xfrm>
            <a:off x="492031" y="5671115"/>
            <a:ext cx="2742705" cy="530099"/>
            <a:chOff x="492031" y="5671115"/>
            <a:chExt cx="2742705" cy="530099"/>
          </a:xfrm>
        </p:grpSpPr>
        <p:sp>
          <p:nvSpPr>
            <p:cNvPr id="7209" name="TextBox 7208"/>
            <p:cNvSpPr txBox="1"/>
            <p:nvPr/>
          </p:nvSpPr>
          <p:spPr>
            <a:xfrm>
              <a:off x="515865" y="5672678"/>
              <a:ext cx="63805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담당자</a:t>
              </a:r>
            </a:p>
          </p:txBody>
        </p:sp>
        <p:sp>
          <p:nvSpPr>
            <p:cNvPr id="7210" name="TextBox 7209"/>
            <p:cNvSpPr txBox="1"/>
            <p:nvPr/>
          </p:nvSpPr>
          <p:spPr>
            <a:xfrm>
              <a:off x="1863412" y="5694894"/>
              <a:ext cx="1371324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1" name="TextBox 7210"/>
            <p:cNvSpPr txBox="1"/>
            <p:nvPr/>
          </p:nvSpPr>
          <p:spPr>
            <a:xfrm>
              <a:off x="1887190" y="5671115"/>
              <a:ext cx="79043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확인일자</a:t>
              </a:r>
            </a:p>
          </p:txBody>
        </p:sp>
        <p:sp>
          <p:nvSpPr>
            <p:cNvPr id="7212" name="TextBox 7211"/>
            <p:cNvSpPr txBox="1"/>
            <p:nvPr/>
          </p:nvSpPr>
          <p:spPr>
            <a:xfrm>
              <a:off x="492031" y="5694894"/>
              <a:ext cx="1371380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3" name="TextBox 7212"/>
            <p:cNvSpPr txBox="1"/>
            <p:nvPr/>
          </p:nvSpPr>
          <p:spPr>
            <a:xfrm>
              <a:off x="515865" y="5926648"/>
              <a:ext cx="180904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4" name="TextBox 7213"/>
            <p:cNvSpPr txBox="1"/>
            <p:nvPr/>
          </p:nvSpPr>
          <p:spPr>
            <a:xfrm>
              <a:off x="1863412" y="5948863"/>
              <a:ext cx="1371324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5" name="TextBox 7214"/>
            <p:cNvSpPr txBox="1"/>
            <p:nvPr/>
          </p:nvSpPr>
          <p:spPr>
            <a:xfrm>
              <a:off x="1887190" y="5925030"/>
              <a:ext cx="18096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6" name="TextBox 7215"/>
            <p:cNvSpPr txBox="1"/>
            <p:nvPr/>
          </p:nvSpPr>
          <p:spPr>
            <a:xfrm>
              <a:off x="492031" y="5948863"/>
              <a:ext cx="1371380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7205" name="TextBox 7204"/>
          <p:cNvSpPr txBox="1"/>
          <p:nvPr/>
        </p:nvSpPr>
        <p:spPr>
          <a:xfrm>
            <a:off x="441237" y="5228259"/>
            <a:ext cx="1934802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스토리보드 승인</a:t>
            </a:r>
          </a:p>
        </p:txBody>
      </p:sp>
      <p:cxnSp>
        <p:nvCxnSpPr>
          <p:cNvPr id="7206" name="직선 연결선 7205"/>
          <p:cNvCxnSpPr/>
          <p:nvPr/>
        </p:nvCxnSpPr>
        <p:spPr>
          <a:xfrm>
            <a:off x="5104456" y="2971278"/>
            <a:ext cx="4418794" cy="0"/>
          </a:xfrm>
          <a:prstGeom prst="line">
            <a:avLst/>
          </a:prstGeom>
          <a:ln w="28634" cap="flat" cmpd="sng" algn="ctr">
            <a:solidFill>
              <a:srgbClr val="808080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7207" name="TextBox 7206"/>
          <p:cNvSpPr txBox="1"/>
          <p:nvPr/>
        </p:nvSpPr>
        <p:spPr>
          <a:xfrm>
            <a:off x="3845827" y="2996675"/>
            <a:ext cx="5725035" cy="791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용도(front) 스토리보드</a:t>
            </a:r>
            <a:endParaRPr kumimoji="1" lang="ko-KR" altLang="en-US" sz="2000" b="0" i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7208" name="제목 17"/>
          <p:cNvSpPr>
            <a:spLocks noGrp="1"/>
          </p:cNvSpPr>
          <p:nvPr>
            <p:ph type="title" idx="4294967295"/>
          </p:nvPr>
        </p:nvSpPr>
        <p:spPr>
          <a:xfrm>
            <a:off x="3867150" y="2343150"/>
            <a:ext cx="5656100" cy="62812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200" kern="1200" dirty="0">
                <a:solidFill>
                  <a:srgbClr val="808080"/>
                </a:solidFill>
                <a:latin typeface="HY헤드라인M"/>
                <a:ea typeface="HY헤드라인M"/>
                <a:cs typeface="+mn-cs"/>
              </a:rPr>
              <a:t>가치 코딩</a:t>
            </a:r>
            <a:endParaRPr kumimoji="0" lang="ko-KR" altLang="en-US" sz="3200" b="0" i="0" u="none" strike="noStrike" kern="1200" cap="none" spc="0" normalizeH="0" baseline="0" dirty="0">
              <a:solidFill>
                <a:srgbClr val="808080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java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메뉴의 게시글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(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타 작성자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387360-371A-45E3-BC0F-DF0AC84A1186}"/>
              </a:ext>
            </a:extLst>
          </p:cNvPr>
          <p:cNvCxnSpPr/>
          <p:nvPr/>
        </p:nvCxnSpPr>
        <p:spPr>
          <a:xfrm>
            <a:off x="215153" y="1792941"/>
            <a:ext cx="723451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6FA35C-6259-4822-9547-0FA6044379B2}"/>
              </a:ext>
            </a:extLst>
          </p:cNvPr>
          <p:cNvSpPr txBox="1"/>
          <p:nvPr/>
        </p:nvSpPr>
        <p:spPr>
          <a:xfrm>
            <a:off x="215153" y="977153"/>
            <a:ext cx="37382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향상된 </a:t>
            </a:r>
            <a:r>
              <a:rPr lang="en-US" altLang="ko-KR" dirty="0"/>
              <a:t>for</a:t>
            </a:r>
            <a:r>
              <a:rPr lang="ko-KR" altLang="en-US" dirty="0"/>
              <a:t>문 관련 질문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0CCD7-D9A5-439B-9B7E-EE809F0D6506}"/>
              </a:ext>
            </a:extLst>
          </p:cNvPr>
          <p:cNvSpPr txBox="1"/>
          <p:nvPr/>
        </p:nvSpPr>
        <p:spPr>
          <a:xfrm>
            <a:off x="215153" y="1431213"/>
            <a:ext cx="99473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개발자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47A8C-67BD-4A09-9023-2A13600533F0}"/>
              </a:ext>
            </a:extLst>
          </p:cNvPr>
          <p:cNvSpPr txBox="1"/>
          <p:nvPr/>
        </p:nvSpPr>
        <p:spPr>
          <a:xfrm>
            <a:off x="941294" y="1461991"/>
            <a:ext cx="1299882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20.10.25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33E97D-0880-40ED-B3A0-825F50DB3CA0}"/>
              </a:ext>
            </a:extLst>
          </p:cNvPr>
          <p:cNvSpPr txBox="1"/>
          <p:nvPr/>
        </p:nvSpPr>
        <p:spPr>
          <a:xfrm>
            <a:off x="6360012" y="1535133"/>
            <a:ext cx="1299882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답변수</a:t>
            </a:r>
            <a:r>
              <a:rPr lang="ko-KR" altLang="en-US" sz="800" dirty="0"/>
              <a:t> </a:t>
            </a:r>
            <a:r>
              <a:rPr lang="en-US" altLang="ko-KR" sz="800" dirty="0"/>
              <a:t>4    </a:t>
            </a:r>
            <a:r>
              <a:rPr lang="ko-KR" altLang="en-US" sz="800" dirty="0"/>
              <a:t>조회수 </a:t>
            </a:r>
            <a:r>
              <a:rPr lang="en-US" altLang="ko-KR" sz="800" dirty="0"/>
              <a:t>27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FAA40-A7D7-44FA-A302-9BFA9C9BECE6}"/>
              </a:ext>
            </a:extLst>
          </p:cNvPr>
          <p:cNvSpPr/>
          <p:nvPr/>
        </p:nvSpPr>
        <p:spPr>
          <a:xfrm>
            <a:off x="215153" y="1954306"/>
            <a:ext cx="7234518" cy="10868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안녕하세요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Java 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질문이 있습니다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현재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 </a:t>
            </a:r>
            <a:r>
              <a:rPr kumimoji="1" lang="ko-KR" altLang="en-US" sz="1000" dirty="0">
                <a:latin typeface="돋움"/>
                <a:ea typeface="돋움"/>
              </a:rPr>
              <a:t>반복문을 공부하는 중인데</a:t>
            </a:r>
            <a:endParaRPr kumimoji="1" lang="en-US" altLang="ko-KR" sz="10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문을 사용하는데 어려움을 겪고 있습니다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문에 대해서 설명해주실 분 </a:t>
            </a:r>
            <a:r>
              <a:rPr kumimoji="1" lang="ko-KR" altLang="en-US" sz="1000" b="0" i="0" u="none" strike="noStrike" cap="none" normalizeH="0" baseline="0" dirty="0" err="1">
                <a:solidFill>
                  <a:schemeClr val="tx1"/>
                </a:solidFill>
                <a:effectLst/>
                <a:latin typeface="돋움"/>
                <a:ea typeface="돋움"/>
              </a:rPr>
              <a:t>계신가요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96A094-9516-42CB-AF09-6449BFF7B149}"/>
              </a:ext>
            </a:extLst>
          </p:cNvPr>
          <p:cNvSpPr txBox="1"/>
          <p:nvPr/>
        </p:nvSpPr>
        <p:spPr>
          <a:xfrm>
            <a:off x="215153" y="3144042"/>
            <a:ext cx="37382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C39447-1D96-47EE-ACDA-7D5BD8892346}"/>
              </a:ext>
            </a:extLst>
          </p:cNvPr>
          <p:cNvSpPr/>
          <p:nvPr/>
        </p:nvSpPr>
        <p:spPr>
          <a:xfrm>
            <a:off x="215153" y="3523927"/>
            <a:ext cx="7223760" cy="956633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문은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배열과 함께 주로 사용됩니다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for(String str : array) {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     </a:t>
            </a:r>
            <a:r>
              <a:rPr kumimoji="1" lang="en-US" altLang="ko-KR" sz="800" dirty="0" err="1">
                <a:solidFill>
                  <a:schemeClr val="tx1"/>
                </a:solidFill>
                <a:latin typeface="돋움"/>
                <a:ea typeface="돋움"/>
              </a:rPr>
              <a:t>System.out.println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(str);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}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주로 </a:t>
            </a:r>
            <a:r>
              <a:rPr kumimoji="1" lang="ko-KR" altLang="en-US" sz="800" dirty="0" err="1">
                <a:solidFill>
                  <a:schemeClr val="tx1"/>
                </a:solidFill>
                <a:latin typeface="돋움"/>
                <a:ea typeface="돋움"/>
              </a:rPr>
              <a:t>이런식으로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 사용합니다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2020.10.26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DAA4E5-453E-4B2F-8599-3A2EEFEBEFE1}"/>
              </a:ext>
            </a:extLst>
          </p:cNvPr>
          <p:cNvSpPr/>
          <p:nvPr/>
        </p:nvSpPr>
        <p:spPr>
          <a:xfrm>
            <a:off x="215152" y="4963332"/>
            <a:ext cx="7223760" cy="431090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4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설명 깔끔하고 좋네요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	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2020.10.27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삭제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8A1376-E192-448E-A16D-22F4C439A124}"/>
              </a:ext>
            </a:extLst>
          </p:cNvPr>
          <p:cNvSpPr/>
          <p:nvPr/>
        </p:nvSpPr>
        <p:spPr>
          <a:xfrm>
            <a:off x="1036319" y="4485014"/>
            <a:ext cx="6402593" cy="478317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2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감사합니다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!!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2020.10.27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E7AD4B-9DEF-4537-B4FC-9ADDDCEC94B8}"/>
              </a:ext>
            </a:extLst>
          </p:cNvPr>
          <p:cNvSpPr/>
          <p:nvPr/>
        </p:nvSpPr>
        <p:spPr>
          <a:xfrm>
            <a:off x="225911" y="5871004"/>
            <a:ext cx="7223760" cy="431090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4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댓글을 입력하세요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	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댓글 등록  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57FF3-E364-44EF-916B-077B23FD580B}"/>
              </a:ext>
            </a:extLst>
          </p:cNvPr>
          <p:cNvSpPr txBox="1"/>
          <p:nvPr/>
        </p:nvSpPr>
        <p:spPr>
          <a:xfrm>
            <a:off x="96554" y="884293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FE2CA-11A1-45E1-86EE-E888BC54F7FE}"/>
              </a:ext>
            </a:extLst>
          </p:cNvPr>
          <p:cNvSpPr txBox="1"/>
          <p:nvPr/>
        </p:nvSpPr>
        <p:spPr>
          <a:xfrm>
            <a:off x="32794" y="145652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2F13E7-14A2-4968-9201-D054B565CC28}"/>
              </a:ext>
            </a:extLst>
          </p:cNvPr>
          <p:cNvSpPr txBox="1"/>
          <p:nvPr/>
        </p:nvSpPr>
        <p:spPr>
          <a:xfrm>
            <a:off x="1080685" y="1886437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F1AF24-BC99-40B2-B79C-62238517EA8C}"/>
              </a:ext>
            </a:extLst>
          </p:cNvPr>
          <p:cNvSpPr txBox="1"/>
          <p:nvPr/>
        </p:nvSpPr>
        <p:spPr>
          <a:xfrm>
            <a:off x="85950" y="342104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D5D906-133F-4BC2-9ADB-EC9CB6B9AD17}"/>
              </a:ext>
            </a:extLst>
          </p:cNvPr>
          <p:cNvSpPr txBox="1"/>
          <p:nvPr/>
        </p:nvSpPr>
        <p:spPr>
          <a:xfrm>
            <a:off x="6880751" y="418561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15E2F-901D-46EA-8F69-E781C238E476}"/>
              </a:ext>
            </a:extLst>
          </p:cNvPr>
          <p:cNvSpPr txBox="1"/>
          <p:nvPr/>
        </p:nvSpPr>
        <p:spPr>
          <a:xfrm>
            <a:off x="85950" y="577686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EC8FF5-3BFC-4F9B-9321-270844541D80}"/>
              </a:ext>
            </a:extLst>
          </p:cNvPr>
          <p:cNvSpPr txBox="1"/>
          <p:nvPr/>
        </p:nvSpPr>
        <p:spPr>
          <a:xfrm>
            <a:off x="6751394" y="587100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8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651724-A53C-485F-BD17-0C8EE8799051}"/>
              </a:ext>
            </a:extLst>
          </p:cNvPr>
          <p:cNvSpPr txBox="1"/>
          <p:nvPr/>
        </p:nvSpPr>
        <p:spPr>
          <a:xfrm>
            <a:off x="1332676" y="608390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8E2C645-83DA-4CC6-AF31-CAA9EB869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102069"/>
              </p:ext>
            </p:extLst>
          </p:nvPr>
        </p:nvGraphicFramePr>
        <p:xfrm>
          <a:off x="7659894" y="479360"/>
          <a:ext cx="2187209" cy="2427612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게시글의 제목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게시글의 작성자와 게시글 관련 정보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게시글의 본문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게시글에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달린 댓글들을 나타내는 공간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답글쓰기로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답글을 생성하면 해당 댓글의 아래에 들여쓰기 형태로 댓글이 달린다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42846"/>
                  </a:ext>
                </a:extLst>
              </a:tr>
              <a:tr h="161661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로그인한 사람의 닉네임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댓글 입력 부분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4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입력한 댓글을 등록하는 버튼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댓글이 입력되지 않으면 동작하지 않음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8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본인의 댓글은 게시글의 작성자가 아니더라도 삭제 가능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72857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A5FB396-BB72-414A-8AA4-03BB7B6E88FB}"/>
              </a:ext>
            </a:extLst>
          </p:cNvPr>
          <p:cNvSpPr txBox="1"/>
          <p:nvPr/>
        </p:nvSpPr>
        <p:spPr>
          <a:xfrm>
            <a:off x="7139155" y="50557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9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460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java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메뉴의 게시글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(</a:t>
            </a: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본인이 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작성자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387360-371A-45E3-BC0F-DF0AC84A1186}"/>
              </a:ext>
            </a:extLst>
          </p:cNvPr>
          <p:cNvCxnSpPr/>
          <p:nvPr/>
        </p:nvCxnSpPr>
        <p:spPr>
          <a:xfrm>
            <a:off x="215153" y="1792941"/>
            <a:ext cx="723451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6FA35C-6259-4822-9547-0FA6044379B2}"/>
              </a:ext>
            </a:extLst>
          </p:cNvPr>
          <p:cNvSpPr txBox="1"/>
          <p:nvPr/>
        </p:nvSpPr>
        <p:spPr>
          <a:xfrm>
            <a:off x="215153" y="977153"/>
            <a:ext cx="37382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향상된 </a:t>
            </a:r>
            <a:r>
              <a:rPr lang="en-US" altLang="ko-KR" dirty="0"/>
              <a:t>for</a:t>
            </a:r>
            <a:r>
              <a:rPr lang="ko-KR" altLang="en-US" dirty="0"/>
              <a:t>문 관련 질문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0CCD7-D9A5-439B-9B7E-EE809F0D6506}"/>
              </a:ext>
            </a:extLst>
          </p:cNvPr>
          <p:cNvSpPr txBox="1"/>
          <p:nvPr/>
        </p:nvSpPr>
        <p:spPr>
          <a:xfrm>
            <a:off x="215153" y="1431213"/>
            <a:ext cx="99473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개발자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47A8C-67BD-4A09-9023-2A13600533F0}"/>
              </a:ext>
            </a:extLst>
          </p:cNvPr>
          <p:cNvSpPr txBox="1"/>
          <p:nvPr/>
        </p:nvSpPr>
        <p:spPr>
          <a:xfrm>
            <a:off x="941294" y="1461991"/>
            <a:ext cx="1299882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20.10.25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33E97D-0880-40ED-B3A0-825F50DB3CA0}"/>
              </a:ext>
            </a:extLst>
          </p:cNvPr>
          <p:cNvSpPr txBox="1"/>
          <p:nvPr/>
        </p:nvSpPr>
        <p:spPr>
          <a:xfrm>
            <a:off x="6360012" y="1535133"/>
            <a:ext cx="1299882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답변수</a:t>
            </a:r>
            <a:r>
              <a:rPr lang="ko-KR" altLang="en-US" sz="800" dirty="0"/>
              <a:t> </a:t>
            </a:r>
            <a:r>
              <a:rPr lang="en-US" altLang="ko-KR" sz="800" dirty="0"/>
              <a:t>4    </a:t>
            </a:r>
            <a:r>
              <a:rPr lang="ko-KR" altLang="en-US" sz="800" dirty="0"/>
              <a:t>조회수 </a:t>
            </a:r>
            <a:r>
              <a:rPr lang="en-US" altLang="ko-KR" sz="800" dirty="0"/>
              <a:t>27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FAA40-A7D7-44FA-A302-9BFA9C9BECE6}"/>
              </a:ext>
            </a:extLst>
          </p:cNvPr>
          <p:cNvSpPr/>
          <p:nvPr/>
        </p:nvSpPr>
        <p:spPr>
          <a:xfrm>
            <a:off x="215153" y="1954306"/>
            <a:ext cx="7234518" cy="10868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안녕하세요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Java 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질문이 있습니다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현재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 </a:t>
            </a:r>
            <a:r>
              <a:rPr kumimoji="1" lang="ko-KR" altLang="en-US" sz="1000" dirty="0">
                <a:latin typeface="돋움"/>
                <a:ea typeface="돋움"/>
              </a:rPr>
              <a:t>반복문을 공부하는 중인데</a:t>
            </a:r>
            <a:endParaRPr kumimoji="1" lang="en-US" altLang="ko-KR" sz="10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문을 사용하는데 어려움을 겪고 있습니다</a:t>
            </a:r>
            <a:endParaRPr kumimoji="1" lang="en-US" altLang="ko-KR" sz="10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문에 대해서 설명해주실 분 </a:t>
            </a:r>
            <a:r>
              <a:rPr kumimoji="1" lang="ko-KR" altLang="en-US" sz="1000" b="0" i="0" u="none" strike="noStrike" cap="none" normalizeH="0" baseline="0" dirty="0" err="1">
                <a:solidFill>
                  <a:schemeClr val="tx1"/>
                </a:solidFill>
                <a:effectLst/>
                <a:latin typeface="돋움"/>
                <a:ea typeface="돋움"/>
              </a:rPr>
              <a:t>계신가요</a:t>
            </a:r>
            <a:r>
              <a:rPr kumimoji="1" lang="en-US" altLang="ko-KR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96A094-9516-42CB-AF09-6449BFF7B149}"/>
              </a:ext>
            </a:extLst>
          </p:cNvPr>
          <p:cNvSpPr txBox="1"/>
          <p:nvPr/>
        </p:nvSpPr>
        <p:spPr>
          <a:xfrm>
            <a:off x="215153" y="3144042"/>
            <a:ext cx="37382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C39447-1D96-47EE-ACDA-7D5BD8892346}"/>
              </a:ext>
            </a:extLst>
          </p:cNvPr>
          <p:cNvSpPr/>
          <p:nvPr/>
        </p:nvSpPr>
        <p:spPr>
          <a:xfrm>
            <a:off x="215153" y="3523927"/>
            <a:ext cx="7223760" cy="956633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향상된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for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문은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배열과 함께 주로 사용됩니다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for(String str : array) {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     </a:t>
            </a:r>
            <a:r>
              <a:rPr kumimoji="1" lang="en-US" altLang="ko-KR" sz="800" dirty="0" err="1">
                <a:solidFill>
                  <a:schemeClr val="tx1"/>
                </a:solidFill>
                <a:latin typeface="돋움"/>
                <a:ea typeface="돋움"/>
              </a:rPr>
              <a:t>System.out.println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(str);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}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     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주로 </a:t>
            </a:r>
            <a:r>
              <a:rPr kumimoji="1" lang="ko-KR" altLang="en-US" sz="800" dirty="0" err="1">
                <a:solidFill>
                  <a:schemeClr val="tx1"/>
                </a:solidFill>
                <a:latin typeface="돋움"/>
                <a:ea typeface="돋움"/>
              </a:rPr>
              <a:t>이런식으로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 사용합니다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2020.10.26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삭제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DAA4E5-453E-4B2F-8599-3A2EEFEBEFE1}"/>
              </a:ext>
            </a:extLst>
          </p:cNvPr>
          <p:cNvSpPr/>
          <p:nvPr/>
        </p:nvSpPr>
        <p:spPr>
          <a:xfrm>
            <a:off x="215152" y="4963332"/>
            <a:ext cx="7223760" cy="431090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4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설명 깔끔하고 좋네요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	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2020.10.27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 삭제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8A1376-E192-448E-A16D-22F4C439A124}"/>
              </a:ext>
            </a:extLst>
          </p:cNvPr>
          <p:cNvSpPr/>
          <p:nvPr/>
        </p:nvSpPr>
        <p:spPr>
          <a:xfrm>
            <a:off x="1036319" y="4485014"/>
            <a:ext cx="6402593" cy="478317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2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감사합니다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!!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2020.10.27      </a:t>
            </a:r>
            <a:r>
              <a:rPr kumimoji="1" lang="ko-KR" altLang="en-US" sz="700" dirty="0" err="1">
                <a:solidFill>
                  <a:schemeClr val="tx1"/>
                </a:solidFill>
                <a:latin typeface="돋움"/>
                <a:ea typeface="돋움"/>
              </a:rPr>
              <a:t>답글쓰기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  삭제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E7AD4B-9DEF-4537-B4FC-9ADDDCEC94B8}"/>
              </a:ext>
            </a:extLst>
          </p:cNvPr>
          <p:cNvSpPr/>
          <p:nvPr/>
        </p:nvSpPr>
        <p:spPr>
          <a:xfrm>
            <a:off x="225911" y="5871004"/>
            <a:ext cx="7223760" cy="431090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</a:t>
            </a:r>
            <a:r>
              <a:rPr kumimoji="1" lang="ko-KR" altLang="en-US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2</a:t>
            </a:r>
            <a:endParaRPr kumimoji="1" lang="en-US" altLang="ko-KR" sz="7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댓글을 입력하세요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	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en-US" altLang="ko-KR" sz="700" dirty="0">
                <a:solidFill>
                  <a:schemeClr val="tx1"/>
                </a:solidFill>
                <a:latin typeface="돋움"/>
                <a:ea typeface="돋움"/>
              </a:rPr>
              <a:t>			</a:t>
            </a:r>
            <a:r>
              <a:rPr kumimoji="1" lang="ko-KR" altLang="en-US" sz="700" dirty="0">
                <a:solidFill>
                  <a:schemeClr val="tx1"/>
                </a:solidFill>
                <a:latin typeface="돋움"/>
                <a:ea typeface="돋움"/>
              </a:rPr>
              <a:t>댓글 등록                                     </a:t>
            </a:r>
            <a:r>
              <a:rPr kumimoji="1" lang="en-US" altLang="ko-KR" sz="7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57FF3-E364-44EF-916B-077B23FD580B}"/>
              </a:ext>
            </a:extLst>
          </p:cNvPr>
          <p:cNvSpPr txBox="1"/>
          <p:nvPr/>
        </p:nvSpPr>
        <p:spPr>
          <a:xfrm>
            <a:off x="96554" y="884293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FE2CA-11A1-45E1-86EE-E888BC54F7FE}"/>
              </a:ext>
            </a:extLst>
          </p:cNvPr>
          <p:cNvSpPr txBox="1"/>
          <p:nvPr/>
        </p:nvSpPr>
        <p:spPr>
          <a:xfrm>
            <a:off x="32794" y="145652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2F13E7-14A2-4968-9201-D054B565CC28}"/>
              </a:ext>
            </a:extLst>
          </p:cNvPr>
          <p:cNvSpPr txBox="1"/>
          <p:nvPr/>
        </p:nvSpPr>
        <p:spPr>
          <a:xfrm>
            <a:off x="1080685" y="1886437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F1AF24-BC99-40B2-B79C-62238517EA8C}"/>
              </a:ext>
            </a:extLst>
          </p:cNvPr>
          <p:cNvSpPr txBox="1"/>
          <p:nvPr/>
        </p:nvSpPr>
        <p:spPr>
          <a:xfrm>
            <a:off x="85950" y="342104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D5D906-133F-4BC2-9ADB-EC9CB6B9AD17}"/>
              </a:ext>
            </a:extLst>
          </p:cNvPr>
          <p:cNvSpPr txBox="1"/>
          <p:nvPr/>
        </p:nvSpPr>
        <p:spPr>
          <a:xfrm>
            <a:off x="6483423" y="397946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15E2F-901D-46EA-8F69-E781C238E476}"/>
              </a:ext>
            </a:extLst>
          </p:cNvPr>
          <p:cNvSpPr txBox="1"/>
          <p:nvPr/>
        </p:nvSpPr>
        <p:spPr>
          <a:xfrm>
            <a:off x="85950" y="577686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EC8FF5-3BFC-4F9B-9321-270844541D80}"/>
              </a:ext>
            </a:extLst>
          </p:cNvPr>
          <p:cNvSpPr txBox="1"/>
          <p:nvPr/>
        </p:nvSpPr>
        <p:spPr>
          <a:xfrm>
            <a:off x="6751394" y="587100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8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651724-A53C-485F-BD17-0C8EE8799051}"/>
              </a:ext>
            </a:extLst>
          </p:cNvPr>
          <p:cNvSpPr txBox="1"/>
          <p:nvPr/>
        </p:nvSpPr>
        <p:spPr>
          <a:xfrm>
            <a:off x="1332676" y="608390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8E2C645-83DA-4CC6-AF31-CAA9EB869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412693"/>
              </p:ext>
            </p:extLst>
          </p:nvPr>
        </p:nvGraphicFramePr>
        <p:xfrm>
          <a:off x="7659894" y="479360"/>
          <a:ext cx="2187209" cy="2858708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게시글의 제목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게시글의 작성자와 게시글 관련 정보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게시글의 본문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게시글에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달린 댓글들을 나타내는 공간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답글쓰기로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답글을 생성하면 해당 댓글의 아래에 들여쓰기 형태로 댓글이 달린다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42846"/>
                  </a:ext>
                </a:extLst>
              </a:tr>
              <a:tr h="161661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로그인한 사람의 닉네임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댓글 입력 부분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4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입력한 댓글을 등록하는 버튼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댓글이 입력되지 않으면 동작하지 않음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8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본인 게시글의 댓글들은 삭제 가능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72857"/>
                  </a:ext>
                </a:extLst>
              </a:tr>
              <a:tr h="143699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본인 게시글은 수정 가능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 작성화면으로 이동하며 수정가능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79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본인 게시글 삭제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569217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A5FB396-BB72-414A-8AA4-03BB7B6E88FB}"/>
              </a:ext>
            </a:extLst>
          </p:cNvPr>
          <p:cNvSpPr txBox="1"/>
          <p:nvPr/>
        </p:nvSpPr>
        <p:spPr>
          <a:xfrm>
            <a:off x="7139155" y="50557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9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61EF5E-1A2D-4823-8486-342DC1863F4F}"/>
              </a:ext>
            </a:extLst>
          </p:cNvPr>
          <p:cNvSpPr/>
          <p:nvPr/>
        </p:nvSpPr>
        <p:spPr>
          <a:xfrm>
            <a:off x="6370424" y="3040302"/>
            <a:ext cx="510540" cy="2476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수정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540E95-1D5A-40EB-BA8C-C254632BC804}"/>
              </a:ext>
            </a:extLst>
          </p:cNvPr>
          <p:cNvSpPr/>
          <p:nvPr/>
        </p:nvSpPr>
        <p:spPr>
          <a:xfrm>
            <a:off x="6939131" y="3041155"/>
            <a:ext cx="510540" cy="2476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삭제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6DD6B7-8AEA-4C21-BDF9-BBD16959CFB5}"/>
              </a:ext>
            </a:extLst>
          </p:cNvPr>
          <p:cNvSpPr txBox="1"/>
          <p:nvPr/>
        </p:nvSpPr>
        <p:spPr>
          <a:xfrm>
            <a:off x="6378008" y="2799182"/>
            <a:ext cx="332142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10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4E9CF-E3B2-4036-BBDA-34CB8739FBFE}"/>
              </a:ext>
            </a:extLst>
          </p:cNvPr>
          <p:cNvSpPr txBox="1"/>
          <p:nvPr/>
        </p:nvSpPr>
        <p:spPr>
          <a:xfrm>
            <a:off x="6956526" y="2802963"/>
            <a:ext cx="332142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11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1891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java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메뉴의 글쓰기 화면</a:t>
            </a: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387360-371A-45E3-BC0F-DF0AC84A1186}"/>
              </a:ext>
            </a:extLst>
          </p:cNvPr>
          <p:cNvCxnSpPr/>
          <p:nvPr/>
        </p:nvCxnSpPr>
        <p:spPr>
          <a:xfrm>
            <a:off x="215153" y="1602441"/>
            <a:ext cx="7234518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6FA35C-6259-4822-9547-0FA6044379B2}"/>
              </a:ext>
            </a:extLst>
          </p:cNvPr>
          <p:cNvSpPr txBox="1"/>
          <p:nvPr/>
        </p:nvSpPr>
        <p:spPr>
          <a:xfrm>
            <a:off x="499333" y="1227549"/>
            <a:ext cx="37382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FAA40-A7D7-44FA-A302-9BFA9C9BECE6}"/>
              </a:ext>
            </a:extLst>
          </p:cNvPr>
          <p:cNvSpPr/>
          <p:nvPr/>
        </p:nvSpPr>
        <p:spPr>
          <a:xfrm>
            <a:off x="215153" y="2377269"/>
            <a:ext cx="7234518" cy="10868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내용을 입력하세요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57FF3-E364-44EF-916B-077B23FD580B}"/>
              </a:ext>
            </a:extLst>
          </p:cNvPr>
          <p:cNvSpPr txBox="1"/>
          <p:nvPr/>
        </p:nvSpPr>
        <p:spPr>
          <a:xfrm>
            <a:off x="247424" y="1288227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2F13E7-14A2-4968-9201-D054B565CC28}"/>
              </a:ext>
            </a:extLst>
          </p:cNvPr>
          <p:cNvSpPr txBox="1"/>
          <p:nvPr/>
        </p:nvSpPr>
        <p:spPr>
          <a:xfrm>
            <a:off x="69472" y="1849109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8E2C645-83DA-4CC6-AF31-CAA9EB869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621961"/>
              </p:ext>
            </p:extLst>
          </p:nvPr>
        </p:nvGraphicFramePr>
        <p:xfrm>
          <a:off x="7659894" y="479360"/>
          <a:ext cx="2187209" cy="984112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글쓰기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해당 메뉴의 글쓰기 공간임을 알림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작성자가 내용을 작성할 공간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작성자가 내용을 작성한 후 등록 버튼을 누르면 게시글 등록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61EF5E-1A2D-4823-8486-342DC1863F4F}"/>
              </a:ext>
            </a:extLst>
          </p:cNvPr>
          <p:cNvSpPr/>
          <p:nvPr/>
        </p:nvSpPr>
        <p:spPr>
          <a:xfrm>
            <a:off x="6939131" y="3577061"/>
            <a:ext cx="510540" cy="2476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등록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6DD6B7-8AEA-4C21-BDF9-BBD16959CFB5}"/>
              </a:ext>
            </a:extLst>
          </p:cNvPr>
          <p:cNvSpPr txBox="1"/>
          <p:nvPr/>
        </p:nvSpPr>
        <p:spPr>
          <a:xfrm>
            <a:off x="6572249" y="3577061"/>
            <a:ext cx="332142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F9E67-5158-46FA-8302-9F7D89AD9E77}"/>
              </a:ext>
            </a:extLst>
          </p:cNvPr>
          <p:cNvSpPr txBox="1"/>
          <p:nvPr/>
        </p:nvSpPr>
        <p:spPr>
          <a:xfrm>
            <a:off x="247424" y="1792637"/>
            <a:ext cx="72345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메뉴의 글쓰기 공간입니다</a:t>
            </a:r>
            <a:r>
              <a:rPr lang="en-US" altLang="ko-KR" dirty="0"/>
              <a:t>. </a:t>
            </a:r>
            <a:r>
              <a:rPr lang="ko-KR" altLang="en-US" dirty="0"/>
              <a:t>관련 게시글만 작성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647DEB-E646-4161-8619-31090B9C3535}"/>
              </a:ext>
            </a:extLst>
          </p:cNvPr>
          <p:cNvSpPr txBox="1"/>
          <p:nvPr/>
        </p:nvSpPr>
        <p:spPr>
          <a:xfrm>
            <a:off x="220655" y="2377269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0567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58" name="TextBox 9257"/>
          <p:cNvSpPr txBox="1"/>
          <p:nvPr/>
        </p:nvSpPr>
        <p:spPr>
          <a:xfrm>
            <a:off x="2626828" y="6478641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Copyright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reserved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5" y="940881"/>
            <a:ext cx="7593250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0" name="TextBox 9259"/>
          <p:cNvSpPr txBox="1"/>
          <p:nvPr/>
        </p:nvSpPr>
        <p:spPr>
          <a:xfrm>
            <a:off x="3393453" y="572958"/>
            <a:ext cx="941283" cy="323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dirty="0">
                <a:latin typeface="굴림"/>
                <a:ea typeface="굴림"/>
              </a:rPr>
              <a:t>가치코딩</a:t>
            </a:r>
            <a:endParaRPr kumimoji="1" lang="ko-KR" altLang="en-US" sz="900" b="0" i="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529590" y="987142"/>
            <a:ext cx="57647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HTML+CSS+JS 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MySQL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JA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VA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|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R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JSP     |     Git     |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Notice</a:t>
            </a:r>
            <a:endParaRPr kumimoji="1" lang="ko-KR" altLang="en-US" sz="800" b="0" i="0" baseline="0" dirty="0">
              <a:solidFill>
                <a:schemeClr val="tx2"/>
              </a:solidFill>
              <a:latin typeface="돋움"/>
              <a:ea typeface="돋움"/>
            </a:endParaRPr>
          </a:p>
        </p:txBody>
      </p:sp>
      <p:grpSp>
        <p:nvGrpSpPr>
          <p:cNvPr id="9269" name="Group 1"/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헤더와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푸터를</a:t>
            </a: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포함한 최종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메인화면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main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F11C3-548E-4C44-BFBF-C72B8A25D015}"/>
              </a:ext>
            </a:extLst>
          </p:cNvPr>
          <p:cNvSpPr txBox="1"/>
          <p:nvPr/>
        </p:nvSpPr>
        <p:spPr>
          <a:xfrm>
            <a:off x="5579037" y="602399"/>
            <a:ext cx="196590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로그인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회원가입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B19E2A-55DC-4A6D-83AD-3E48593EBBBC}"/>
              </a:ext>
            </a:extLst>
          </p:cNvPr>
          <p:cNvSpPr/>
          <p:nvPr/>
        </p:nvSpPr>
        <p:spPr>
          <a:xfrm>
            <a:off x="5832020" y="1455237"/>
            <a:ext cx="1635580" cy="29415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: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어렵다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</a:t>
            </a:r>
            <a:r>
              <a:rPr kumimoji="1" lang="ko-KR" altLang="en-US" sz="800" dirty="0" err="1">
                <a:latin typeface="돋움"/>
                <a:ea typeface="돋움"/>
              </a:rPr>
              <a:t>ㅇㅈ</a:t>
            </a:r>
            <a:r>
              <a:rPr kumimoji="1" lang="ko-KR" altLang="en-US" sz="800" dirty="0">
                <a:latin typeface="돋움"/>
                <a:ea typeface="돋움"/>
              </a:rPr>
              <a:t>    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3 : MySQL </a:t>
            </a:r>
            <a:r>
              <a:rPr kumimoji="1" lang="ko-KR" altLang="en-US" sz="800" dirty="0">
                <a:latin typeface="돋움"/>
                <a:ea typeface="돋움"/>
              </a:rPr>
              <a:t>테이블 삭제 방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법 아시는 분</a:t>
            </a:r>
            <a:r>
              <a:rPr kumimoji="1" lang="en-US" altLang="ko-KR" sz="800" dirty="0"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drop table if exists </a:t>
            </a:r>
            <a:r>
              <a:rPr kumimoji="1" lang="ko-KR" altLang="en-US" sz="800" dirty="0">
                <a:latin typeface="돋움"/>
                <a:ea typeface="돋움"/>
              </a:rPr>
              <a:t>테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err="1">
                <a:latin typeface="돋움"/>
                <a:ea typeface="돋움"/>
              </a:rPr>
              <a:t>이블명</a:t>
            </a:r>
            <a:r>
              <a:rPr kumimoji="1" lang="en-US" altLang="ko-KR" sz="800" dirty="0">
                <a:latin typeface="돋움"/>
                <a:ea typeface="돋움"/>
              </a:rPr>
              <a:t>;</a:t>
            </a:r>
            <a:r>
              <a:rPr kumimoji="1" lang="ko-KR" altLang="en-US" sz="800" dirty="0">
                <a:latin typeface="돋움"/>
                <a:ea typeface="돋움"/>
              </a:rPr>
              <a:t> 하시면 됩니다</a:t>
            </a:r>
            <a:r>
              <a:rPr kumimoji="1" lang="en-US" altLang="ko-KR" sz="800" dirty="0"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61093-6520-40F2-A2D6-D65C88E1B130}"/>
              </a:ext>
            </a:extLst>
          </p:cNvPr>
          <p:cNvSpPr/>
          <p:nvPr/>
        </p:nvSpPr>
        <p:spPr>
          <a:xfrm>
            <a:off x="5832020" y="4655820"/>
            <a:ext cx="1635580" cy="1598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3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6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C043C-275A-4C1B-BE9C-D2EF05D9F5B5}"/>
              </a:ext>
            </a:extLst>
          </p:cNvPr>
          <p:cNvSpPr/>
          <p:nvPr/>
        </p:nvSpPr>
        <p:spPr>
          <a:xfrm>
            <a:off x="5832020" y="4099560"/>
            <a:ext cx="1635580" cy="2971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전송할 메시지를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40BF-9E4B-4CCE-AD66-519D887237E7}"/>
              </a:ext>
            </a:extLst>
          </p:cNvPr>
          <p:cNvSpPr txBox="1"/>
          <p:nvPr/>
        </p:nvSpPr>
        <p:spPr>
          <a:xfrm>
            <a:off x="5832019" y="4450080"/>
            <a:ext cx="16355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접속 인원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9A5349D-F6CE-45BA-9256-05923B7B7C5E}"/>
              </a:ext>
            </a:extLst>
          </p:cNvPr>
          <p:cNvGrpSpPr/>
          <p:nvPr/>
        </p:nvGrpSpPr>
        <p:grpSpPr>
          <a:xfrm>
            <a:off x="236818" y="1520004"/>
            <a:ext cx="5499054" cy="4609172"/>
            <a:chOff x="-546848" y="1577655"/>
            <a:chExt cx="7126941" cy="44968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6AAD9B-3D5E-431C-A71A-EC594D4B7464}"/>
                </a:ext>
              </a:extLst>
            </p:cNvPr>
            <p:cNvSpPr txBox="1"/>
            <p:nvPr/>
          </p:nvSpPr>
          <p:spPr>
            <a:xfrm>
              <a:off x="2447363" y="1577655"/>
              <a:ext cx="851647" cy="818955"/>
            </a:xfrm>
            <a:prstGeom prst="rect">
              <a:avLst/>
            </a:prstGeom>
            <a:solidFill>
              <a:srgbClr val="DDDDDD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E4AAEE-FE99-4724-87B4-E63379E621FE}"/>
                </a:ext>
              </a:extLst>
            </p:cNvPr>
            <p:cNvSpPr txBox="1"/>
            <p:nvPr/>
          </p:nvSpPr>
          <p:spPr>
            <a:xfrm>
              <a:off x="1385667" y="2480253"/>
              <a:ext cx="3598708" cy="3535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b="0" i="0" baseline="0" dirty="0">
                  <a:solidFill>
                    <a:schemeClr val="tx1"/>
                  </a:solidFill>
                  <a:latin typeface="돋움"/>
                  <a:ea typeface="돋움"/>
                </a:rPr>
                <a:t>가치 </a:t>
              </a:r>
              <a:r>
                <a:rPr kumimoji="1" lang="ko-KR" altLang="en-US" sz="900" dirty="0">
                  <a:latin typeface="돋움"/>
                  <a:ea typeface="돋움"/>
                </a:rPr>
                <a:t>코딩은 개발자들이 서로 같이 가치 있는 코딩을 하기 위해 만든 개발자 커뮤니티 사이트</a:t>
              </a:r>
              <a:endParaRPr kumimoji="1" lang="ko-KR" altLang="en-US" sz="900" b="1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9A06417-EE12-4CC9-95E7-82227A54267F}"/>
                </a:ext>
              </a:extLst>
            </p:cNvPr>
            <p:cNvCxnSpPr/>
            <p:nvPr/>
          </p:nvCxnSpPr>
          <p:spPr>
            <a:xfrm>
              <a:off x="-546848" y="2905506"/>
              <a:ext cx="712694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392B49-8B34-442D-A654-8812C53B103A}"/>
                </a:ext>
              </a:extLst>
            </p:cNvPr>
            <p:cNvSpPr txBox="1"/>
            <p:nvPr/>
          </p:nvSpPr>
          <p:spPr>
            <a:xfrm>
              <a:off x="2598481" y="3009443"/>
              <a:ext cx="1015575" cy="2419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b="1" dirty="0">
                  <a:latin typeface="돋움"/>
                  <a:ea typeface="돋움"/>
                </a:rPr>
                <a:t>About us</a:t>
              </a:r>
              <a:endParaRPr kumimoji="1" lang="ko-KR" altLang="en-US" sz="900" b="1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DA586F-90EF-479E-A16D-9287B97F4CF3}"/>
                </a:ext>
              </a:extLst>
            </p:cNvPr>
            <p:cNvSpPr txBox="1"/>
            <p:nvPr/>
          </p:nvSpPr>
          <p:spPr>
            <a:xfrm>
              <a:off x="534020" y="3287556"/>
              <a:ext cx="851647" cy="818955"/>
            </a:xfrm>
            <a:prstGeom prst="rect">
              <a:avLst/>
            </a:prstGeom>
            <a:solidFill>
              <a:srgbClr val="DDDDDD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55FD03-DD27-46F4-8B6F-3D0CC12A6BED}"/>
                </a:ext>
              </a:extLst>
            </p:cNvPr>
            <p:cNvSpPr txBox="1"/>
            <p:nvPr/>
          </p:nvSpPr>
          <p:spPr>
            <a:xfrm>
              <a:off x="1561293" y="3286475"/>
              <a:ext cx="3767156" cy="8189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가치 코딩 사이트 개발자</a:t>
              </a:r>
              <a:endParaRPr kumimoji="1" lang="en-US" altLang="ko-KR" sz="900" dirty="0"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dirty="0">
                  <a:latin typeface="돋움"/>
                  <a:ea typeface="돋움"/>
                </a:rPr>
                <a:t>GitHub </a:t>
              </a:r>
              <a:r>
                <a:rPr kumimoji="1" lang="ko-KR" altLang="en-US" sz="900" dirty="0">
                  <a:latin typeface="돋움"/>
                  <a:ea typeface="돋움"/>
                </a:rPr>
                <a:t>주소 </a:t>
              </a:r>
              <a:r>
                <a:rPr kumimoji="1" lang="en-US" altLang="ko-KR" sz="900" dirty="0">
                  <a:latin typeface="돋움"/>
                  <a:ea typeface="돋움"/>
                </a:rPr>
                <a:t>: </a:t>
              </a:r>
              <a:r>
                <a:rPr kumimoji="1" lang="en-US" altLang="ko-KR" sz="900" dirty="0">
                  <a:latin typeface="돋움"/>
                  <a:ea typeface="돋움"/>
                  <a:hlinkClick r:id="rId3"/>
                </a:rPr>
                <a:t>https://github.com/mjh1583</a:t>
              </a:r>
              <a:endParaRPr kumimoji="1" lang="en-US" altLang="ko-KR" sz="900" dirty="0"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i="0" dirty="0">
                  <a:solidFill>
                    <a:schemeClr val="tx1"/>
                  </a:solidFill>
                  <a:latin typeface="돋움"/>
                  <a:ea typeface="돋움"/>
                </a:rPr>
                <a:t>E-mail : </a:t>
              </a:r>
              <a:r>
                <a:rPr kumimoji="1" lang="en-US" altLang="ko-KR" sz="900" i="0" dirty="0">
                  <a:solidFill>
                    <a:schemeClr val="tx1"/>
                  </a:solidFill>
                  <a:latin typeface="돋움"/>
                  <a:ea typeface="돋움"/>
                  <a:hlinkClick r:id="rId4"/>
                </a:rPr>
                <a:t>mjh1583@naver.com</a:t>
              </a:r>
              <a:endParaRPr kumimoji="1" lang="en-US" altLang="ko-KR" sz="900" i="0" dirty="0">
                <a:solidFill>
                  <a:schemeClr val="tx1"/>
                </a:solidFill>
                <a:latin typeface="돋움"/>
                <a:ea typeface="돋움"/>
              </a:endParaRP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맡은 역할 </a:t>
              </a:r>
              <a:r>
                <a:rPr kumimoji="1" lang="en-US" altLang="ko-KR" sz="900" dirty="0">
                  <a:latin typeface="돋움"/>
                  <a:ea typeface="돋움"/>
                </a:rPr>
                <a:t>: </a:t>
              </a:r>
              <a:r>
                <a:rPr kumimoji="1" lang="ko-KR" altLang="en-US" sz="900" dirty="0" err="1">
                  <a:latin typeface="돋움"/>
                  <a:ea typeface="돋움"/>
                </a:rPr>
                <a:t>메인페이지의</a:t>
              </a:r>
              <a:r>
                <a:rPr kumimoji="1" lang="ko-KR" altLang="en-US" sz="900" dirty="0">
                  <a:latin typeface="돋움"/>
                  <a:ea typeface="돋움"/>
                </a:rPr>
                <a:t> </a:t>
              </a:r>
              <a:r>
                <a:rPr kumimoji="1" lang="en-US" altLang="ko-KR" sz="900" dirty="0">
                  <a:latin typeface="돋움"/>
                  <a:ea typeface="돋움"/>
                </a:rPr>
                <a:t>HTML+CSS+</a:t>
              </a:r>
              <a:r>
                <a:rPr kumimoji="1" lang="ko-KR" altLang="en-US" sz="900" dirty="0" err="1">
                  <a:latin typeface="돋움"/>
                  <a:ea typeface="돋움"/>
                </a:rPr>
                <a:t>백엔드</a:t>
              </a:r>
              <a:r>
                <a:rPr kumimoji="1" lang="ko-KR" altLang="en-US" sz="900" dirty="0">
                  <a:latin typeface="돋움"/>
                  <a:ea typeface="돋움"/>
                </a:rPr>
                <a:t> 구현</a:t>
              </a:r>
              <a:endParaRPr kumimoji="1" lang="ko-KR" altLang="en-US" sz="900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C529F9-C938-4406-9620-EACA94D26608}"/>
                </a:ext>
              </a:extLst>
            </p:cNvPr>
            <p:cNvSpPr txBox="1"/>
            <p:nvPr/>
          </p:nvSpPr>
          <p:spPr>
            <a:xfrm>
              <a:off x="534020" y="4272116"/>
              <a:ext cx="851647" cy="818955"/>
            </a:xfrm>
            <a:prstGeom prst="rect">
              <a:avLst/>
            </a:prstGeom>
            <a:solidFill>
              <a:srgbClr val="DDDDDD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EA3991-9174-49FF-B9D9-D718FD695AC9}"/>
                </a:ext>
              </a:extLst>
            </p:cNvPr>
            <p:cNvSpPr txBox="1"/>
            <p:nvPr/>
          </p:nvSpPr>
          <p:spPr>
            <a:xfrm>
              <a:off x="1561293" y="4271035"/>
              <a:ext cx="3584447" cy="8189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가치 코딩 사이트 개발자</a:t>
              </a:r>
              <a:r>
                <a:rPr kumimoji="1" lang="en-US" altLang="ko-KR" sz="900" dirty="0">
                  <a:latin typeface="돋움"/>
                  <a:ea typeface="돋움"/>
                </a:rPr>
                <a:t>2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dirty="0">
                  <a:latin typeface="돋움"/>
                  <a:ea typeface="돋움"/>
                </a:rPr>
                <a:t>GitHub </a:t>
              </a:r>
              <a:r>
                <a:rPr kumimoji="1" lang="ko-KR" altLang="en-US" sz="900" dirty="0">
                  <a:latin typeface="돋움"/>
                  <a:ea typeface="돋움"/>
                </a:rPr>
                <a:t>주소 </a:t>
              </a:r>
              <a:r>
                <a:rPr kumimoji="1" lang="en-US" altLang="ko-KR" sz="900" dirty="0">
                  <a:latin typeface="돋움"/>
                  <a:ea typeface="돋움"/>
                </a:rPr>
                <a:t>: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i="0" dirty="0">
                  <a:solidFill>
                    <a:schemeClr val="tx1"/>
                  </a:solidFill>
                  <a:latin typeface="돋움"/>
                  <a:ea typeface="돋움"/>
                </a:rPr>
                <a:t>E-mail :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맡은 역할 </a:t>
              </a:r>
              <a:r>
                <a:rPr kumimoji="1" lang="en-US" altLang="ko-KR" sz="900" dirty="0">
                  <a:latin typeface="돋움"/>
                  <a:ea typeface="돋움"/>
                </a:rPr>
                <a:t>:</a:t>
              </a:r>
              <a:endParaRPr kumimoji="1" lang="ko-KR" altLang="en-US" sz="900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BE59C3-5685-4B84-B251-E7B1BB9BE760}"/>
                </a:ext>
              </a:extLst>
            </p:cNvPr>
            <p:cNvSpPr txBox="1"/>
            <p:nvPr/>
          </p:nvSpPr>
          <p:spPr>
            <a:xfrm>
              <a:off x="534020" y="5255587"/>
              <a:ext cx="851647" cy="818955"/>
            </a:xfrm>
            <a:prstGeom prst="rect">
              <a:avLst/>
            </a:prstGeom>
            <a:solidFill>
              <a:srgbClr val="DDDDDD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59A0D8-900F-4310-9A1E-8C8501049C68}"/>
                </a:ext>
              </a:extLst>
            </p:cNvPr>
            <p:cNvSpPr txBox="1"/>
            <p:nvPr/>
          </p:nvSpPr>
          <p:spPr>
            <a:xfrm>
              <a:off x="1561293" y="5254506"/>
              <a:ext cx="3584447" cy="81894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가치 코딩 사이트 개발자</a:t>
              </a:r>
              <a:r>
                <a:rPr kumimoji="1" lang="en-US" altLang="ko-KR" sz="900" dirty="0">
                  <a:latin typeface="돋움"/>
                  <a:ea typeface="돋움"/>
                </a:rPr>
                <a:t>3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dirty="0">
                  <a:latin typeface="돋움"/>
                  <a:ea typeface="돋움"/>
                </a:rPr>
                <a:t>GitHub </a:t>
              </a:r>
              <a:r>
                <a:rPr kumimoji="1" lang="ko-KR" altLang="en-US" sz="900" dirty="0">
                  <a:latin typeface="돋움"/>
                  <a:ea typeface="돋움"/>
                </a:rPr>
                <a:t>주소 </a:t>
              </a:r>
              <a:r>
                <a:rPr kumimoji="1" lang="en-US" altLang="ko-KR" sz="900" dirty="0">
                  <a:latin typeface="돋움"/>
                  <a:ea typeface="돋움"/>
                </a:rPr>
                <a:t>: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900" i="0" dirty="0">
                  <a:solidFill>
                    <a:schemeClr val="tx1"/>
                  </a:solidFill>
                  <a:latin typeface="돋움"/>
                  <a:ea typeface="돋움"/>
                </a:rPr>
                <a:t>E-mail :</a:t>
              </a:r>
            </a:p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900" dirty="0">
                  <a:latin typeface="돋움"/>
                  <a:ea typeface="돋움"/>
                </a:rPr>
                <a:t>맡은 역할 </a:t>
              </a:r>
              <a:r>
                <a:rPr kumimoji="1" lang="en-US" altLang="ko-KR" sz="900" dirty="0">
                  <a:latin typeface="돋움"/>
                  <a:ea typeface="돋움"/>
                </a:rPr>
                <a:t>:</a:t>
              </a:r>
              <a:endParaRPr kumimoji="1" lang="ko-KR" altLang="en-US" sz="900" i="0" dirty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1695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58" name="TextBox 9257"/>
          <p:cNvSpPr txBox="1"/>
          <p:nvPr/>
        </p:nvSpPr>
        <p:spPr>
          <a:xfrm>
            <a:off x="2626828" y="6478641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Copyright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reserved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5" y="940881"/>
            <a:ext cx="7593250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0" name="TextBox 9259"/>
          <p:cNvSpPr txBox="1"/>
          <p:nvPr/>
        </p:nvSpPr>
        <p:spPr>
          <a:xfrm>
            <a:off x="3393453" y="572958"/>
            <a:ext cx="941283" cy="323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dirty="0">
                <a:latin typeface="굴림"/>
                <a:ea typeface="굴림"/>
              </a:rPr>
              <a:t>가치코딩</a:t>
            </a:r>
            <a:endParaRPr kumimoji="1" lang="ko-KR" altLang="en-US" sz="900" b="0" i="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529590" y="987142"/>
            <a:ext cx="57647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HTML+CSS+JS 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MySQL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JA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VA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|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R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JSP     |     Git     |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Notice</a:t>
            </a:r>
            <a:endParaRPr kumimoji="1" lang="ko-KR" altLang="en-US" sz="800" b="0" i="0" baseline="0" dirty="0">
              <a:solidFill>
                <a:schemeClr val="tx2"/>
              </a:solidFill>
              <a:latin typeface="돋움"/>
              <a:ea typeface="돋움"/>
            </a:endParaRPr>
          </a:p>
        </p:txBody>
      </p:sp>
      <p:grpSp>
        <p:nvGrpSpPr>
          <p:cNvPr id="9269" name="Group 1"/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헤더와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푸터를</a:t>
            </a: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포함한 최종 </a:t>
            </a:r>
            <a:r>
              <a:rPr lang="en-US" altLang="ko-KR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 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main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F11C3-548E-4C44-BFBF-C72B8A25D015}"/>
              </a:ext>
            </a:extLst>
          </p:cNvPr>
          <p:cNvSpPr txBox="1"/>
          <p:nvPr/>
        </p:nvSpPr>
        <p:spPr>
          <a:xfrm>
            <a:off x="5579037" y="602399"/>
            <a:ext cx="196590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로그인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회원가입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B19E2A-55DC-4A6D-83AD-3E48593EBBBC}"/>
              </a:ext>
            </a:extLst>
          </p:cNvPr>
          <p:cNvSpPr/>
          <p:nvPr/>
        </p:nvSpPr>
        <p:spPr>
          <a:xfrm>
            <a:off x="5832020" y="1455237"/>
            <a:ext cx="1635580" cy="29415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: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어렵다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</a:t>
            </a:r>
            <a:r>
              <a:rPr kumimoji="1" lang="ko-KR" altLang="en-US" sz="800" dirty="0" err="1">
                <a:latin typeface="돋움"/>
                <a:ea typeface="돋움"/>
              </a:rPr>
              <a:t>ㅇㅈ</a:t>
            </a:r>
            <a:r>
              <a:rPr kumimoji="1" lang="ko-KR" altLang="en-US" sz="800" dirty="0">
                <a:latin typeface="돋움"/>
                <a:ea typeface="돋움"/>
              </a:rPr>
              <a:t>    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3 : MySQL </a:t>
            </a:r>
            <a:r>
              <a:rPr kumimoji="1" lang="ko-KR" altLang="en-US" sz="800" dirty="0">
                <a:latin typeface="돋움"/>
                <a:ea typeface="돋움"/>
              </a:rPr>
              <a:t>테이블 삭제 방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법 아시는 분</a:t>
            </a:r>
            <a:r>
              <a:rPr kumimoji="1" lang="en-US" altLang="ko-KR" sz="800" dirty="0"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drop table if exists </a:t>
            </a:r>
            <a:r>
              <a:rPr kumimoji="1" lang="ko-KR" altLang="en-US" sz="800" dirty="0">
                <a:latin typeface="돋움"/>
                <a:ea typeface="돋움"/>
              </a:rPr>
              <a:t>테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err="1">
                <a:latin typeface="돋움"/>
                <a:ea typeface="돋움"/>
              </a:rPr>
              <a:t>이블명</a:t>
            </a:r>
            <a:r>
              <a:rPr kumimoji="1" lang="en-US" altLang="ko-KR" sz="800" dirty="0">
                <a:latin typeface="돋움"/>
                <a:ea typeface="돋움"/>
              </a:rPr>
              <a:t>;</a:t>
            </a:r>
            <a:r>
              <a:rPr kumimoji="1" lang="ko-KR" altLang="en-US" sz="800" dirty="0">
                <a:latin typeface="돋움"/>
                <a:ea typeface="돋움"/>
              </a:rPr>
              <a:t> 하시면 됩니다</a:t>
            </a:r>
            <a:r>
              <a:rPr kumimoji="1" lang="en-US" altLang="ko-KR" sz="800" dirty="0"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61093-6520-40F2-A2D6-D65C88E1B130}"/>
              </a:ext>
            </a:extLst>
          </p:cNvPr>
          <p:cNvSpPr/>
          <p:nvPr/>
        </p:nvSpPr>
        <p:spPr>
          <a:xfrm>
            <a:off x="5832020" y="4655820"/>
            <a:ext cx="1635580" cy="1598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3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6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C043C-275A-4C1B-BE9C-D2EF05D9F5B5}"/>
              </a:ext>
            </a:extLst>
          </p:cNvPr>
          <p:cNvSpPr/>
          <p:nvPr/>
        </p:nvSpPr>
        <p:spPr>
          <a:xfrm>
            <a:off x="5832020" y="4099560"/>
            <a:ext cx="1635580" cy="2971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전송할 메시지를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40BF-9E4B-4CCE-AD66-519D887237E7}"/>
              </a:ext>
            </a:extLst>
          </p:cNvPr>
          <p:cNvSpPr txBox="1"/>
          <p:nvPr/>
        </p:nvSpPr>
        <p:spPr>
          <a:xfrm>
            <a:off x="5832019" y="4450080"/>
            <a:ext cx="16355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접속 인원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5AF5E4-711E-4F3C-827F-75C9E89A7672}"/>
              </a:ext>
            </a:extLst>
          </p:cNvPr>
          <p:cNvGrpSpPr/>
          <p:nvPr/>
        </p:nvGrpSpPr>
        <p:grpSpPr>
          <a:xfrm>
            <a:off x="163044" y="1575109"/>
            <a:ext cx="5506291" cy="2067317"/>
            <a:chOff x="-894582" y="1504668"/>
            <a:chExt cx="7299829" cy="219955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C44882-F0F2-41E6-9824-F5B8CE306622}"/>
                </a:ext>
              </a:extLst>
            </p:cNvPr>
            <p:cNvSpPr txBox="1"/>
            <p:nvPr/>
          </p:nvSpPr>
          <p:spPr>
            <a:xfrm>
              <a:off x="2329948" y="1504668"/>
              <a:ext cx="1168028" cy="39295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JAVA</a:t>
              </a:r>
              <a:endParaRPr lang="ko-KR" altLang="en-US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04F46E1-46B6-4AE4-B6DC-4A17E81111E1}"/>
                </a:ext>
              </a:extLst>
            </p:cNvPr>
            <p:cNvCxnSpPr>
              <a:cxnSpLocks/>
            </p:cNvCxnSpPr>
            <p:nvPr/>
          </p:nvCxnSpPr>
          <p:spPr>
            <a:xfrm>
              <a:off x="-872992" y="1939008"/>
              <a:ext cx="7223760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BAAC99-ADA0-4A56-BE12-FBF7B739CC78}"/>
                </a:ext>
              </a:extLst>
            </p:cNvPr>
            <p:cNvSpPr txBox="1"/>
            <p:nvPr/>
          </p:nvSpPr>
          <p:spPr>
            <a:xfrm>
              <a:off x="-872992" y="1939008"/>
              <a:ext cx="7223760" cy="2455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번호                          제목                                                   작성자     </a:t>
              </a:r>
              <a:r>
                <a:rPr lang="ko-KR" altLang="en-US" sz="900" dirty="0" err="1"/>
                <a:t>답변수</a:t>
              </a:r>
              <a:r>
                <a:rPr lang="ko-KR" altLang="en-US" sz="900" dirty="0"/>
                <a:t>   조회수   작성일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A3C11B9-6205-45C6-9D32-5DCC8DDFCD36}"/>
                </a:ext>
              </a:extLst>
            </p:cNvPr>
            <p:cNvSpPr/>
            <p:nvPr/>
          </p:nvSpPr>
          <p:spPr>
            <a:xfrm>
              <a:off x="-894582" y="2269259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5                     java thread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관련 질문                                             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1         0            4       20.12.30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F50F83D-6FAB-473D-B442-12B7B9DA16A2}"/>
                </a:ext>
              </a:extLst>
            </p:cNvPr>
            <p:cNvSpPr/>
            <p:nvPr/>
          </p:nvSpPr>
          <p:spPr>
            <a:xfrm>
              <a:off x="-894582" y="2489230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4                     java GUI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관련 질문                                                 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돋움"/>
                  <a:ea typeface="돋움"/>
                </a:rPr>
                <a:t>12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     2            15     20.11.29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450B1F-37B9-441C-A4DA-F8ED380A660B}"/>
                </a:ext>
              </a:extLst>
            </p:cNvPr>
            <p:cNvSpPr/>
            <p:nvPr/>
          </p:nvSpPr>
          <p:spPr>
            <a:xfrm>
              <a:off x="-894582" y="2711263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3                     java </a:t>
              </a:r>
              <a:r>
                <a:rPr kumimoji="1" lang="ko-KR" altLang="en-US" sz="800" b="0" i="0" u="none" strike="noStrike" cap="none" normalizeH="0" baseline="0" dirty="0" err="1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다형성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관련 질문                                             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돋움"/>
                  <a:ea typeface="돋움"/>
                </a:rPr>
                <a:t>8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      7            45      20.11.2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DB0F795-8276-4795-BA61-0C534BBB7D25}"/>
                </a:ext>
              </a:extLst>
            </p:cNvPr>
            <p:cNvSpPr/>
            <p:nvPr/>
          </p:nvSpPr>
          <p:spPr>
            <a:xfrm>
              <a:off x="-894582" y="2937616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2                     java 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향상된 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돋움"/>
                  <a:ea typeface="돋움"/>
                </a:rPr>
                <a:t>for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문 관련 질문                                     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dirty="0">
                  <a:solidFill>
                    <a:schemeClr val="tx1"/>
                  </a:solidFill>
                  <a:latin typeface="돋움"/>
                  <a:ea typeface="돋움"/>
                </a:rPr>
                <a:t>2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      4            27     20.10.25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166D593-3D1A-4B53-A6F3-B2DBBD5B9306}"/>
                </a:ext>
              </a:extLst>
            </p:cNvPr>
            <p:cNvSpPr/>
            <p:nvPr/>
          </p:nvSpPr>
          <p:spPr>
            <a:xfrm>
              <a:off x="-894582" y="3159811"/>
              <a:ext cx="7223760" cy="222195"/>
            </a:xfrm>
            <a:prstGeom prst="rect">
              <a:avLst/>
            </a:prstGeom>
            <a:ln w="3175">
              <a:headEnd w="med" len="med"/>
              <a:tailEnd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   1                     java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설치 방법</a:t>
              </a:r>
              <a:r>
                <a:rPr kumimoji="1" lang="ko-KR" altLang="en-US" sz="800" dirty="0">
                  <a:solidFill>
                    <a:schemeClr val="tx1"/>
                  </a:solidFill>
                  <a:latin typeface="돋움"/>
                  <a:ea typeface="돋움"/>
                </a:rPr>
                <a:t>                                                        </a:t>
              </a:r>
              <a:r>
                <a:rPr kumimoji="1" lang="ko-KR" altLang="en-US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개발자</a:t>
              </a:r>
              <a:r>
                <a:rPr kumimoji="1" lang="en-US" altLang="ko-KR" sz="800" b="0" i="0" u="none" strike="noStrike" cap="none" normalizeH="0" baseline="0" dirty="0">
                  <a:solidFill>
                    <a:schemeClr val="tx1"/>
                  </a:solidFill>
                  <a:effectLst/>
                  <a:latin typeface="돋움"/>
                  <a:ea typeface="돋움"/>
                </a:rPr>
                <a:t>1         12          37     20.10.17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724E1A7-3758-43B5-82E9-6B5C8D92EFB3}"/>
                </a:ext>
              </a:extLst>
            </p:cNvPr>
            <p:cNvSpPr/>
            <p:nvPr/>
          </p:nvSpPr>
          <p:spPr>
            <a:xfrm>
              <a:off x="5728411" y="3474512"/>
              <a:ext cx="600766" cy="22971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800" dirty="0">
                  <a:latin typeface="돋움"/>
                  <a:ea typeface="돋움"/>
                </a:rPr>
                <a:t>글쓰기</a:t>
              </a: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grpSp>
          <p:nvGrpSpPr>
            <p:cNvPr id="51" name="Group 1">
              <a:extLst>
                <a:ext uri="{FF2B5EF4-FFF2-40B4-BE49-F238E27FC236}">
                  <a16:creationId xmlns:a16="http://schemas.microsoft.com/office/drawing/2014/main" id="{EBDA6183-CDA9-456A-BAB7-5B7F9FEA6A93}"/>
                </a:ext>
              </a:extLst>
            </p:cNvPr>
            <p:cNvGrpSpPr/>
            <p:nvPr/>
          </p:nvGrpSpPr>
          <p:grpSpPr>
            <a:xfrm>
              <a:off x="5141483" y="1550836"/>
              <a:ext cx="1263764" cy="209483"/>
              <a:chOff x="6329428" y="1266611"/>
              <a:chExt cx="1263763" cy="209483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55549A-D19F-414E-BAFD-C383FDC1F032}"/>
                  </a:ext>
                </a:extLst>
              </p:cNvPr>
              <p:cNvSpPr txBox="1"/>
              <p:nvPr/>
            </p:nvSpPr>
            <p:spPr>
              <a:xfrm>
                <a:off x="6329428" y="1266611"/>
                <a:ext cx="857078" cy="209483"/>
              </a:xfrm>
              <a:prstGeom prst="rect">
                <a:avLst/>
              </a:prstGeom>
              <a:solidFill>
                <a:schemeClr val="bg1"/>
              </a:solidFill>
              <a:ln w="3181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l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ko-KR" sz="800" b="0" i="0" baseline="0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9A1877-6311-448B-BCC2-BEED4D86D54A}"/>
                  </a:ext>
                </a:extLst>
              </p:cNvPr>
              <p:cNvSpPr txBox="1"/>
              <p:nvPr/>
            </p:nvSpPr>
            <p:spPr>
              <a:xfrm>
                <a:off x="7186507" y="1266612"/>
                <a:ext cx="406684" cy="209477"/>
              </a:xfrm>
              <a:prstGeom prst="rect">
                <a:avLst/>
              </a:prstGeom>
              <a:solidFill>
                <a:srgbClr val="C0C0C0"/>
              </a:solidFill>
              <a:ln w="3181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marL="0" lvl="0" indent="0" algn="ctr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800" b="1" i="0" baseline="0" dirty="0">
                    <a:solidFill>
                      <a:schemeClr val="tx1"/>
                    </a:solidFill>
                    <a:latin typeface="돋움"/>
                    <a:ea typeface="돋움"/>
                  </a:rPr>
                  <a:t>검 색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2997760-B44B-4410-812D-26A285BC7202}"/>
              </a:ext>
            </a:extLst>
          </p:cNvPr>
          <p:cNvSpPr txBox="1"/>
          <p:nvPr/>
        </p:nvSpPr>
        <p:spPr>
          <a:xfrm>
            <a:off x="2085460" y="5933258"/>
            <a:ext cx="3583875" cy="247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◀    </a:t>
            </a:r>
            <a:r>
              <a:rPr kumimoji="1" lang="ko-KR" altLang="en-US" sz="800" i="0" baseline="0" dirty="0">
                <a:solidFill>
                  <a:schemeClr val="tx1"/>
                </a:solidFill>
                <a:latin typeface="돋움"/>
                <a:ea typeface="돋움"/>
              </a:rPr>
              <a:t>1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  |   2   |   3  |   4   |  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돋움"/>
                <a:ea typeface="돋움"/>
              </a:rPr>
              <a:t>5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  ▶</a:t>
            </a:r>
          </a:p>
        </p:txBody>
      </p:sp>
    </p:spTree>
    <p:extLst>
      <p:ext uri="{BB962C8B-B14F-4D97-AF65-F5344CB8AC3E}">
        <p14:creationId xmlns:p14="http://schemas.microsoft.com/office/powerpoint/2010/main" val="10019366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추가 진행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9599-29F2-4BEC-9511-B18F71643BB6}"/>
              </a:ext>
            </a:extLst>
          </p:cNvPr>
          <p:cNvSpPr txBox="1"/>
          <p:nvPr/>
        </p:nvSpPr>
        <p:spPr>
          <a:xfrm>
            <a:off x="439271" y="1049894"/>
            <a:ext cx="857860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마이페이지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회원 정보 수정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나의 게시물 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아이디</a:t>
            </a:r>
            <a:r>
              <a:rPr lang="en-US" altLang="ko-KR" sz="2400" dirty="0"/>
              <a:t>/</a:t>
            </a:r>
            <a:r>
              <a:rPr lang="ko-KR" altLang="en-US" sz="2400" dirty="0"/>
              <a:t>비밀번호 찾기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가입한 아이디가 있는지 확인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아이디가 있으면 비밀번호 수정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구글 로그인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구글 아이디가 있으면 해당 아이디로 회원가입 진행 후 로그인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관리자 화면설계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사이트의 </a:t>
            </a:r>
            <a:r>
              <a:rPr lang="ko-KR" altLang="en-US" sz="2000" dirty="0" err="1"/>
              <a:t>관리자로서의</a:t>
            </a:r>
            <a:r>
              <a:rPr lang="ko-KR" altLang="en-US" sz="2000" dirty="0"/>
              <a:t> 화면 설계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718253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lang="ko-KR" altLang="en-US" sz="1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참고 사이트</a:t>
            </a:r>
            <a:endParaRPr kumimoji="1" lang="ko-KR" altLang="en-US" sz="1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9599-29F2-4BEC-9511-B18F71643BB6}"/>
              </a:ext>
            </a:extLst>
          </p:cNvPr>
          <p:cNvSpPr txBox="1"/>
          <p:nvPr/>
        </p:nvSpPr>
        <p:spPr>
          <a:xfrm>
            <a:off x="439271" y="1038225"/>
            <a:ext cx="85786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생활코딩</a:t>
            </a:r>
            <a:r>
              <a:rPr lang="en-US" altLang="ko-KR" sz="2400" dirty="0"/>
              <a:t>(https://opentutorials.org/course/1)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네이버 카페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페이스북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개인 포트폴리오 사이트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https://dl0312.github.io/geon-lee/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058844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표 8193"/>
          <p:cNvGraphicFramePr/>
          <p:nvPr>
            <p:extLst>
              <p:ext uri="{D42A27DB-BD31-4B8C-83A1-F6EECF244321}">
                <p14:modId xmlns:p14="http://schemas.microsoft.com/office/powerpoint/2010/main" val="3029014647"/>
              </p:ext>
            </p:extLst>
          </p:nvPr>
        </p:nvGraphicFramePr>
        <p:xfrm>
          <a:off x="560296" y="1298315"/>
          <a:ext cx="9143913" cy="3183645"/>
        </p:xfrm>
        <a:graphic>
          <a:graphicData uri="http://schemas.openxmlformats.org/drawingml/2006/table">
            <a:tbl>
              <a:tblPr firstRow="1" bandRow="1"/>
              <a:tblGrid>
                <a:gridCol w="84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74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버전</a:t>
                      </a:r>
                    </a:p>
                  </a:txBody>
                  <a:tcPr marT="45725" marB="45725" anchor="ctr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상세 개정 내용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개정부분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66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검토자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err="1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마제환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0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2020-12-30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최초 작성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82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29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개정이력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9599-29F2-4BEC-9511-B18F71643BB6}"/>
              </a:ext>
            </a:extLst>
          </p:cNvPr>
          <p:cNvSpPr txBox="1"/>
          <p:nvPr/>
        </p:nvSpPr>
        <p:spPr>
          <a:xfrm>
            <a:off x="439271" y="1049894"/>
            <a:ext cx="85786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가치 코딩이란</a:t>
            </a:r>
            <a:r>
              <a:rPr lang="en-US" altLang="ko-KR" sz="24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팀원들과 같이 코딩을 하자는 의미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서로에게 가치 있는 코딩을 하자는 의미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코딩 도중 발생하는 에러와 문제를 공유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JAVA, R </a:t>
            </a:r>
            <a:r>
              <a:rPr lang="ko-KR" altLang="en-US" sz="2000" dirty="0"/>
              <a:t>등 각 언어별 게시판 형태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채팅창에서 실시간으로 질문 가능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2176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305692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클릭 시 메인 페이지로 이동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내비게이션 메뉴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클릭 시 해당 페이지로 이동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검색창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전체에서 검색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회원가입 링크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Footer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부분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(copyright,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대표 연락처 등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42846"/>
                  </a:ext>
                </a:extLst>
              </a:tr>
              <a:tr h="161661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실시간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채팅창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메시지 입력 부분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4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사이트에 접속한 사람들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8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기본은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메인화면이며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내비게이션 메뉴 클릭 시 각각의 페이지를 보여주는 공간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72857"/>
                  </a:ext>
                </a:extLst>
              </a:tr>
            </a:tbl>
          </a:graphicData>
        </a:graphic>
      </p:graphicFrame>
      <p:sp>
        <p:nvSpPr>
          <p:cNvPr id="9258" name="TextBox 9257"/>
          <p:cNvSpPr txBox="1"/>
          <p:nvPr/>
        </p:nvSpPr>
        <p:spPr>
          <a:xfrm>
            <a:off x="2626828" y="6478641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Copyright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reserved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5" y="940881"/>
            <a:ext cx="7593250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0" name="TextBox 9259"/>
          <p:cNvSpPr txBox="1"/>
          <p:nvPr/>
        </p:nvSpPr>
        <p:spPr>
          <a:xfrm>
            <a:off x="3393453" y="572958"/>
            <a:ext cx="941283" cy="323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dirty="0">
                <a:latin typeface="굴림"/>
                <a:ea typeface="굴림"/>
              </a:rPr>
              <a:t>가치코딩</a:t>
            </a:r>
            <a:endParaRPr kumimoji="1" lang="ko-KR" altLang="en-US" sz="900" b="0" i="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529590" y="987142"/>
            <a:ext cx="57647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HTML+CSS+JS 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MySQL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JA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VA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|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R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JSP     |     Git     |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Notice</a:t>
            </a:r>
            <a:endParaRPr kumimoji="1" lang="ko-KR" altLang="en-US" sz="800" b="0" i="0" baseline="0" dirty="0">
              <a:solidFill>
                <a:schemeClr val="tx2"/>
              </a:solidFill>
              <a:latin typeface="돋움"/>
              <a:ea typeface="돋움"/>
            </a:endParaRPr>
          </a:p>
        </p:txBody>
      </p:sp>
      <p:grpSp>
        <p:nvGrpSpPr>
          <p:cNvPr id="9269" name="Group 1"/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페이지 구성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비로그인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8340A-9791-4B3A-86E5-515693DC85F2}"/>
              </a:ext>
            </a:extLst>
          </p:cNvPr>
          <p:cNvSpPr txBox="1"/>
          <p:nvPr/>
        </p:nvSpPr>
        <p:spPr>
          <a:xfrm>
            <a:off x="3153227" y="595031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C12A47-2F37-4DFF-834F-29CDA5CD00F9}"/>
              </a:ext>
            </a:extLst>
          </p:cNvPr>
          <p:cNvSpPr txBox="1"/>
          <p:nvPr/>
        </p:nvSpPr>
        <p:spPr>
          <a:xfrm>
            <a:off x="840726" y="97175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8C3-5EC2-4ADE-96B7-6A92D9DDF7C7}"/>
              </a:ext>
            </a:extLst>
          </p:cNvPr>
          <p:cNvSpPr txBox="1"/>
          <p:nvPr/>
        </p:nvSpPr>
        <p:spPr>
          <a:xfrm>
            <a:off x="6015460" y="96517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1B9CFD-7D75-4850-93AC-88D3E445FC13}"/>
              </a:ext>
            </a:extLst>
          </p:cNvPr>
          <p:cNvSpPr txBox="1"/>
          <p:nvPr/>
        </p:nvSpPr>
        <p:spPr>
          <a:xfrm>
            <a:off x="2368424" y="646348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F11C3-548E-4C44-BFBF-C72B8A25D015}"/>
              </a:ext>
            </a:extLst>
          </p:cNvPr>
          <p:cNvSpPr txBox="1"/>
          <p:nvPr/>
        </p:nvSpPr>
        <p:spPr>
          <a:xfrm>
            <a:off x="5579037" y="602399"/>
            <a:ext cx="196590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로그인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회원가입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C0387-B6D3-4BF5-B35F-2539EB9B63D7}"/>
              </a:ext>
            </a:extLst>
          </p:cNvPr>
          <p:cNvSpPr txBox="1"/>
          <p:nvPr/>
        </p:nvSpPr>
        <p:spPr>
          <a:xfrm>
            <a:off x="6294293" y="587010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2ED91E-03EC-471C-9700-A03F91FF938F}"/>
              </a:ext>
            </a:extLst>
          </p:cNvPr>
          <p:cNvSpPr/>
          <p:nvPr/>
        </p:nvSpPr>
        <p:spPr>
          <a:xfrm>
            <a:off x="1147180" y="1455237"/>
            <a:ext cx="4492546" cy="47985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B19E2A-55DC-4A6D-83AD-3E48593EBBBC}"/>
              </a:ext>
            </a:extLst>
          </p:cNvPr>
          <p:cNvSpPr/>
          <p:nvPr/>
        </p:nvSpPr>
        <p:spPr>
          <a:xfrm>
            <a:off x="5832020" y="1455237"/>
            <a:ext cx="1635580" cy="29415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: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어렵다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</a:t>
            </a:r>
            <a:r>
              <a:rPr kumimoji="1" lang="ko-KR" altLang="en-US" sz="800" dirty="0" err="1">
                <a:latin typeface="돋움"/>
                <a:ea typeface="돋움"/>
              </a:rPr>
              <a:t>ㅇㅈ</a:t>
            </a:r>
            <a:r>
              <a:rPr kumimoji="1" lang="ko-KR" altLang="en-US" sz="800" dirty="0">
                <a:latin typeface="돋움"/>
                <a:ea typeface="돋움"/>
              </a:rPr>
              <a:t>    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3 : MySQL </a:t>
            </a:r>
            <a:r>
              <a:rPr kumimoji="1" lang="ko-KR" altLang="en-US" sz="800" dirty="0">
                <a:latin typeface="돋움"/>
                <a:ea typeface="돋움"/>
              </a:rPr>
              <a:t>테이블 삭제 방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법 아시는 분</a:t>
            </a:r>
            <a:r>
              <a:rPr kumimoji="1" lang="en-US" altLang="ko-KR" sz="800" dirty="0"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drop table if exists </a:t>
            </a:r>
            <a:r>
              <a:rPr kumimoji="1" lang="ko-KR" altLang="en-US" sz="800" dirty="0">
                <a:latin typeface="돋움"/>
                <a:ea typeface="돋움"/>
              </a:rPr>
              <a:t>테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err="1">
                <a:latin typeface="돋움"/>
                <a:ea typeface="돋움"/>
              </a:rPr>
              <a:t>이블명</a:t>
            </a:r>
            <a:r>
              <a:rPr kumimoji="1" lang="en-US" altLang="ko-KR" sz="800" dirty="0">
                <a:latin typeface="돋움"/>
                <a:ea typeface="돋움"/>
              </a:rPr>
              <a:t>;</a:t>
            </a:r>
            <a:r>
              <a:rPr kumimoji="1" lang="ko-KR" altLang="en-US" sz="800" dirty="0">
                <a:latin typeface="돋움"/>
                <a:ea typeface="돋움"/>
              </a:rPr>
              <a:t> 하시면 됩니다</a:t>
            </a:r>
            <a:r>
              <a:rPr kumimoji="1" lang="en-US" altLang="ko-KR" sz="800" dirty="0"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61093-6520-40F2-A2D6-D65C88E1B130}"/>
              </a:ext>
            </a:extLst>
          </p:cNvPr>
          <p:cNvSpPr/>
          <p:nvPr/>
        </p:nvSpPr>
        <p:spPr>
          <a:xfrm>
            <a:off x="5832020" y="4655820"/>
            <a:ext cx="1635580" cy="1598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3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6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C043C-275A-4C1B-BE9C-D2EF05D9F5B5}"/>
              </a:ext>
            </a:extLst>
          </p:cNvPr>
          <p:cNvSpPr/>
          <p:nvPr/>
        </p:nvSpPr>
        <p:spPr>
          <a:xfrm>
            <a:off x="5832020" y="4099560"/>
            <a:ext cx="1635580" cy="2971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전송할 메시지를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844DA-3937-4F10-82DC-B428896B19E8}"/>
              </a:ext>
            </a:extLst>
          </p:cNvPr>
          <p:cNvSpPr txBox="1"/>
          <p:nvPr/>
        </p:nvSpPr>
        <p:spPr>
          <a:xfrm>
            <a:off x="5832019" y="14616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5E831-3020-4A12-935C-21D3A8A55A34}"/>
              </a:ext>
            </a:extLst>
          </p:cNvPr>
          <p:cNvSpPr txBox="1"/>
          <p:nvPr/>
        </p:nvSpPr>
        <p:spPr>
          <a:xfrm>
            <a:off x="7286535" y="4125039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2FDA0-9CC5-4DF4-9DEF-0C65DA960A22}"/>
              </a:ext>
            </a:extLst>
          </p:cNvPr>
          <p:cNvSpPr txBox="1"/>
          <p:nvPr/>
        </p:nvSpPr>
        <p:spPr>
          <a:xfrm>
            <a:off x="5832019" y="6007610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8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40BF-9E4B-4CCE-AD66-519D887237E7}"/>
              </a:ext>
            </a:extLst>
          </p:cNvPr>
          <p:cNvSpPr txBox="1"/>
          <p:nvPr/>
        </p:nvSpPr>
        <p:spPr>
          <a:xfrm>
            <a:off x="5832019" y="4450080"/>
            <a:ext cx="16355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접속 인원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BFD3B-9518-4AEC-8F13-AAA2AB2C6225}"/>
              </a:ext>
            </a:extLst>
          </p:cNvPr>
          <p:cNvSpPr txBox="1"/>
          <p:nvPr/>
        </p:nvSpPr>
        <p:spPr>
          <a:xfrm>
            <a:off x="1147179" y="14616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9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3115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>
            <p:extLst>
              <p:ext uri="{D42A27DB-BD31-4B8C-83A1-F6EECF244321}">
                <p14:modId xmlns:p14="http://schemas.microsoft.com/office/powerpoint/2010/main" val="3229748479"/>
              </p:ext>
            </p:extLst>
          </p:nvPr>
        </p:nvGraphicFramePr>
        <p:xfrm>
          <a:off x="7659894" y="479360"/>
          <a:ext cx="2187209" cy="2305692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클릭 시 메인 페이지로 이동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내비게이션 메뉴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클릭 시 해당 페이지로 이동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검색창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전체에서 검색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로그아웃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/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마이페이지 링크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Footer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부분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(copyright,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대표 연락처 등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42846"/>
                  </a:ext>
                </a:extLst>
              </a:tr>
              <a:tr h="161661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실시간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채팅창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메시지 입력 부분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4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사이트에 접속한 사람들</a:t>
                      </a: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8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기본은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메인화면이며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내비게이션 메뉴 클릭 시 각각의 페이지를 보여주는 공간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72857"/>
                  </a:ext>
                </a:extLst>
              </a:tr>
            </a:tbl>
          </a:graphicData>
        </a:graphic>
      </p:graphicFrame>
      <p:sp>
        <p:nvSpPr>
          <p:cNvPr id="9258" name="TextBox 9257"/>
          <p:cNvSpPr txBox="1"/>
          <p:nvPr/>
        </p:nvSpPr>
        <p:spPr>
          <a:xfrm>
            <a:off x="2626828" y="6478641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Copyright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reserved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5" y="940881"/>
            <a:ext cx="7593250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0" name="TextBox 9259"/>
          <p:cNvSpPr txBox="1"/>
          <p:nvPr/>
        </p:nvSpPr>
        <p:spPr>
          <a:xfrm>
            <a:off x="3393453" y="572958"/>
            <a:ext cx="941283" cy="323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dirty="0">
                <a:latin typeface="굴림"/>
                <a:ea typeface="굴림"/>
              </a:rPr>
              <a:t>가치코딩</a:t>
            </a:r>
            <a:endParaRPr kumimoji="1" lang="ko-KR" altLang="en-US" sz="900" b="0" i="0" dirty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529590" y="987142"/>
            <a:ext cx="57647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HTML+CSS+JS 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MySQL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JA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VA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|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R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     </a:t>
            </a:r>
            <a:r>
              <a:rPr kumimoji="1" lang="ko-KR" altLang="en-US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|      </a:t>
            </a:r>
            <a:r>
              <a:rPr kumimoji="1" lang="en-US" altLang="ko-KR" sz="800" b="0" i="0" baseline="0" dirty="0">
                <a:solidFill>
                  <a:schemeClr val="tx2"/>
                </a:solidFill>
                <a:latin typeface="돋움"/>
                <a:ea typeface="돋움"/>
              </a:rPr>
              <a:t>JSP     |     Git     |     </a:t>
            </a:r>
            <a:r>
              <a:rPr kumimoji="1" lang="en-US" altLang="ko-KR" sz="800" dirty="0">
                <a:solidFill>
                  <a:schemeClr val="tx2"/>
                </a:solidFill>
                <a:latin typeface="돋움"/>
                <a:ea typeface="돋움"/>
              </a:rPr>
              <a:t>Notice</a:t>
            </a:r>
            <a:endParaRPr kumimoji="1" lang="ko-KR" altLang="en-US" sz="800" b="0" i="0" baseline="0" dirty="0">
              <a:solidFill>
                <a:schemeClr val="tx2"/>
              </a:solidFill>
              <a:latin typeface="돋움"/>
              <a:ea typeface="돋움"/>
            </a:endParaRPr>
          </a:p>
        </p:txBody>
      </p:sp>
      <p:grpSp>
        <p:nvGrpSpPr>
          <p:cNvPr id="9269" name="Group 1"/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페이지 구성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로그인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8340A-9791-4B3A-86E5-515693DC85F2}"/>
              </a:ext>
            </a:extLst>
          </p:cNvPr>
          <p:cNvSpPr txBox="1"/>
          <p:nvPr/>
        </p:nvSpPr>
        <p:spPr>
          <a:xfrm>
            <a:off x="3153227" y="595031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C12A47-2F37-4DFF-834F-29CDA5CD00F9}"/>
              </a:ext>
            </a:extLst>
          </p:cNvPr>
          <p:cNvSpPr txBox="1"/>
          <p:nvPr/>
        </p:nvSpPr>
        <p:spPr>
          <a:xfrm>
            <a:off x="840726" y="97175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8C3-5EC2-4ADE-96B7-6A92D9DDF7C7}"/>
              </a:ext>
            </a:extLst>
          </p:cNvPr>
          <p:cNvSpPr txBox="1"/>
          <p:nvPr/>
        </p:nvSpPr>
        <p:spPr>
          <a:xfrm>
            <a:off x="6015460" y="96517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1B9CFD-7D75-4850-93AC-88D3E445FC13}"/>
              </a:ext>
            </a:extLst>
          </p:cNvPr>
          <p:cNvSpPr txBox="1"/>
          <p:nvPr/>
        </p:nvSpPr>
        <p:spPr>
          <a:xfrm>
            <a:off x="2368424" y="646348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F11C3-548E-4C44-BFBF-C72B8A25D015}"/>
              </a:ext>
            </a:extLst>
          </p:cNvPr>
          <p:cNvSpPr txBox="1"/>
          <p:nvPr/>
        </p:nvSpPr>
        <p:spPr>
          <a:xfrm>
            <a:off x="5579037" y="602399"/>
            <a:ext cx="196590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로그아웃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dirty="0">
                <a:latin typeface="돋움"/>
                <a:ea typeface="돋움"/>
              </a:rPr>
              <a:t>마이페이지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8C0387-B6D3-4BF5-B35F-2539EB9B63D7}"/>
              </a:ext>
            </a:extLst>
          </p:cNvPr>
          <p:cNvSpPr txBox="1"/>
          <p:nvPr/>
        </p:nvSpPr>
        <p:spPr>
          <a:xfrm>
            <a:off x="6070774" y="587010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2ED91E-03EC-471C-9700-A03F91FF938F}"/>
              </a:ext>
            </a:extLst>
          </p:cNvPr>
          <p:cNvSpPr/>
          <p:nvPr/>
        </p:nvSpPr>
        <p:spPr>
          <a:xfrm>
            <a:off x="1147180" y="1455237"/>
            <a:ext cx="4492546" cy="47985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B19E2A-55DC-4A6D-83AD-3E48593EBBBC}"/>
              </a:ext>
            </a:extLst>
          </p:cNvPr>
          <p:cNvSpPr/>
          <p:nvPr/>
        </p:nvSpPr>
        <p:spPr>
          <a:xfrm>
            <a:off x="5832020" y="1455237"/>
            <a:ext cx="1635580" cy="29415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: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어렵다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</a:t>
            </a:r>
            <a:r>
              <a:rPr kumimoji="1" lang="ko-KR" altLang="en-US" sz="800" dirty="0" err="1">
                <a:latin typeface="돋움"/>
                <a:ea typeface="돋움"/>
              </a:rPr>
              <a:t>ㅇㅈ</a:t>
            </a:r>
            <a:r>
              <a:rPr kumimoji="1" lang="ko-KR" altLang="en-US" sz="800" dirty="0">
                <a:latin typeface="돋움"/>
                <a:ea typeface="돋움"/>
              </a:rPr>
              <a:t>    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3 : MySQL </a:t>
            </a:r>
            <a:r>
              <a:rPr kumimoji="1" lang="ko-KR" altLang="en-US" sz="800" dirty="0">
                <a:latin typeface="돋움"/>
                <a:ea typeface="돋움"/>
              </a:rPr>
              <a:t>테이블 삭제 방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법 아시는 분</a:t>
            </a:r>
            <a:r>
              <a:rPr kumimoji="1" lang="en-US" altLang="ko-KR" sz="800" dirty="0">
                <a:latin typeface="돋움"/>
                <a:ea typeface="돋움"/>
              </a:rPr>
              <a:t>??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 : drop table if exists </a:t>
            </a:r>
            <a:r>
              <a:rPr kumimoji="1" lang="ko-KR" altLang="en-US" sz="800" dirty="0">
                <a:latin typeface="돋움"/>
                <a:ea typeface="돋움"/>
              </a:rPr>
              <a:t>테</a:t>
            </a: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 err="1">
                <a:latin typeface="돋움"/>
                <a:ea typeface="돋움"/>
              </a:rPr>
              <a:t>이블명</a:t>
            </a:r>
            <a:r>
              <a:rPr kumimoji="1" lang="en-US" altLang="ko-KR" sz="800" dirty="0">
                <a:latin typeface="돋움"/>
                <a:ea typeface="돋움"/>
              </a:rPr>
              <a:t>;</a:t>
            </a:r>
            <a:r>
              <a:rPr kumimoji="1" lang="ko-KR" altLang="en-US" sz="800" dirty="0">
                <a:latin typeface="돋움"/>
                <a:ea typeface="돋움"/>
              </a:rPr>
              <a:t> 하시면 됩니다</a:t>
            </a:r>
            <a:r>
              <a:rPr kumimoji="1" lang="en-US" altLang="ko-KR" sz="800" dirty="0">
                <a:latin typeface="돋움"/>
                <a:ea typeface="돋움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61093-6520-40F2-A2D6-D65C88E1B130}"/>
              </a:ext>
            </a:extLst>
          </p:cNvPr>
          <p:cNvSpPr/>
          <p:nvPr/>
        </p:nvSpPr>
        <p:spPr>
          <a:xfrm>
            <a:off x="5832020" y="4655820"/>
            <a:ext cx="1635580" cy="1598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2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3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latin typeface="돋움"/>
                <a:ea typeface="돋움"/>
              </a:rPr>
              <a:t>6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800" dirty="0">
              <a:latin typeface="돋움"/>
              <a:ea typeface="돋움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1C043C-275A-4C1B-BE9C-D2EF05D9F5B5}"/>
              </a:ext>
            </a:extLst>
          </p:cNvPr>
          <p:cNvSpPr/>
          <p:nvPr/>
        </p:nvSpPr>
        <p:spPr>
          <a:xfrm>
            <a:off x="5832020" y="4099560"/>
            <a:ext cx="1635580" cy="2971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전송할 메시지를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844DA-3937-4F10-82DC-B428896B19E8}"/>
              </a:ext>
            </a:extLst>
          </p:cNvPr>
          <p:cNvSpPr txBox="1"/>
          <p:nvPr/>
        </p:nvSpPr>
        <p:spPr>
          <a:xfrm>
            <a:off x="5832019" y="14616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5E831-3020-4A12-935C-21D3A8A55A34}"/>
              </a:ext>
            </a:extLst>
          </p:cNvPr>
          <p:cNvSpPr txBox="1"/>
          <p:nvPr/>
        </p:nvSpPr>
        <p:spPr>
          <a:xfrm>
            <a:off x="7286535" y="4125039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2FDA0-9CC5-4DF4-9DEF-0C65DA960A22}"/>
              </a:ext>
            </a:extLst>
          </p:cNvPr>
          <p:cNvSpPr txBox="1"/>
          <p:nvPr/>
        </p:nvSpPr>
        <p:spPr>
          <a:xfrm>
            <a:off x="5832019" y="6007610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8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840BF-9E4B-4CCE-AD66-519D887237E7}"/>
              </a:ext>
            </a:extLst>
          </p:cNvPr>
          <p:cNvSpPr txBox="1"/>
          <p:nvPr/>
        </p:nvSpPr>
        <p:spPr>
          <a:xfrm>
            <a:off x="5832019" y="4450080"/>
            <a:ext cx="16355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접속 인원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BFD3B-9518-4AEC-8F13-AAA2AB2C6225}"/>
              </a:ext>
            </a:extLst>
          </p:cNvPr>
          <p:cNvSpPr txBox="1"/>
          <p:nvPr/>
        </p:nvSpPr>
        <p:spPr>
          <a:xfrm>
            <a:off x="1147179" y="1461666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9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B8EC15-0051-47BE-A9F1-A229816A48D7}"/>
              </a:ext>
            </a:extLst>
          </p:cNvPr>
          <p:cNvSpPr/>
          <p:nvPr/>
        </p:nvSpPr>
        <p:spPr>
          <a:xfrm>
            <a:off x="3843551" y="1618975"/>
            <a:ext cx="3254808" cy="30552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login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로그인 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EAF600-E66C-43EC-A2D3-E29D424E853B}"/>
              </a:ext>
            </a:extLst>
          </p:cNvPr>
          <p:cNvSpPr txBox="1"/>
          <p:nvPr/>
        </p:nvSpPr>
        <p:spPr>
          <a:xfrm>
            <a:off x="996930" y="1877532"/>
            <a:ext cx="2309821" cy="2538116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3C73AB-766A-4C45-82FF-97BA8AD96939}"/>
              </a:ext>
            </a:extLst>
          </p:cNvPr>
          <p:cNvSpPr txBox="1"/>
          <p:nvPr/>
        </p:nvSpPr>
        <p:spPr>
          <a:xfrm>
            <a:off x="738216" y="1877532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67F53F-A6AB-448B-82A4-BDD3914ECA1C}"/>
              </a:ext>
            </a:extLst>
          </p:cNvPr>
          <p:cNvCxnSpPr/>
          <p:nvPr/>
        </p:nvCxnSpPr>
        <p:spPr>
          <a:xfrm>
            <a:off x="3764280" y="1150620"/>
            <a:ext cx="0" cy="435864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85337A-B206-4828-A521-6E3F5B7C8F4C}"/>
              </a:ext>
            </a:extLst>
          </p:cNvPr>
          <p:cNvSpPr txBox="1"/>
          <p:nvPr/>
        </p:nvSpPr>
        <p:spPr>
          <a:xfrm>
            <a:off x="4008119" y="1981200"/>
            <a:ext cx="146283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/>
              <a:t>아이디</a:t>
            </a:r>
            <a:r>
              <a:rPr lang="en-US" altLang="ko-KR" sz="900" dirty="0"/>
              <a:t>(</a:t>
            </a:r>
            <a:r>
              <a:rPr lang="ko-KR" altLang="en-US" sz="900" dirty="0"/>
              <a:t>이메일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B4B8FE-42FB-4568-A7F2-F3B91BF6A2E6}"/>
              </a:ext>
            </a:extLst>
          </p:cNvPr>
          <p:cNvSpPr txBox="1"/>
          <p:nvPr/>
        </p:nvSpPr>
        <p:spPr>
          <a:xfrm>
            <a:off x="4008120" y="2628900"/>
            <a:ext cx="6400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EC212A-407B-47F3-8302-DE50BB3A2F9F}"/>
              </a:ext>
            </a:extLst>
          </p:cNvPr>
          <p:cNvSpPr/>
          <p:nvPr/>
        </p:nvSpPr>
        <p:spPr>
          <a:xfrm>
            <a:off x="4084320" y="2212032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963C0F-E956-4391-9966-B48FD40ED18D}"/>
              </a:ext>
            </a:extLst>
          </p:cNvPr>
          <p:cNvSpPr/>
          <p:nvPr/>
        </p:nvSpPr>
        <p:spPr>
          <a:xfrm>
            <a:off x="4084320" y="2834170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03E59-6C15-460D-AD85-F87A1F65015A}"/>
              </a:ext>
            </a:extLst>
          </p:cNvPr>
          <p:cNvSpPr/>
          <p:nvPr/>
        </p:nvSpPr>
        <p:spPr>
          <a:xfrm>
            <a:off x="5873433" y="3259939"/>
            <a:ext cx="533400" cy="227214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73C31F-17DD-494D-84C1-70C7FDFF265C}"/>
              </a:ext>
            </a:extLst>
          </p:cNvPr>
          <p:cNvSpPr/>
          <p:nvPr/>
        </p:nvSpPr>
        <p:spPr>
          <a:xfrm>
            <a:off x="4221810" y="3286420"/>
            <a:ext cx="175095" cy="1742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1CC87D-D424-4138-AE37-493B99534606}"/>
              </a:ext>
            </a:extLst>
          </p:cNvPr>
          <p:cNvSpPr txBox="1"/>
          <p:nvPr/>
        </p:nvSpPr>
        <p:spPr>
          <a:xfrm>
            <a:off x="4373345" y="3263157"/>
            <a:ext cx="109761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로그인 상태 유지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803637-2B9E-43E1-BF0A-D161BFCAA85F}"/>
              </a:ext>
            </a:extLst>
          </p:cNvPr>
          <p:cNvSpPr txBox="1"/>
          <p:nvPr/>
        </p:nvSpPr>
        <p:spPr>
          <a:xfrm>
            <a:off x="4163947" y="3600248"/>
            <a:ext cx="2492503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아이디 찾기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비밀번호 찾기 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|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회원가입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8AD236-621C-4E93-BC87-3B198AF7B6D0}"/>
              </a:ext>
            </a:extLst>
          </p:cNvPr>
          <p:cNvSpPr/>
          <p:nvPr/>
        </p:nvSpPr>
        <p:spPr>
          <a:xfrm>
            <a:off x="4699952" y="3928787"/>
            <a:ext cx="1374149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구글 계정으로 로그인하기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98AE6183-E866-4384-AB12-F0B00C1A6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977383"/>
              </p:ext>
            </p:extLst>
          </p:nvPr>
        </p:nvGraphicFramePr>
        <p:xfrm>
          <a:off x="7659894" y="479360"/>
          <a:ext cx="2187209" cy="2408620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가치 코딩 로고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아이디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이메일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를 입력하는 공간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비밀번호를 입력하는 공간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비밀번호는 보이지 않도록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ex. *******)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체크박스를 체크하면 로그인 성공 시 다음부터는 사이트 접속 시 자동 로그인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버튼 클릭 시 아이디의 유무확인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-&gt;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 일치확인 순으로 검사 후 로그인 성공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/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로그인 실패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실패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이유를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알림창으로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띄움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아이디 찾기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비밀번호 찾기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회원가입 등의 링크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64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구글계정으로 로그인 할 수 있도록 하는 버튼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1B705353-7C64-4989-8A6D-C6575B9D6EC4}"/>
              </a:ext>
            </a:extLst>
          </p:cNvPr>
          <p:cNvSpPr txBox="1"/>
          <p:nvPr/>
        </p:nvSpPr>
        <p:spPr>
          <a:xfrm>
            <a:off x="6758730" y="222055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0DEA4A-2F85-4ABA-8CE2-16E552F8D5E8}"/>
              </a:ext>
            </a:extLst>
          </p:cNvPr>
          <p:cNvSpPr txBox="1"/>
          <p:nvPr/>
        </p:nvSpPr>
        <p:spPr>
          <a:xfrm>
            <a:off x="6758730" y="2834157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FCB1ED9-1DB5-4DFB-BA21-1F1C9A52F30A}"/>
              </a:ext>
            </a:extLst>
          </p:cNvPr>
          <p:cNvSpPr txBox="1"/>
          <p:nvPr/>
        </p:nvSpPr>
        <p:spPr>
          <a:xfrm>
            <a:off x="4397060" y="397809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7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4F89E8-E7B3-4BB4-8A2B-4C972FDF75BF}"/>
              </a:ext>
            </a:extLst>
          </p:cNvPr>
          <p:cNvSpPr txBox="1"/>
          <p:nvPr/>
        </p:nvSpPr>
        <p:spPr>
          <a:xfrm>
            <a:off x="4160292" y="3600248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F942E4F-235B-4D1A-99AE-DB3CA763D948}"/>
              </a:ext>
            </a:extLst>
          </p:cNvPr>
          <p:cNvSpPr txBox="1"/>
          <p:nvPr/>
        </p:nvSpPr>
        <p:spPr>
          <a:xfrm>
            <a:off x="3925482" y="3259684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2DAB40F-FAB7-4F36-90B4-48ECC5928F0C}"/>
              </a:ext>
            </a:extLst>
          </p:cNvPr>
          <p:cNvSpPr txBox="1"/>
          <p:nvPr/>
        </p:nvSpPr>
        <p:spPr>
          <a:xfrm>
            <a:off x="6500016" y="325968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B8EC15-0051-47BE-A9F1-A229816A48D7}"/>
              </a:ext>
            </a:extLst>
          </p:cNvPr>
          <p:cNvSpPr/>
          <p:nvPr/>
        </p:nvSpPr>
        <p:spPr>
          <a:xfrm>
            <a:off x="271910" y="1196340"/>
            <a:ext cx="3254808" cy="48623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dirty="0" err="1">
                <a:latin typeface="돋움"/>
                <a:ea typeface="돋움"/>
              </a:rPr>
              <a:t>joinus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800" kern="120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회원가입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5337A-B206-4828-A521-6E3F5B7C8F4C}"/>
              </a:ext>
            </a:extLst>
          </p:cNvPr>
          <p:cNvSpPr txBox="1"/>
          <p:nvPr/>
        </p:nvSpPr>
        <p:spPr>
          <a:xfrm>
            <a:off x="373380" y="2253288"/>
            <a:ext cx="10134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/>
              <a:t>아이디</a:t>
            </a:r>
            <a:r>
              <a:rPr lang="en-US" altLang="ko-KR" sz="900" dirty="0"/>
              <a:t>(</a:t>
            </a:r>
            <a:r>
              <a:rPr lang="ko-KR" altLang="en-US" sz="900" dirty="0"/>
              <a:t>이메일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B4B8FE-42FB-4568-A7F2-F3B91BF6A2E6}"/>
              </a:ext>
            </a:extLst>
          </p:cNvPr>
          <p:cNvSpPr txBox="1"/>
          <p:nvPr/>
        </p:nvSpPr>
        <p:spPr>
          <a:xfrm>
            <a:off x="373380" y="2900988"/>
            <a:ext cx="6400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EC212A-407B-47F3-8302-DE50BB3A2F9F}"/>
              </a:ext>
            </a:extLst>
          </p:cNvPr>
          <p:cNvSpPr/>
          <p:nvPr/>
        </p:nvSpPr>
        <p:spPr>
          <a:xfrm>
            <a:off x="449580" y="2484120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2963C0F-E956-4391-9966-B48FD40ED18D}"/>
              </a:ext>
            </a:extLst>
          </p:cNvPr>
          <p:cNvSpPr/>
          <p:nvPr/>
        </p:nvSpPr>
        <p:spPr>
          <a:xfrm>
            <a:off x="449580" y="3106258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98AE6183-E866-4384-AB12-F0B00C1A6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977674"/>
              </p:ext>
            </p:extLst>
          </p:nvPr>
        </p:nvGraphicFramePr>
        <p:xfrm>
          <a:off x="7659894" y="479360"/>
          <a:ext cx="2187209" cy="2025668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가치 코딩에서 사용할 닉네임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회원 가입 할 이메일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가입성공은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이메일인증으로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하므로 반드시 사용가능한 이메일 입력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비밀번호를 입력하는 공간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비밀번호는 보이지 않도록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ex. *******)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입력한 비밀번호가 맞는지 확인하기 위해 재입력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가입하기 버튼을 클릭하면 가입 승인 요청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이메일 인증 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가입하기 버튼을 누르면 이동하는 페이지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1B705353-7C64-4989-8A6D-C6575B9D6EC4}"/>
              </a:ext>
            </a:extLst>
          </p:cNvPr>
          <p:cNvSpPr txBox="1"/>
          <p:nvPr/>
        </p:nvSpPr>
        <p:spPr>
          <a:xfrm>
            <a:off x="3123990" y="2492641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0DEA4A-2F85-4ABA-8CE2-16E552F8D5E8}"/>
              </a:ext>
            </a:extLst>
          </p:cNvPr>
          <p:cNvSpPr txBox="1"/>
          <p:nvPr/>
        </p:nvSpPr>
        <p:spPr>
          <a:xfrm>
            <a:off x="3123990" y="310624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71ADBA-3AAA-45FC-8AAF-F8E8A9664FD6}"/>
              </a:ext>
            </a:extLst>
          </p:cNvPr>
          <p:cNvSpPr txBox="1"/>
          <p:nvPr/>
        </p:nvSpPr>
        <p:spPr>
          <a:xfrm>
            <a:off x="373380" y="1650282"/>
            <a:ext cx="64008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D6EAAE-6E80-417A-A81C-D347ED92B6E1}"/>
              </a:ext>
            </a:extLst>
          </p:cNvPr>
          <p:cNvSpPr/>
          <p:nvPr/>
        </p:nvSpPr>
        <p:spPr>
          <a:xfrm>
            <a:off x="449580" y="1881114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AC776-FB40-4459-8D8F-CC3E4B55D956}"/>
              </a:ext>
            </a:extLst>
          </p:cNvPr>
          <p:cNvSpPr txBox="1"/>
          <p:nvPr/>
        </p:nvSpPr>
        <p:spPr>
          <a:xfrm>
            <a:off x="3123990" y="1889635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23E22-2BDB-4C5D-8840-0011AF86E95D}"/>
              </a:ext>
            </a:extLst>
          </p:cNvPr>
          <p:cNvSpPr txBox="1"/>
          <p:nvPr/>
        </p:nvSpPr>
        <p:spPr>
          <a:xfrm>
            <a:off x="373380" y="3474756"/>
            <a:ext cx="10134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/>
              <a:t>비밀번호 확인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4C7521-8D10-453B-A115-ED8F1C8F630B}"/>
              </a:ext>
            </a:extLst>
          </p:cNvPr>
          <p:cNvSpPr/>
          <p:nvPr/>
        </p:nvSpPr>
        <p:spPr>
          <a:xfrm>
            <a:off x="449580" y="3680026"/>
            <a:ext cx="2651758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3ECC9-D7C1-4230-B466-71D39E1A5C3E}"/>
              </a:ext>
            </a:extLst>
          </p:cNvPr>
          <p:cNvSpPr txBox="1"/>
          <p:nvPr/>
        </p:nvSpPr>
        <p:spPr>
          <a:xfrm>
            <a:off x="3123990" y="368001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70868B-DFAD-44DD-AA59-C2189CE374C1}"/>
              </a:ext>
            </a:extLst>
          </p:cNvPr>
          <p:cNvSpPr/>
          <p:nvPr/>
        </p:nvSpPr>
        <p:spPr>
          <a:xfrm>
            <a:off x="1088384" y="4114135"/>
            <a:ext cx="1374149" cy="312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0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가입하기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C72C4-38A8-4201-B4E3-C929707C4767}"/>
              </a:ext>
            </a:extLst>
          </p:cNvPr>
          <p:cNvSpPr txBox="1"/>
          <p:nvPr/>
        </p:nvSpPr>
        <p:spPr>
          <a:xfrm>
            <a:off x="2483526" y="415601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12EBB5-2877-4928-9517-111331BC0AF8}"/>
              </a:ext>
            </a:extLst>
          </p:cNvPr>
          <p:cNvCxnSpPr/>
          <p:nvPr/>
        </p:nvCxnSpPr>
        <p:spPr>
          <a:xfrm>
            <a:off x="3870960" y="952500"/>
            <a:ext cx="0" cy="535686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6DF3F1-334E-424C-AF92-F25F0A627F04}"/>
              </a:ext>
            </a:extLst>
          </p:cNvPr>
          <p:cNvSpPr/>
          <p:nvPr/>
        </p:nvSpPr>
        <p:spPr>
          <a:xfrm>
            <a:off x="4221978" y="1196340"/>
            <a:ext cx="3254808" cy="48623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EE367D-F7D3-4507-AC4C-A5116F044824}"/>
              </a:ext>
            </a:extLst>
          </p:cNvPr>
          <p:cNvSpPr txBox="1"/>
          <p:nvPr/>
        </p:nvSpPr>
        <p:spPr>
          <a:xfrm>
            <a:off x="4294901" y="1889635"/>
            <a:ext cx="3019738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가입한 이메일로 확인 메일을 보냈습니다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이메일 확인을 완료하면 회원 가입이 완료됩니다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회원 가입 완료 후 로그인을 다시 시도하시길 바랍니다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D7E94-378E-4EBD-AEDA-103CC5050056}"/>
              </a:ext>
            </a:extLst>
          </p:cNvPr>
          <p:cNvSpPr txBox="1"/>
          <p:nvPr/>
        </p:nvSpPr>
        <p:spPr>
          <a:xfrm>
            <a:off x="4332615" y="165028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29B83E-B867-4072-8C63-6B3CA75A0B3F}"/>
              </a:ext>
            </a:extLst>
          </p:cNvPr>
          <p:cNvCxnSpPr>
            <a:cxnSpLocks/>
          </p:cNvCxnSpPr>
          <p:nvPr/>
        </p:nvCxnSpPr>
        <p:spPr>
          <a:xfrm>
            <a:off x="2910840" y="4290060"/>
            <a:ext cx="12192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31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main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10244" name="표 10243"/>
          <p:cNvGraphicFramePr/>
          <p:nvPr/>
        </p:nvGraphicFramePr>
        <p:xfrm>
          <a:off x="7659894" y="479360"/>
          <a:ext cx="2187209" cy="1444686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가치코딩 로고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이미지</a:t>
                      </a:r>
                      <a:r>
                        <a:rPr kumimoji="1" lang="en-US" altLang="ko-KR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가치코딩 사이트에 대한 소개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사이트의 목적이나 사용방법 등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웹을 만든 개발자들을 소개하기 위한 공간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개발자를 나타낼 수 있는 사진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개발자의 이름이나 </a:t>
                      </a: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깃허브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주소 등 각 개발자를 소개하는 공간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메인화면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EAF600-E66C-43EC-A2D3-E29D424E853B}"/>
              </a:ext>
            </a:extLst>
          </p:cNvPr>
          <p:cNvSpPr txBox="1"/>
          <p:nvPr/>
        </p:nvSpPr>
        <p:spPr>
          <a:xfrm>
            <a:off x="3325905" y="931255"/>
            <a:ext cx="851647" cy="818955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3C73AB-766A-4C45-82FF-97BA8AD96939}"/>
              </a:ext>
            </a:extLst>
          </p:cNvPr>
          <p:cNvSpPr txBox="1"/>
          <p:nvPr/>
        </p:nvSpPr>
        <p:spPr>
          <a:xfrm>
            <a:off x="3067191" y="931255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4FD829-D738-4A24-A631-01D52088ADCF}"/>
              </a:ext>
            </a:extLst>
          </p:cNvPr>
          <p:cNvSpPr txBox="1"/>
          <p:nvPr/>
        </p:nvSpPr>
        <p:spPr>
          <a:xfrm>
            <a:off x="2522923" y="1833853"/>
            <a:ext cx="3339995" cy="3535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 dirty="0">
                <a:solidFill>
                  <a:schemeClr val="tx1"/>
                </a:solidFill>
                <a:latin typeface="돋움"/>
                <a:ea typeface="돋움"/>
              </a:rPr>
              <a:t>가치 </a:t>
            </a:r>
            <a:r>
              <a:rPr kumimoji="1" lang="ko-KR" altLang="en-US" sz="900" dirty="0">
                <a:latin typeface="돋움"/>
                <a:ea typeface="돋움"/>
              </a:rPr>
              <a:t>코딩은 개발자들이 서로 같이 가치 있는 코딩을 하기 위해 만든 개발자 커뮤니티 사이트</a:t>
            </a:r>
            <a:endParaRPr kumimoji="1" lang="ko-KR" altLang="en-US" sz="900" b="1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F9802C-214F-46EC-8E19-7171D3012822}"/>
              </a:ext>
            </a:extLst>
          </p:cNvPr>
          <p:cNvCxnSpPr/>
          <p:nvPr/>
        </p:nvCxnSpPr>
        <p:spPr>
          <a:xfrm>
            <a:off x="331694" y="2259106"/>
            <a:ext cx="7126941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4114DDC-66A4-484A-956B-B623B63EE1A9}"/>
              </a:ext>
            </a:extLst>
          </p:cNvPr>
          <p:cNvSpPr txBox="1"/>
          <p:nvPr/>
        </p:nvSpPr>
        <p:spPr>
          <a:xfrm>
            <a:off x="2264209" y="1909183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52E605-73E1-4D14-B127-EF48D2FC7424}"/>
              </a:ext>
            </a:extLst>
          </p:cNvPr>
          <p:cNvSpPr txBox="1"/>
          <p:nvPr/>
        </p:nvSpPr>
        <p:spPr>
          <a:xfrm>
            <a:off x="3477023" y="2363043"/>
            <a:ext cx="1015575" cy="241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b="1" dirty="0">
                <a:latin typeface="돋움"/>
                <a:ea typeface="돋움"/>
              </a:rPr>
              <a:t>About us</a:t>
            </a:r>
            <a:endParaRPr kumimoji="1" lang="ko-KR" altLang="en-US" sz="900" b="1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1AE8C2-7EAA-4FAA-8C36-14C52DA1BCEC}"/>
              </a:ext>
            </a:extLst>
          </p:cNvPr>
          <p:cNvSpPr txBox="1"/>
          <p:nvPr/>
        </p:nvSpPr>
        <p:spPr>
          <a:xfrm>
            <a:off x="1412562" y="2641156"/>
            <a:ext cx="851647" cy="818955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71D580-CEED-4BFD-A7A2-AD26D17D8CCE}"/>
              </a:ext>
            </a:extLst>
          </p:cNvPr>
          <p:cNvSpPr txBox="1"/>
          <p:nvPr/>
        </p:nvSpPr>
        <p:spPr>
          <a:xfrm>
            <a:off x="2439835" y="2640075"/>
            <a:ext cx="3584447" cy="818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가치 코딩 사이트 개발자</a:t>
            </a:r>
            <a:r>
              <a:rPr kumimoji="1" lang="en-US" altLang="ko-KR" sz="900" dirty="0">
                <a:latin typeface="돋움"/>
                <a:ea typeface="돋움"/>
              </a:rPr>
              <a:t>1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dirty="0">
                <a:latin typeface="돋움"/>
                <a:ea typeface="돋움"/>
              </a:rPr>
              <a:t>GitHub </a:t>
            </a:r>
            <a:r>
              <a:rPr kumimoji="1" lang="ko-KR" altLang="en-US" sz="900" dirty="0">
                <a:latin typeface="돋움"/>
                <a:ea typeface="돋움"/>
              </a:rPr>
              <a:t>주소 </a:t>
            </a:r>
            <a:r>
              <a:rPr kumimoji="1" lang="en-US" altLang="ko-KR" sz="900" dirty="0">
                <a:latin typeface="돋움"/>
                <a:ea typeface="돋움"/>
              </a:rPr>
              <a:t>: </a:t>
            </a:r>
            <a:r>
              <a:rPr kumimoji="1" lang="en-US" altLang="ko-KR" sz="900" dirty="0">
                <a:latin typeface="돋움"/>
                <a:ea typeface="돋움"/>
                <a:hlinkClick r:id="rId3"/>
              </a:rPr>
              <a:t>https://github.com/mjh1583</a:t>
            </a:r>
            <a:endParaRPr kumimoji="1" lang="en-US" altLang="ko-KR" sz="900" dirty="0">
              <a:latin typeface="돋움"/>
              <a:ea typeface="돋움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i="0" dirty="0">
                <a:solidFill>
                  <a:schemeClr val="tx1"/>
                </a:solidFill>
                <a:latin typeface="돋움"/>
                <a:ea typeface="돋움"/>
              </a:rPr>
              <a:t>E-mail : </a:t>
            </a:r>
            <a:r>
              <a:rPr kumimoji="1" lang="en-US" altLang="ko-KR" sz="900" i="0" dirty="0">
                <a:solidFill>
                  <a:schemeClr val="tx1"/>
                </a:solidFill>
                <a:latin typeface="돋움"/>
                <a:ea typeface="돋움"/>
                <a:hlinkClick r:id="rId4"/>
              </a:rPr>
              <a:t>mjh1583@naver.com</a:t>
            </a:r>
            <a:endParaRPr kumimoji="1" lang="en-US" altLang="ko-KR" sz="900" i="0" dirty="0">
              <a:solidFill>
                <a:schemeClr val="tx1"/>
              </a:solidFill>
              <a:latin typeface="돋움"/>
              <a:ea typeface="돋움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맡은 역할 </a:t>
            </a:r>
            <a:r>
              <a:rPr kumimoji="1" lang="en-US" altLang="ko-KR" sz="900" dirty="0">
                <a:latin typeface="돋움"/>
                <a:ea typeface="돋움"/>
              </a:rPr>
              <a:t>: </a:t>
            </a:r>
            <a:r>
              <a:rPr kumimoji="1" lang="ko-KR" altLang="en-US" sz="900" dirty="0" err="1">
                <a:latin typeface="돋움"/>
                <a:ea typeface="돋움"/>
              </a:rPr>
              <a:t>메인페이지의</a:t>
            </a:r>
            <a:r>
              <a:rPr kumimoji="1" lang="ko-KR" altLang="en-US" sz="900" dirty="0">
                <a:latin typeface="돋움"/>
                <a:ea typeface="돋움"/>
              </a:rPr>
              <a:t> </a:t>
            </a:r>
            <a:r>
              <a:rPr kumimoji="1" lang="en-US" altLang="ko-KR" sz="900" dirty="0">
                <a:latin typeface="돋움"/>
                <a:ea typeface="돋움"/>
              </a:rPr>
              <a:t>HTML+CSS+</a:t>
            </a:r>
            <a:r>
              <a:rPr kumimoji="1" lang="ko-KR" altLang="en-US" sz="900" dirty="0" err="1">
                <a:latin typeface="돋움"/>
                <a:ea typeface="돋움"/>
              </a:rPr>
              <a:t>백엔드</a:t>
            </a:r>
            <a:r>
              <a:rPr kumimoji="1" lang="ko-KR" altLang="en-US" sz="900" dirty="0">
                <a:latin typeface="돋움"/>
                <a:ea typeface="돋움"/>
              </a:rPr>
              <a:t> 구현</a:t>
            </a:r>
            <a:endParaRPr kumimoji="1" lang="ko-KR" altLang="en-US" sz="90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1EB54C0-C066-4F6B-9D86-FDCE508C55D5}"/>
              </a:ext>
            </a:extLst>
          </p:cNvPr>
          <p:cNvSpPr txBox="1"/>
          <p:nvPr/>
        </p:nvSpPr>
        <p:spPr>
          <a:xfrm>
            <a:off x="1150558" y="2640075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67D2AC5-2A88-49FB-AC71-D50E1E4CB53B}"/>
              </a:ext>
            </a:extLst>
          </p:cNvPr>
          <p:cNvSpPr txBox="1"/>
          <p:nvPr/>
        </p:nvSpPr>
        <p:spPr>
          <a:xfrm>
            <a:off x="3218464" y="236304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B38210-CF21-4791-B7F2-B94FF1CA2C87}"/>
              </a:ext>
            </a:extLst>
          </p:cNvPr>
          <p:cNvSpPr txBox="1"/>
          <p:nvPr/>
        </p:nvSpPr>
        <p:spPr>
          <a:xfrm>
            <a:off x="2264209" y="2640075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C4D903-950F-49AD-AF71-F983D12216E3}"/>
              </a:ext>
            </a:extLst>
          </p:cNvPr>
          <p:cNvSpPr txBox="1"/>
          <p:nvPr/>
        </p:nvSpPr>
        <p:spPr>
          <a:xfrm>
            <a:off x="1412562" y="3625716"/>
            <a:ext cx="851647" cy="818955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D72FEC-66A4-4C50-B295-2049EEBB9530}"/>
              </a:ext>
            </a:extLst>
          </p:cNvPr>
          <p:cNvSpPr txBox="1"/>
          <p:nvPr/>
        </p:nvSpPr>
        <p:spPr>
          <a:xfrm>
            <a:off x="2439835" y="3624635"/>
            <a:ext cx="3584447" cy="818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가치 코딩 사이트 개발자</a:t>
            </a:r>
            <a:r>
              <a:rPr kumimoji="1" lang="en-US" altLang="ko-KR" sz="900" dirty="0">
                <a:latin typeface="돋움"/>
                <a:ea typeface="돋움"/>
              </a:rPr>
              <a:t>2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dirty="0">
                <a:latin typeface="돋움"/>
                <a:ea typeface="돋움"/>
              </a:rPr>
              <a:t>GitHub </a:t>
            </a:r>
            <a:r>
              <a:rPr kumimoji="1" lang="ko-KR" altLang="en-US" sz="900" dirty="0">
                <a:latin typeface="돋움"/>
                <a:ea typeface="돋움"/>
              </a:rPr>
              <a:t>주소 </a:t>
            </a:r>
            <a:r>
              <a:rPr kumimoji="1" lang="en-US" altLang="ko-KR" sz="900" dirty="0">
                <a:latin typeface="돋움"/>
                <a:ea typeface="돋움"/>
              </a:rPr>
              <a:t>: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i="0" dirty="0">
                <a:solidFill>
                  <a:schemeClr val="tx1"/>
                </a:solidFill>
                <a:latin typeface="돋움"/>
                <a:ea typeface="돋움"/>
              </a:rPr>
              <a:t>E-mail :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맡은 역할 </a:t>
            </a:r>
            <a:r>
              <a:rPr kumimoji="1" lang="en-US" altLang="ko-KR" sz="900" dirty="0">
                <a:latin typeface="돋움"/>
                <a:ea typeface="돋움"/>
              </a:rPr>
              <a:t>:</a:t>
            </a:r>
            <a:endParaRPr kumimoji="1" lang="ko-KR" altLang="en-US" sz="90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44ECE3-FD74-4910-8CD1-884435E61D1C}"/>
              </a:ext>
            </a:extLst>
          </p:cNvPr>
          <p:cNvSpPr txBox="1"/>
          <p:nvPr/>
        </p:nvSpPr>
        <p:spPr>
          <a:xfrm>
            <a:off x="1412562" y="4609187"/>
            <a:ext cx="851647" cy="818955"/>
          </a:xfrm>
          <a:prstGeom prst="rect">
            <a:avLst/>
          </a:prstGeom>
          <a:solidFill>
            <a:srgbClr val="DDDDDD"/>
          </a:solidFill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7685E8-1786-43D9-8400-910E726A4D7C}"/>
              </a:ext>
            </a:extLst>
          </p:cNvPr>
          <p:cNvSpPr txBox="1"/>
          <p:nvPr/>
        </p:nvSpPr>
        <p:spPr>
          <a:xfrm>
            <a:off x="2439835" y="4608106"/>
            <a:ext cx="3584447" cy="8189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가치 코딩 사이트 개발자</a:t>
            </a:r>
            <a:r>
              <a:rPr kumimoji="1" lang="en-US" altLang="ko-KR" sz="900" dirty="0">
                <a:latin typeface="돋움"/>
                <a:ea typeface="돋움"/>
              </a:rPr>
              <a:t>3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dirty="0">
                <a:latin typeface="돋움"/>
                <a:ea typeface="돋움"/>
              </a:rPr>
              <a:t>GitHub </a:t>
            </a:r>
            <a:r>
              <a:rPr kumimoji="1" lang="ko-KR" altLang="en-US" sz="900" dirty="0">
                <a:latin typeface="돋움"/>
                <a:ea typeface="돋움"/>
              </a:rPr>
              <a:t>주소 </a:t>
            </a:r>
            <a:r>
              <a:rPr kumimoji="1" lang="en-US" altLang="ko-KR" sz="900" dirty="0">
                <a:latin typeface="돋움"/>
                <a:ea typeface="돋움"/>
              </a:rPr>
              <a:t>: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900" i="0" dirty="0">
                <a:solidFill>
                  <a:schemeClr val="tx1"/>
                </a:solidFill>
                <a:latin typeface="돋움"/>
                <a:ea typeface="돋움"/>
              </a:rPr>
              <a:t>E-mail :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dirty="0">
                <a:latin typeface="돋움"/>
                <a:ea typeface="돋움"/>
              </a:rPr>
              <a:t>맡은 역할 </a:t>
            </a:r>
            <a:r>
              <a:rPr kumimoji="1" lang="en-US" altLang="ko-KR" sz="900" dirty="0">
                <a:latin typeface="돋움"/>
                <a:ea typeface="돋움"/>
              </a:rPr>
              <a:t>:</a:t>
            </a:r>
            <a:endParaRPr kumimoji="1" lang="ko-KR" altLang="en-US" sz="90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1610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241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/</a:t>
            </a:r>
            <a:r>
              <a:rPr kumimoji="1" lang="en-US" altLang="ko-KR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java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10244" name="표 10243"/>
          <p:cNvGraphicFramePr/>
          <p:nvPr>
            <p:extLst>
              <p:ext uri="{D42A27DB-BD31-4B8C-83A1-F6EECF244321}">
                <p14:modId xmlns:p14="http://schemas.microsoft.com/office/powerpoint/2010/main" val="2635723001"/>
              </p:ext>
            </p:extLst>
          </p:nvPr>
        </p:nvGraphicFramePr>
        <p:xfrm>
          <a:off x="7659894" y="479360"/>
          <a:ext cx="2187209" cy="2561796"/>
        </p:xfrm>
        <a:graphic>
          <a:graphicData uri="http://schemas.openxmlformats.org/drawingml/2006/table">
            <a:tbl>
              <a:tblPr firstRow="1" bandRow="1"/>
              <a:tblGrid>
                <a:gridCol w="2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선택한 네비게이션 메뉴에 대한 페이지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 메뉴 내 검색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게시판 내 게시글의 양식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번호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순차적으로 부여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제목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작성자가 작성한 제목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작성자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게시글의 작성자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답변수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해당 게시글의 댓글 수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조회수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해당 게시글의 조회 수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작성일 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: 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해당 게시글의 작성일</a:t>
                      </a:r>
                      <a:endParaRPr kumimoji="1" lang="en-US" altLang="ko-KR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07" marB="46807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각각의 게시물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각 게시물 클릭 시 해당 게시물의 내용을 보여줌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 메뉴의 게시판에 글쓰기</a:t>
                      </a: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Verdana"/>
                        <a:ea typeface="돋움"/>
                      </a:endParaRPr>
                    </a:p>
                  </a:txBody>
                  <a:tcPr marL="36000" marR="36000" marT="46807" marB="46807">
                    <a:lnL>
                      <a:noFill/>
                    </a:lnL>
                    <a:lnR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 메뉴 게시판의 페이지 이동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현재 페이지는 굵게 나타냄</a:t>
                      </a:r>
                      <a:r>
                        <a:rPr kumimoji="1" lang="en-US" altLang="ko-KR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07" marB="46807">
                    <a:lnL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357592"/>
                  </a:ext>
                </a:extLst>
              </a:tr>
            </a:tbl>
          </a:graphicData>
        </a:graphic>
      </p:graphicFrame>
      <p:sp>
        <p:nvSpPr>
          <p:cNvPr id="10329" name="제목 81"/>
          <p:cNvSpPr>
            <a:spLocks noGrp="1"/>
          </p:cNvSpPr>
          <p:nvPr>
            <p:ph type="title" idx="4294967295"/>
          </p:nvPr>
        </p:nvSpPr>
        <p:spPr>
          <a:xfrm>
            <a:off x="1981200" y="57150"/>
            <a:ext cx="5651500" cy="200025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JAVA</a:t>
            </a: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latin typeface="돋움"/>
                <a:ea typeface="돋움"/>
                <a:cs typeface="+mn-cs"/>
              </a:rPr>
              <a:t> 메뉴 화면</a:t>
            </a:r>
          </a:p>
        </p:txBody>
      </p:sp>
      <p:sp>
        <p:nvSpPr>
          <p:cNvPr id="10330" name="TextBox 10329"/>
          <p:cNvSpPr txBox="1"/>
          <p:nvPr/>
        </p:nvSpPr>
        <p:spPr>
          <a:xfrm>
            <a:off x="695207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0601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8874D-C95C-4FF4-BA4A-4B779AE69596}"/>
              </a:ext>
            </a:extLst>
          </p:cNvPr>
          <p:cNvSpPr txBox="1"/>
          <p:nvPr/>
        </p:nvSpPr>
        <p:spPr>
          <a:xfrm>
            <a:off x="3469640" y="937260"/>
            <a:ext cx="7747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20D46B-7DE1-40EB-873E-0662C91E710C}"/>
              </a:ext>
            </a:extLst>
          </p:cNvPr>
          <p:cNvCxnSpPr/>
          <p:nvPr/>
        </p:nvCxnSpPr>
        <p:spPr>
          <a:xfrm>
            <a:off x="266700" y="1371600"/>
            <a:ext cx="722376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ACCC-5307-4986-92FF-D94D43541492}"/>
              </a:ext>
            </a:extLst>
          </p:cNvPr>
          <p:cNvSpPr txBox="1"/>
          <p:nvPr/>
        </p:nvSpPr>
        <p:spPr>
          <a:xfrm>
            <a:off x="266700" y="1371600"/>
            <a:ext cx="72237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번호                                                             제목                                                                작성자     </a:t>
            </a:r>
            <a:r>
              <a:rPr lang="ko-KR" altLang="en-US" sz="900" dirty="0" err="1"/>
              <a:t>답변수</a:t>
            </a:r>
            <a:r>
              <a:rPr lang="ko-KR" altLang="en-US" sz="900" dirty="0"/>
              <a:t>   조회수   작성일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298C4-FF1B-4E7B-910E-5F9E5A332937}"/>
              </a:ext>
            </a:extLst>
          </p:cNvPr>
          <p:cNvSpPr/>
          <p:nvPr/>
        </p:nvSpPr>
        <p:spPr>
          <a:xfrm>
            <a:off x="245110" y="1701851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5                     java thread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관련 질문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1         0            4       20.12.30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0C9C89-67AA-4E8F-8F8D-CECF1751643E}"/>
              </a:ext>
            </a:extLst>
          </p:cNvPr>
          <p:cNvSpPr/>
          <p:nvPr/>
        </p:nvSpPr>
        <p:spPr>
          <a:xfrm>
            <a:off x="245110" y="1921822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4                     java GUI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관련 질문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12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2            15     20.11.29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1E37DB-7A49-4F39-89DB-0B9222A74534}"/>
              </a:ext>
            </a:extLst>
          </p:cNvPr>
          <p:cNvSpPr/>
          <p:nvPr/>
        </p:nvSpPr>
        <p:spPr>
          <a:xfrm>
            <a:off x="245110" y="2143855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3                     java </a:t>
            </a:r>
            <a:r>
              <a:rPr kumimoji="1" lang="ko-KR" altLang="en-US" sz="800" b="0" i="0" u="none" strike="noStrike" cap="none" normalizeH="0" baseline="0" dirty="0" err="1">
                <a:solidFill>
                  <a:schemeClr val="tx1"/>
                </a:solidFill>
                <a:effectLst/>
                <a:latin typeface="돋움"/>
                <a:ea typeface="돋움"/>
              </a:rPr>
              <a:t>다형성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관련 질문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8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7            45      20.11.2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072686-D809-45CD-8C77-09056E951A61}"/>
              </a:ext>
            </a:extLst>
          </p:cNvPr>
          <p:cNvSpPr/>
          <p:nvPr/>
        </p:nvSpPr>
        <p:spPr>
          <a:xfrm>
            <a:off x="245110" y="2370208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2                     java 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향상된 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for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문 관련 질문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dirty="0">
                <a:solidFill>
                  <a:schemeClr val="tx1"/>
                </a:solidFill>
                <a:latin typeface="돋움"/>
                <a:ea typeface="돋움"/>
              </a:rPr>
              <a:t>2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4            27     20.10.25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6762D2-0DBA-4005-A390-2E9F4EF6192D}"/>
              </a:ext>
            </a:extLst>
          </p:cNvPr>
          <p:cNvSpPr/>
          <p:nvPr/>
        </p:nvSpPr>
        <p:spPr>
          <a:xfrm>
            <a:off x="245110" y="2592403"/>
            <a:ext cx="7223760" cy="222195"/>
          </a:xfrm>
          <a:prstGeom prst="rect">
            <a:avLst/>
          </a:prstGeom>
          <a:ln w="3175">
            <a:headEnd w="med" len="med"/>
            <a:tailEnd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1                     java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설치 방법</a:t>
            </a:r>
            <a:r>
              <a:rPr kumimoji="1" lang="ko-KR" altLang="en-US" sz="800" dirty="0">
                <a:solidFill>
                  <a:schemeClr val="tx1"/>
                </a:solidFill>
                <a:latin typeface="돋움"/>
                <a:ea typeface="돋움"/>
              </a:rPr>
              <a:t>                                                           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                                                     </a:t>
            </a:r>
            <a:r>
              <a: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개발자</a:t>
            </a:r>
            <a:r>
              <a:rPr kumimoji="1" lang="en-US" altLang="ko-KR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rPr>
              <a:t>1         12          37     20.10.17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C9489E-4C9E-4B69-A0A3-4105145175CC}"/>
              </a:ext>
            </a:extLst>
          </p:cNvPr>
          <p:cNvSpPr txBox="1"/>
          <p:nvPr/>
        </p:nvSpPr>
        <p:spPr>
          <a:xfrm>
            <a:off x="3160268" y="5919153"/>
            <a:ext cx="3583875" cy="247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◀    </a:t>
            </a:r>
            <a:r>
              <a:rPr kumimoji="1" lang="ko-KR" altLang="en-US" sz="800" i="0" baseline="0" dirty="0">
                <a:solidFill>
                  <a:schemeClr val="tx1"/>
                </a:solidFill>
                <a:latin typeface="돋움"/>
                <a:ea typeface="돋움"/>
              </a:rPr>
              <a:t>1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  |   2   |   3  |   4   |  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돋움"/>
                <a:ea typeface="돋움"/>
              </a:rPr>
              <a:t>5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  ▶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A267FD-04A5-4DDF-9657-B882121F3199}"/>
              </a:ext>
            </a:extLst>
          </p:cNvPr>
          <p:cNvSpPr txBox="1"/>
          <p:nvPr/>
        </p:nvSpPr>
        <p:spPr>
          <a:xfrm>
            <a:off x="3210926" y="987321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BBF05A-C034-4153-8D1A-403D1AD46F3C}"/>
              </a:ext>
            </a:extLst>
          </p:cNvPr>
          <p:cNvSpPr txBox="1"/>
          <p:nvPr/>
        </p:nvSpPr>
        <p:spPr>
          <a:xfrm>
            <a:off x="232931" y="114189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3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C65605-A7F1-4B0D-B068-2F2BB58D237F}"/>
              </a:ext>
            </a:extLst>
          </p:cNvPr>
          <p:cNvSpPr txBox="1"/>
          <p:nvPr/>
        </p:nvSpPr>
        <p:spPr>
          <a:xfrm>
            <a:off x="64767" y="169035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>
                <a:solidFill>
                  <a:schemeClr val="bg1"/>
                </a:solidFill>
                <a:latin typeface="돋움"/>
                <a:ea typeface="돋움"/>
              </a:rPr>
              <a:t>4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A23274-2CCD-43FA-BF95-651C12F2F3F1}"/>
              </a:ext>
            </a:extLst>
          </p:cNvPr>
          <p:cNvSpPr txBox="1"/>
          <p:nvPr/>
        </p:nvSpPr>
        <p:spPr>
          <a:xfrm>
            <a:off x="2901709" y="5919153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6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95B50-486D-4D00-B7CB-799D3348B2A7}"/>
              </a:ext>
            </a:extLst>
          </p:cNvPr>
          <p:cNvSpPr/>
          <p:nvPr/>
        </p:nvSpPr>
        <p:spPr>
          <a:xfrm>
            <a:off x="6958330" y="2907103"/>
            <a:ext cx="510540" cy="2476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800" dirty="0">
                <a:latin typeface="돋움"/>
                <a:ea typeface="돋움"/>
              </a:rPr>
              <a:t>글쓰기</a:t>
            </a:r>
            <a:endParaRPr kumimoji="1" lang="ko-KR" altLang="en-US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74E9D7-C35B-4B2C-A132-71C22EA9CF8B}"/>
              </a:ext>
            </a:extLst>
          </p:cNvPr>
          <p:cNvSpPr txBox="1"/>
          <p:nvPr/>
        </p:nvSpPr>
        <p:spPr>
          <a:xfrm>
            <a:off x="6699771" y="2908722"/>
            <a:ext cx="258404" cy="24622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5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  <p:grpSp>
        <p:nvGrpSpPr>
          <p:cNvPr id="39" name="Group 1">
            <a:extLst>
              <a:ext uri="{FF2B5EF4-FFF2-40B4-BE49-F238E27FC236}">
                <a16:creationId xmlns:a16="http://schemas.microsoft.com/office/drawing/2014/main" id="{ECC4A54A-1224-496D-BF2B-3E3FA97B5158}"/>
              </a:ext>
            </a:extLst>
          </p:cNvPr>
          <p:cNvGrpSpPr/>
          <p:nvPr/>
        </p:nvGrpSpPr>
        <p:grpSpPr>
          <a:xfrm>
            <a:off x="6329178" y="983428"/>
            <a:ext cx="1215761" cy="209483"/>
            <a:chOff x="6377431" y="1266611"/>
            <a:chExt cx="1215760" cy="20948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ABA50C-1EB1-48B9-AE9E-6DD570340FCC}"/>
                </a:ext>
              </a:extLst>
            </p:cNvPr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FCD0C8-C164-4815-9264-57C59FBF0304}"/>
                </a:ext>
              </a:extLst>
            </p:cNvPr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3B8649-0A93-4C8C-B1E3-92435913794B}"/>
              </a:ext>
            </a:extLst>
          </p:cNvPr>
          <p:cNvSpPr txBox="1"/>
          <p:nvPr/>
        </p:nvSpPr>
        <p:spPr>
          <a:xfrm>
            <a:off x="6059719" y="970116"/>
            <a:ext cx="258714" cy="2459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 dirty="0">
                <a:solidFill>
                  <a:schemeClr val="bg1"/>
                </a:solidFill>
                <a:latin typeface="돋움"/>
                <a:ea typeface="돋움"/>
              </a:rPr>
              <a:t>2</a:t>
            </a:r>
            <a:endParaRPr kumimoji="1" lang="ko-KR" altLang="en-US" sz="1000" b="1" i="0" baseline="0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6055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1_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1812</Words>
  <Application>Microsoft Office PowerPoint</Application>
  <PresentationFormat>사용자 지정</PresentationFormat>
  <Paragraphs>566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HY견고딕</vt:lpstr>
      <vt:lpstr>HY헤드라인M</vt:lpstr>
      <vt:lpstr>굴림</vt:lpstr>
      <vt:lpstr>돋움</vt:lpstr>
      <vt:lpstr>돋움체</vt:lpstr>
      <vt:lpstr>맑은 고딕</vt:lpstr>
      <vt:lpstr>Arial</vt:lpstr>
      <vt:lpstr>Calibri</vt:lpstr>
      <vt:lpstr>Tahoma</vt:lpstr>
      <vt:lpstr>Verdana</vt:lpstr>
      <vt:lpstr>메인</vt:lpstr>
      <vt:lpstr>빈페이지</vt:lpstr>
      <vt:lpstr>1_빈페이지</vt:lpstr>
      <vt:lpstr>가치 코딩</vt:lpstr>
      <vt:lpstr>▶ 개정이력</vt:lpstr>
      <vt:lpstr>▶ 프로젝트 개요</vt:lpstr>
      <vt:lpstr>헤드, 푸터, 페이지 구성(비로그인)</vt:lpstr>
      <vt:lpstr>헤드, 푸터, 페이지 구성(로그인)</vt:lpstr>
      <vt:lpstr>로그인 화면</vt:lpstr>
      <vt:lpstr>회원가입 화면</vt:lpstr>
      <vt:lpstr>메인화면</vt:lpstr>
      <vt:lpstr>JAVA 메뉴 화면</vt:lpstr>
      <vt:lpstr>JAVA 메뉴의 게시글(타 작성자)</vt:lpstr>
      <vt:lpstr>JAVA 메뉴의 게시글(본인이 작성자)</vt:lpstr>
      <vt:lpstr>JAVA 메뉴의 글쓰기 화면</vt:lpstr>
      <vt:lpstr>헤더와 푸터를 포함한 최종 메인화면</vt:lpstr>
      <vt:lpstr>헤더와 푸터를 포함한 최종 JAVA 메뉴 화면</vt:lpstr>
      <vt:lpstr>▶ 추가 진행 사항</vt:lpstr>
      <vt:lpstr>▶ 참고 사이트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USER</cp:lastModifiedBy>
  <cp:revision>41</cp:revision>
  <dcterms:created xsi:type="dcterms:W3CDTF">2002-12-23T07:37:47Z</dcterms:created>
  <dcterms:modified xsi:type="dcterms:W3CDTF">2020-12-30T05:28:45Z</dcterms:modified>
  <cp:version>1100.0100.01</cp:version>
</cp:coreProperties>
</file>