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727" r:id="rId3"/>
    <p:sldId id="729" r:id="rId4"/>
    <p:sldId id="753" r:id="rId5"/>
    <p:sldId id="755" r:id="rId6"/>
    <p:sldId id="758" r:id="rId7"/>
    <p:sldId id="762" r:id="rId8"/>
    <p:sldId id="763" r:id="rId9"/>
    <p:sldId id="7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 autoAdjust="0"/>
    <p:restoredTop sz="85714" autoAdjust="0"/>
  </p:normalViewPr>
  <p:slideViewPr>
    <p:cSldViewPr snapToGrid="0">
      <p:cViewPr varScale="1">
        <p:scale>
          <a:sx n="42" d="100"/>
          <a:sy n="42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3787-499A-4886-9DAA-154E4E51E5B1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F8BD-D874-4F9E-BCA1-E6E021B6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2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F8BD-D874-4F9E-BCA1-E6E021B694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4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BF17-3F7C-471A-96C3-64756080A0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4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다음분기에</a:t>
            </a:r>
            <a:r>
              <a:rPr lang="ko-KR" altLang="en-US" dirty="0"/>
              <a:t> 어떤 게임을 설계해야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다음 분기에 출고량이 높을 것이라 예상되는 게임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그 게임은 어떤 장르이며 어떤 플랫폼 기반일까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BF17-3F7C-471A-96C3-64756080A0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5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BF17-3F7C-471A-96C3-64756080A0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7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BF17-3F7C-471A-96C3-64756080A0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4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다음분기에</a:t>
            </a:r>
            <a:r>
              <a:rPr lang="ko-KR" altLang="en-US" dirty="0"/>
              <a:t> 어떤 게임을 설계해야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다음 분기에 출고량이 높을 것이라 예상되는 게임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그 게임은 어떤 장르이며 어떤 플랫폼 기반일까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BF17-3F7C-471A-96C3-64756080A0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6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다음분기에</a:t>
            </a:r>
            <a:r>
              <a:rPr lang="ko-KR" altLang="en-US" dirty="0"/>
              <a:t> 어떤 게임을 설계해야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다음 분기에 출고량이 높을 것이라 예상되는 게임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그 게임은 어떤 장르이며 어떤 플랫폼 기반일까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BF17-3F7C-471A-96C3-64756080A0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5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다음분기에</a:t>
            </a:r>
            <a:r>
              <a:rPr lang="ko-KR" altLang="en-US" dirty="0"/>
              <a:t> 어떤 게임을 설계해야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다음 분기에 출고량이 높을 것이라 예상되는 게임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그 게임은 어떤 장르이며 어떤 플랫폼 기반일까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BF17-3F7C-471A-96C3-64756080A0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135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다음분기에</a:t>
            </a:r>
            <a:r>
              <a:rPr lang="ko-KR" altLang="en-US" dirty="0"/>
              <a:t> 어떤 게임을 설계해야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다음 분기에 출고량이 높을 것이라 예상되는 게임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그 게임은 어떤 장르이며 어떤 플랫폼 기반일까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BF17-3F7C-471A-96C3-64756080A0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62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3C321-95F6-4E94-8555-2647F94A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5F1231-AE4F-4B94-BD67-6C69350ED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585D5-E61C-4FD9-88E0-350F6B47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C684B-8272-4457-8634-DD28D39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03D22-ECB1-47D0-A1B7-ACF6AD64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21242-4C57-43DC-A544-BA1B2288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28CCC-D630-4A88-BA4E-A668D471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572A7-212A-4301-AB54-D1A3C9FF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3403C-D865-40BB-B688-FD64BCAA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7AA83-20BE-44F9-B678-53FCB56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8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C31E3-C420-4E52-AE69-0ACC2CCE7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4A0481-19F9-4010-AC5C-6FB6F7A5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AF0B9-F48B-4DF7-BB56-EA52E542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0ED1D-6610-420B-96A7-17944C5A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F490E-6DCE-446A-8384-9377EAA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52319-9D44-4970-8E32-DCA3A45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00245-70DA-4654-A2E8-4DCE82A2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591D5-EF0E-45C5-80E1-6F4B55FD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E7B56-A1F5-4792-8AD1-7DC2304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8FBC1-5BB4-4553-A6F4-57BFB25E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4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3D85A-14E2-4092-A627-AABACAF3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1BFD7-7262-4D37-86C0-D85A3277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FFDA1-7E7C-4EAD-AE6F-35CCA958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DF2A9-91D4-403A-9139-5A204E9A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7AAB0-31D6-4164-B04D-44102CC1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7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9233-773C-4295-9640-3C61BC24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B97A3-1C68-47DF-8EDF-89B5E26E6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9945E-8789-4014-9FE4-E9381961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15A61-077D-4822-BC86-AD639A6D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3CEB7-2B8D-45A6-B545-24F718D7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81E10-DBCB-4675-B3B9-90C7A312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353D4-4CE0-48B4-BCA8-71CCE22D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9CA31-E294-4BAE-9179-4B53626B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532FD-4595-4CBE-B7D1-F9C31E143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B90E0-B51F-4014-92A5-5E45906A7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C56DFD-A7FF-44DF-BF39-B6282A7B4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D28ACA-263F-4875-B20B-788A2497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1143B-9ED7-412A-8399-BB8D6F4B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1FC47A-31A5-4C3F-A9B3-14CD6416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0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8D4D-FD6F-4DC0-AFAB-53942C92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6E027B-E034-403A-82DB-1012019C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14CF6F-D6B5-4E18-979B-C8E67B20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028C56-73E1-4D85-858D-9EC1559F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0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94CC2-1A42-4B01-A716-0913CD8F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F02EAF-CF9A-48B8-9766-9007A0B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5E0D8-8B93-4C48-8839-301E24FC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0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C4978-F4A8-4E57-A80F-42DD229A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D2479-B534-45A0-AC11-94C69A94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5D39C-9917-42BD-B072-65278A66A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55391-C831-494C-906B-5040CCB8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10844-587F-4E4F-868A-72F957DB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30FFE-AE37-4731-862F-0FB04267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A64F9-5090-4452-AE2C-A24BB0E3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17515-D1C1-4748-BD6B-8800E6FDE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01DE8-96C9-4EF7-8BC0-062C54AD7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CC9CA-7EF8-4722-9ECF-EBA56AF8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3D99E-E206-4F5B-AC25-E8580EDB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6FF65-4E82-48E1-8F1B-396A0B2D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2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E49E2F-EFEC-41F1-B22E-AFEDE1A9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6A0B1-16C6-4353-B937-0EB34EAE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AA4E0-5460-4286-AB73-E2D619C0A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5AF0-86E4-4963-BFAD-D788F032F074}" type="datetimeFigureOut">
              <a:rPr lang="ko-KR" altLang="en-US" smtClean="0"/>
              <a:t>2021. 8. 3.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C0911-2394-464F-A275-F1F5EB4E0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399D5-BAE8-432B-AB85-EB3ED0604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8F49-75A7-4B9C-B4F1-8F1ED3B4D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5FDD8-5C2C-476B-8951-3E6708BA39EA}"/>
              </a:ext>
            </a:extLst>
          </p:cNvPr>
          <p:cNvSpPr txBox="1"/>
          <p:nvPr/>
        </p:nvSpPr>
        <p:spPr>
          <a:xfrm>
            <a:off x="5279248" y="4833264"/>
            <a:ext cx="16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2021. 08. 03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791E35-4F90-44F4-9ECA-CC53A20ACE98}"/>
              </a:ext>
            </a:extLst>
          </p:cNvPr>
          <p:cNvSpPr/>
          <p:nvPr/>
        </p:nvSpPr>
        <p:spPr>
          <a:xfrm>
            <a:off x="4687458" y="2232614"/>
            <a:ext cx="2817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Section 01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1C98C-60BC-4A53-B0BF-80E5098C8DA5}"/>
              </a:ext>
            </a:extLst>
          </p:cNvPr>
          <p:cNvSpPr txBox="1"/>
          <p:nvPr/>
        </p:nvSpPr>
        <p:spPr>
          <a:xfrm>
            <a:off x="8202353" y="5466179"/>
            <a:ext cx="1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AI 05</a:t>
            </a:r>
            <a:r>
              <a:rPr lang="ko-KR" altLang="en-US" b="1" dirty="0"/>
              <a:t>기</a:t>
            </a:r>
            <a:r>
              <a:rPr lang="en-US" altLang="ko-KR" b="1" dirty="0"/>
              <a:t> </a:t>
            </a:r>
            <a:r>
              <a:rPr lang="ko-KR" altLang="en-US" b="1" dirty="0" err="1"/>
              <a:t>김도욱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9936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75CA7-FBE7-4001-B7CF-7B093E0F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1488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목차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18481377-2DA4-401D-9F32-5D1AF027FB8B}"/>
              </a:ext>
            </a:extLst>
          </p:cNvPr>
          <p:cNvSpPr>
            <a:spLocks noChangeShapeType="1"/>
          </p:cNvSpPr>
          <p:nvPr/>
        </p:nvSpPr>
        <p:spPr>
          <a:xfrm>
            <a:off x="155832" y="836613"/>
            <a:ext cx="108090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4B036-A46A-4AD0-A0D9-B3A00A68057D}"/>
              </a:ext>
            </a:extLst>
          </p:cNvPr>
          <p:cNvSpPr txBox="1"/>
          <p:nvPr/>
        </p:nvSpPr>
        <p:spPr>
          <a:xfrm>
            <a:off x="838200" y="1447446"/>
            <a:ext cx="10007990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1.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목적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및 데이터 전처리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2.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어떤 지역은 어떤 장르를 선호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?</a:t>
            </a:r>
          </a:p>
          <a:p>
            <a:pPr algn="l">
              <a:lnSpc>
                <a:spcPct val="130000"/>
              </a:lnSpc>
            </a:pP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3.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연도별 장르의 시장점유율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(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트렌드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4.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출고량이 높은 게임들에 대한 분석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  <a:p>
            <a:pPr lvl="0">
              <a:lnSpc>
                <a:spcPct val="130000"/>
              </a:lnSpc>
              <a:defRPr/>
            </a:pP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-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출고량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-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장르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5.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결론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9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18481377-2DA4-401D-9F32-5D1AF027FB8B}"/>
              </a:ext>
            </a:extLst>
          </p:cNvPr>
          <p:cNvSpPr>
            <a:spLocks noChangeShapeType="1"/>
          </p:cNvSpPr>
          <p:nvPr/>
        </p:nvSpPr>
        <p:spPr>
          <a:xfrm>
            <a:off x="155832" y="836613"/>
            <a:ext cx="108090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6BDEE96-2A17-4692-BD3C-7C816E9837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1.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목적 및 데이터 전처리</a:t>
            </a:r>
          </a:p>
        </p:txBody>
      </p:sp>
      <p:pic>
        <p:nvPicPr>
          <p:cNvPr id="17" name="그림 16" descr="텍스트, 실내, 장난감이(가) 표시된 사진&#10;&#10;자동 생성된 설명">
            <a:extLst>
              <a:ext uri="{FF2B5EF4-FFF2-40B4-BE49-F238E27FC236}">
                <a16:creationId xmlns:a16="http://schemas.microsoft.com/office/drawing/2014/main" id="{236F7A51-8919-EB49-97CD-0B42E2325B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68" y="1123435"/>
            <a:ext cx="8493551" cy="4771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B36B62-7674-4148-9F9E-760060620E8C}"/>
              </a:ext>
            </a:extLst>
          </p:cNvPr>
          <p:cNvSpPr txBox="1"/>
          <p:nvPr/>
        </p:nvSpPr>
        <p:spPr>
          <a:xfrm>
            <a:off x="860654" y="1123435"/>
            <a:ext cx="1010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dirty="0"/>
              <a:t>-</a:t>
            </a:r>
            <a:r>
              <a:rPr kumimoji="1" lang="ko-KR" altLang="en-US" dirty="0"/>
              <a:t> 목적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다음 분기에 출고량이 높을 것이라 예상되는 게임은 </a:t>
            </a:r>
            <a:r>
              <a:rPr kumimoji="1" lang="ko-KR" altLang="en-US" dirty="0">
                <a:solidFill>
                  <a:srgbClr val="00B0F0"/>
                </a:solidFill>
              </a:rPr>
              <a:t>어떤 장르</a:t>
            </a:r>
            <a:r>
              <a:rPr kumimoji="1" lang="ko-KR" altLang="en-US" dirty="0"/>
              <a:t>이며 </a:t>
            </a:r>
            <a:r>
              <a:rPr kumimoji="1" lang="ko-KR" altLang="en-US" dirty="0">
                <a:solidFill>
                  <a:srgbClr val="00B0F0"/>
                </a:solidFill>
              </a:rPr>
              <a:t>어떤 플랫폼 기반</a:t>
            </a:r>
            <a:r>
              <a:rPr kumimoji="1" lang="ko-KR" altLang="en-US" dirty="0"/>
              <a:t>일까</a:t>
            </a:r>
            <a:r>
              <a:rPr kumimoji="1" lang="en-US" altLang="ko-KR" dirty="0"/>
              <a:t>?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565B84-9C79-7440-971B-DB87E4A48551}"/>
              </a:ext>
            </a:extLst>
          </p:cNvPr>
          <p:cNvGrpSpPr/>
          <p:nvPr/>
        </p:nvGrpSpPr>
        <p:grpSpPr>
          <a:xfrm>
            <a:off x="1009821" y="1964883"/>
            <a:ext cx="7210352" cy="4010466"/>
            <a:chOff x="1009821" y="1964883"/>
            <a:chExt cx="7210352" cy="401046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9868AD3-B082-6D4E-8E6D-B71BFAE21FF4}"/>
                </a:ext>
              </a:extLst>
            </p:cNvPr>
            <p:cNvGrpSpPr/>
            <p:nvPr/>
          </p:nvGrpSpPr>
          <p:grpSpPr>
            <a:xfrm>
              <a:off x="1117600" y="2342528"/>
              <a:ext cx="7102573" cy="3632821"/>
              <a:chOff x="1117600" y="2342528"/>
              <a:chExt cx="7102573" cy="3632821"/>
            </a:xfrm>
          </p:grpSpPr>
          <p:pic>
            <p:nvPicPr>
              <p:cNvPr id="19" name="그림 1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26E21523-7341-2846-A657-526698857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600" y="2342528"/>
                <a:ext cx="7102573" cy="3632821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9E875F0-E8B7-5644-A84E-F39845674D6C}"/>
                  </a:ext>
                </a:extLst>
              </p:cNvPr>
              <p:cNvSpPr/>
              <p:nvPr/>
            </p:nvSpPr>
            <p:spPr>
              <a:xfrm>
                <a:off x="1117600" y="2990008"/>
                <a:ext cx="4529056" cy="20567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7188CC1-2509-1549-B40D-F700E1189B59}"/>
                  </a:ext>
                </a:extLst>
              </p:cNvPr>
              <p:cNvSpPr/>
              <p:nvPr/>
            </p:nvSpPr>
            <p:spPr>
              <a:xfrm>
                <a:off x="1117600" y="4763819"/>
                <a:ext cx="3803192" cy="20567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21543F-FC70-314C-9DE1-B39E07CD62E3}"/>
                </a:ext>
              </a:extLst>
            </p:cNvPr>
            <p:cNvSpPr txBox="1"/>
            <p:nvPr/>
          </p:nvSpPr>
          <p:spPr>
            <a:xfrm>
              <a:off x="1009821" y="1964883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-</a:t>
              </a:r>
              <a:r>
                <a:rPr kumimoji="1" lang="ko-KR" altLang="en-US" dirty="0"/>
                <a:t> 전처리</a:t>
              </a:r>
              <a:endParaRPr kumimoji="1" lang="en-US" altLang="ko-KR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88FBE3E-3EE1-2346-AECC-274A777B1763}"/>
              </a:ext>
            </a:extLst>
          </p:cNvPr>
          <p:cNvGrpSpPr/>
          <p:nvPr/>
        </p:nvGrpSpPr>
        <p:grpSpPr>
          <a:xfrm>
            <a:off x="1528110" y="1433900"/>
            <a:ext cx="9184385" cy="5450075"/>
            <a:chOff x="1410926" y="1042799"/>
            <a:chExt cx="9184385" cy="5450075"/>
          </a:xfrm>
        </p:grpSpPr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BE389D10-1D5B-B448-B0CE-9E5B83877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926" y="1042799"/>
              <a:ext cx="9184385" cy="5450075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6268582-CC1E-D242-9460-4A2BE86320E6}"/>
                </a:ext>
              </a:extLst>
            </p:cNvPr>
            <p:cNvSpPr/>
            <p:nvPr/>
          </p:nvSpPr>
          <p:spPr>
            <a:xfrm>
              <a:off x="1706252" y="2422688"/>
              <a:ext cx="2611225" cy="5561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A9388-BE06-0A42-B019-AD111F710232}"/>
                </a:ext>
              </a:extLst>
            </p:cNvPr>
            <p:cNvSpPr/>
            <p:nvPr/>
          </p:nvSpPr>
          <p:spPr>
            <a:xfrm>
              <a:off x="1706252" y="2007633"/>
              <a:ext cx="2611225" cy="154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8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18481377-2DA4-401D-9F32-5D1AF027FB8B}"/>
              </a:ext>
            </a:extLst>
          </p:cNvPr>
          <p:cNvSpPr>
            <a:spLocks noChangeShapeType="1"/>
          </p:cNvSpPr>
          <p:nvPr/>
        </p:nvSpPr>
        <p:spPr>
          <a:xfrm>
            <a:off x="155832" y="836613"/>
            <a:ext cx="108090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6BDEE96-2A17-4692-BD3C-7C816E9837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2.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어떤 지역은 어떤 장르를 선호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?</a:t>
            </a:r>
            <a:endParaRPr lang="ko-KR" altLang="en-US" sz="25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36B62-7674-4148-9F9E-760060620E8C}"/>
              </a:ext>
            </a:extLst>
          </p:cNvPr>
          <p:cNvSpPr txBox="1"/>
          <p:nvPr/>
        </p:nvSpPr>
        <p:spPr>
          <a:xfrm>
            <a:off x="4352918" y="6021387"/>
            <a:ext cx="713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약 </a:t>
            </a:r>
            <a:r>
              <a:rPr kumimoji="1" lang="en-US" altLang="ko-KR" dirty="0">
                <a:solidFill>
                  <a:srgbClr val="FF0000"/>
                </a:solidFill>
              </a:rPr>
              <a:t>81.1%</a:t>
            </a:r>
            <a:r>
              <a:rPr kumimoji="1" lang="ko-KR" altLang="en-US" dirty="0">
                <a:solidFill>
                  <a:srgbClr val="FF0000"/>
                </a:solidFill>
              </a:rPr>
              <a:t> 의 빈도로 지역과 선호하는 게임 장르에는 연관이 없었다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AC485-B02E-2E42-9586-D9F29607C02B}"/>
              </a:ext>
            </a:extLst>
          </p:cNvPr>
          <p:cNvSpPr txBox="1"/>
          <p:nvPr/>
        </p:nvSpPr>
        <p:spPr>
          <a:xfrm>
            <a:off x="933254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ko-KR" altLang="en-US" dirty="0"/>
          </a:p>
        </p:txBody>
      </p:sp>
      <p:pic>
        <p:nvPicPr>
          <p:cNvPr id="9" name="그림 8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E9DC04FC-6A1F-F947-B168-AE667ED4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2091893"/>
            <a:ext cx="1170191" cy="4609845"/>
          </a:xfrm>
          <a:prstGeom prst="rect">
            <a:avLst/>
          </a:prstGeom>
        </p:spPr>
      </p:pic>
      <p:pic>
        <p:nvPicPr>
          <p:cNvPr id="11" name="그림 10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D6F81F1-CC22-064D-A5B3-F0E5B1250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81" y="2091893"/>
            <a:ext cx="1119056" cy="46098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69189E-BFA2-1047-888D-3F7967B63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10" y="4000608"/>
            <a:ext cx="7685927" cy="7924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FBD5EF-A3C1-524C-BDAE-75BC4D961ECC}"/>
              </a:ext>
            </a:extLst>
          </p:cNvPr>
          <p:cNvSpPr txBox="1"/>
          <p:nvPr/>
        </p:nvSpPr>
        <p:spPr>
          <a:xfrm>
            <a:off x="4065710" y="2169126"/>
            <a:ext cx="7204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ko-KR" altLang="en-US" dirty="0" err="1"/>
              <a:t>귀무가설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ko-KR" altLang="ko-KR" dirty="0" err="1"/>
              <a:t>출고율에</a:t>
            </a:r>
            <a:r>
              <a:rPr lang="en-US" altLang="ko-KR" dirty="0"/>
              <a:t> </a:t>
            </a:r>
            <a:r>
              <a:rPr lang="ko-KR" altLang="ko-KR" dirty="0"/>
              <a:t>대해</a:t>
            </a:r>
            <a:r>
              <a:rPr lang="en-US" altLang="ko-KR" dirty="0"/>
              <a:t> </a:t>
            </a:r>
            <a:r>
              <a:rPr lang="ko-KR" altLang="ko-KR" dirty="0"/>
              <a:t>장르와</a:t>
            </a:r>
            <a:r>
              <a:rPr lang="en-US" altLang="ko-KR" dirty="0"/>
              <a:t> </a:t>
            </a:r>
            <a:r>
              <a:rPr lang="ko-KR" altLang="ko-KR" dirty="0"/>
              <a:t>지역이</a:t>
            </a:r>
            <a:r>
              <a:rPr lang="en-US" altLang="ko-KR" dirty="0"/>
              <a:t> </a:t>
            </a:r>
            <a:r>
              <a:rPr lang="ko-KR" altLang="ko-KR" dirty="0"/>
              <a:t>서로</a:t>
            </a:r>
            <a:r>
              <a:rPr lang="en-US" altLang="ko-KR" dirty="0"/>
              <a:t> </a:t>
            </a:r>
            <a:r>
              <a:rPr lang="ko-KR" altLang="ko-KR" dirty="0"/>
              <a:t>연관이</a:t>
            </a:r>
            <a:r>
              <a:rPr lang="en-US" altLang="ko-KR" dirty="0"/>
              <a:t> </a:t>
            </a:r>
            <a:r>
              <a:rPr lang="ko-KR" altLang="ko-KR" dirty="0"/>
              <a:t>있을</a:t>
            </a:r>
            <a:r>
              <a:rPr lang="en-US" altLang="ko-KR" dirty="0"/>
              <a:t> </a:t>
            </a:r>
            <a:r>
              <a:rPr lang="ko-KR" altLang="ko-KR" dirty="0"/>
              <a:t>것이다</a:t>
            </a:r>
            <a:r>
              <a:rPr lang="en-US" altLang="ko-KR" dirty="0"/>
              <a:t>.</a:t>
            </a:r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* </a:t>
            </a:r>
            <a:r>
              <a:rPr kumimoji="1" lang="ko-KR" altLang="en-US" dirty="0" err="1"/>
              <a:t>대안가설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ko-KR" altLang="ko-KR" dirty="0" err="1"/>
              <a:t>출고율에</a:t>
            </a:r>
            <a:r>
              <a:rPr lang="en-US" altLang="ko-KR" dirty="0"/>
              <a:t> </a:t>
            </a:r>
            <a:r>
              <a:rPr lang="ko-KR" altLang="ko-KR" dirty="0"/>
              <a:t>대해</a:t>
            </a:r>
            <a:r>
              <a:rPr lang="en-US" altLang="ko-KR" dirty="0"/>
              <a:t> </a:t>
            </a:r>
            <a:r>
              <a:rPr lang="ko-KR" altLang="ko-KR" dirty="0"/>
              <a:t>장르와</a:t>
            </a:r>
            <a:r>
              <a:rPr lang="en-US" altLang="ko-KR" dirty="0"/>
              <a:t> </a:t>
            </a:r>
            <a:r>
              <a:rPr lang="ko-KR" altLang="ko-KR" dirty="0"/>
              <a:t>지역이</a:t>
            </a:r>
            <a:r>
              <a:rPr lang="en-US" altLang="ko-KR" dirty="0"/>
              <a:t> </a:t>
            </a:r>
            <a:r>
              <a:rPr lang="ko-KR" altLang="ko-KR" dirty="0"/>
              <a:t>서로</a:t>
            </a:r>
            <a:r>
              <a:rPr lang="en-US" altLang="ko-KR" dirty="0"/>
              <a:t> </a:t>
            </a:r>
            <a:r>
              <a:rPr lang="ko-KR" altLang="ko-KR" dirty="0"/>
              <a:t>연관이</a:t>
            </a:r>
            <a:r>
              <a:rPr lang="en-US" altLang="ko-KR" dirty="0"/>
              <a:t> </a:t>
            </a:r>
            <a:r>
              <a:rPr lang="ko-KR" altLang="ko-KR" dirty="0"/>
              <a:t>없을</a:t>
            </a:r>
            <a:r>
              <a:rPr lang="en-US" altLang="ko-KR" dirty="0"/>
              <a:t> </a:t>
            </a:r>
            <a:r>
              <a:rPr lang="ko-KR" altLang="ko-KR" dirty="0"/>
              <a:t>것이다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* 신뢰도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95%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DA43CF-B931-074D-9864-306F7BFFBC64}"/>
              </a:ext>
            </a:extLst>
          </p:cNvPr>
          <p:cNvCxnSpPr>
            <a:cxnSpLocks/>
          </p:cNvCxnSpPr>
          <p:nvPr/>
        </p:nvCxnSpPr>
        <p:spPr>
          <a:xfrm>
            <a:off x="7717605" y="4893176"/>
            <a:ext cx="0" cy="112821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8FC126-73F5-4E4C-ACB1-CD815AEF8954}"/>
              </a:ext>
            </a:extLst>
          </p:cNvPr>
          <p:cNvSpPr txBox="1"/>
          <p:nvPr/>
        </p:nvSpPr>
        <p:spPr>
          <a:xfrm>
            <a:off x="838200" y="1628170"/>
            <a:ext cx="1101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선호도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 err="1">
                <a:solidFill>
                  <a:srgbClr val="FF0000"/>
                </a:solidFill>
              </a:rPr>
              <a:t>출고율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에 대해 장르와 지역이 서로 연관성이 있는지 알아볼 필요가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(Chi-Square test)</a:t>
            </a:r>
          </a:p>
          <a:p>
            <a:pPr algn="l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4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18481377-2DA4-401D-9F32-5D1AF027FB8B}"/>
              </a:ext>
            </a:extLst>
          </p:cNvPr>
          <p:cNvSpPr>
            <a:spLocks noChangeShapeType="1"/>
          </p:cNvSpPr>
          <p:nvPr/>
        </p:nvSpPr>
        <p:spPr>
          <a:xfrm>
            <a:off x="155832" y="836613"/>
            <a:ext cx="108090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6BDEE96-2A17-4692-BD3C-7C816E9837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3.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연도에 따른 장르별 시장점유율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AC485-B02E-2E42-9586-D9F29607C02B}"/>
              </a:ext>
            </a:extLst>
          </p:cNvPr>
          <p:cNvSpPr txBox="1"/>
          <p:nvPr/>
        </p:nvSpPr>
        <p:spPr>
          <a:xfrm>
            <a:off x="933254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7FAAF-F2EC-6047-9621-6E63CA3CD7F9}"/>
              </a:ext>
            </a:extLst>
          </p:cNvPr>
          <p:cNvSpPr txBox="1"/>
          <p:nvPr/>
        </p:nvSpPr>
        <p:spPr>
          <a:xfrm>
            <a:off x="933254" y="1057263"/>
            <a:ext cx="110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dirty="0"/>
              <a:t>Why?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연도별 게임의 트렌드를 알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31130-F8A1-594A-8D6A-B172DAE7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10" y="1481695"/>
            <a:ext cx="3340617" cy="5376305"/>
          </a:xfrm>
          <a:prstGeom prst="rect">
            <a:avLst/>
          </a:prstGeom>
        </p:spPr>
      </p:pic>
      <p:pic>
        <p:nvPicPr>
          <p:cNvPr id="8" name="그림 7" descr="텍스트, 도로, 점수판, 스크린샷이(가) 표시된 사진&#10;&#10;자동 생성된 설명">
            <a:extLst>
              <a:ext uri="{FF2B5EF4-FFF2-40B4-BE49-F238E27FC236}">
                <a16:creationId xmlns:a16="http://schemas.microsoft.com/office/drawing/2014/main" id="{71CC9F06-B35E-DD44-8AB1-C2845C3F6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073"/>
            <a:ext cx="2072009" cy="365533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05CD69-0048-7243-994A-0F0C83F998A6}"/>
              </a:ext>
            </a:extLst>
          </p:cNvPr>
          <p:cNvGrpSpPr/>
          <p:nvPr/>
        </p:nvGrpSpPr>
        <p:grpSpPr>
          <a:xfrm>
            <a:off x="7592021" y="2643153"/>
            <a:ext cx="4281108" cy="2397430"/>
            <a:chOff x="6569963" y="1490625"/>
            <a:chExt cx="5026380" cy="26923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AD16DD-871D-F74B-BFFD-EB5F3A767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963" y="1490625"/>
              <a:ext cx="4914900" cy="6477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E33B97B-692E-414C-B766-D926535EA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564" y="2316122"/>
              <a:ext cx="4914901" cy="635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92AC0FD-94C2-194E-B5A5-D37C37AFA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914" y="3128918"/>
              <a:ext cx="4902201" cy="6477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E85D743-55AA-7E48-986C-56D7833A7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443" y="3776619"/>
              <a:ext cx="4533900" cy="40640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737664-AFBD-C54D-8C9C-10E74EB74DB2}"/>
              </a:ext>
            </a:extLst>
          </p:cNvPr>
          <p:cNvSpPr txBox="1"/>
          <p:nvPr/>
        </p:nvSpPr>
        <p:spPr>
          <a:xfrm>
            <a:off x="7437773" y="2152073"/>
            <a:ext cx="461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dirty="0"/>
              <a:t>&lt;</a:t>
            </a:r>
            <a:r>
              <a:rPr kumimoji="1" lang="ko-KR" altLang="en-US" dirty="0"/>
              <a:t>최근 높은 시장 점유율을 차지하는 장르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6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18481377-2DA4-401D-9F32-5D1AF027FB8B}"/>
              </a:ext>
            </a:extLst>
          </p:cNvPr>
          <p:cNvSpPr>
            <a:spLocks noChangeShapeType="1"/>
          </p:cNvSpPr>
          <p:nvPr/>
        </p:nvSpPr>
        <p:spPr>
          <a:xfrm>
            <a:off x="155832" y="836613"/>
            <a:ext cx="108090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6BDEE96-2A17-4692-BD3C-7C816E9837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4.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출고량이 높은 게임에 대한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36B62-7674-4148-9F9E-760060620E8C}"/>
              </a:ext>
            </a:extLst>
          </p:cNvPr>
          <p:cNvSpPr txBox="1"/>
          <p:nvPr/>
        </p:nvSpPr>
        <p:spPr>
          <a:xfrm>
            <a:off x="860654" y="1123435"/>
            <a:ext cx="1010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Q. </a:t>
            </a:r>
            <a:r>
              <a:rPr kumimoji="1" lang="ko-KR" altLang="en-US" dirty="0"/>
              <a:t>출고량이 얼마나 높아야 높다고 할 수 있을까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 기준 모호</a:t>
            </a:r>
            <a:r>
              <a:rPr kumimoji="1" lang="en-US" altLang="ko-KR" dirty="0"/>
              <a:t>..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0B6797-568D-D24C-A194-82797244E990}"/>
              </a:ext>
            </a:extLst>
          </p:cNvPr>
          <p:cNvGrpSpPr/>
          <p:nvPr/>
        </p:nvGrpSpPr>
        <p:grpSpPr>
          <a:xfrm>
            <a:off x="679554" y="1456279"/>
            <a:ext cx="9271489" cy="3234487"/>
            <a:chOff x="679554" y="1456279"/>
            <a:chExt cx="9271489" cy="32344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E73F58-33FE-7144-851A-C094113E80B3}"/>
                </a:ext>
              </a:extLst>
            </p:cNvPr>
            <p:cNvSpPr txBox="1"/>
            <p:nvPr/>
          </p:nvSpPr>
          <p:spPr>
            <a:xfrm>
              <a:off x="1055955" y="1456279"/>
              <a:ext cx="5907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K-means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clustering [Feature: </a:t>
              </a:r>
              <a:r>
                <a:rPr kumimoji="1" lang="ko-KR" altLang="en-US" dirty="0"/>
                <a:t>지역별 출고량의 합</a:t>
              </a:r>
              <a:r>
                <a:rPr kumimoji="1" lang="en-US" altLang="ko-KR" dirty="0"/>
                <a:t> (1</a:t>
              </a:r>
              <a:r>
                <a:rPr kumimoji="1" lang="ko-KR" altLang="en-US" dirty="0"/>
                <a:t>개</a:t>
              </a:r>
              <a:r>
                <a:rPr kumimoji="1" lang="en-US" altLang="ko-KR" dirty="0"/>
                <a:t>)]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DE48675-45F3-0C4C-88D6-91FC287E28E6}"/>
                </a:ext>
              </a:extLst>
            </p:cNvPr>
            <p:cNvGrpSpPr/>
            <p:nvPr/>
          </p:nvGrpSpPr>
          <p:grpSpPr>
            <a:xfrm>
              <a:off x="679554" y="1769766"/>
              <a:ext cx="9271489" cy="2921000"/>
              <a:chOff x="679554" y="1769766"/>
              <a:chExt cx="9271489" cy="2921000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A6DA459-5A4F-E949-85ED-546424B27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5790" y="1853770"/>
                <a:ext cx="3455253" cy="2519302"/>
              </a:xfrm>
              <a:prstGeom prst="rect">
                <a:avLst/>
              </a:prstGeom>
            </p:spPr>
          </p:pic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67FE300-8628-F541-BA4F-71889E0A9A6C}"/>
                  </a:ext>
                </a:extLst>
              </p:cNvPr>
              <p:cNvGrpSpPr/>
              <p:nvPr/>
            </p:nvGrpSpPr>
            <p:grpSpPr>
              <a:xfrm>
                <a:off x="679554" y="1769766"/>
                <a:ext cx="4305300" cy="2921000"/>
                <a:chOff x="838200" y="3696793"/>
                <a:chExt cx="4305300" cy="2921000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AF9B3C97-FC94-8B4D-A05C-E2A186318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200" y="3696793"/>
                  <a:ext cx="4305300" cy="2921000"/>
                </a:xfrm>
                <a:prstGeom prst="rect">
                  <a:avLst/>
                </a:prstGeom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B5C0E0EF-215F-4643-A8D1-9DEF8417BD92}"/>
                    </a:ext>
                  </a:extLst>
                </p:cNvPr>
                <p:cNvSpPr/>
                <p:nvPr/>
              </p:nvSpPr>
              <p:spPr>
                <a:xfrm>
                  <a:off x="4449451" y="4181666"/>
                  <a:ext cx="490195" cy="83735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</p:grp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4952BEAF-A587-1D4A-AD9A-AB3070FBED31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4795449" y="2693744"/>
                <a:ext cx="1234149" cy="365924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C37EBC-3C7A-4B49-8AED-6532AA7BD6C6}"/>
                  </a:ext>
                </a:extLst>
              </p:cNvPr>
              <p:cNvSpPr txBox="1"/>
              <p:nvPr/>
            </p:nvSpPr>
            <p:spPr>
              <a:xfrm>
                <a:off x="5285644" y="3059668"/>
                <a:ext cx="148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dirty="0"/>
                  <a:t>출고량 높다</a:t>
                </a:r>
                <a:r>
                  <a:rPr kumimoji="1" lang="en-US" altLang="ko-KR" dirty="0"/>
                  <a:t>!</a:t>
                </a:r>
                <a:endParaRPr kumimoji="1" lang="ko-KR" altLang="en-US" dirty="0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C93C5823-719E-5743-A778-29EAA85778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74628" y="1987296"/>
                <a:ext cx="0" cy="170428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DFC5693-CAD6-AD4A-B7F7-A4BFADAB9A37}"/>
              </a:ext>
            </a:extLst>
          </p:cNvPr>
          <p:cNvGrpSpPr/>
          <p:nvPr/>
        </p:nvGrpSpPr>
        <p:grpSpPr>
          <a:xfrm>
            <a:off x="797162" y="4702514"/>
            <a:ext cx="8375383" cy="1790360"/>
            <a:chOff x="797162" y="4702514"/>
            <a:chExt cx="8375383" cy="1790360"/>
          </a:xfrm>
        </p:grpSpPr>
        <p:pic>
          <p:nvPicPr>
            <p:cNvPr id="3" name="그림 2" descr="텍스트, 모니터, 스크린샷, 화면이(가) 표시된 사진&#10;&#10;자동 생성된 설명">
              <a:extLst>
                <a:ext uri="{FF2B5EF4-FFF2-40B4-BE49-F238E27FC236}">
                  <a16:creationId xmlns:a16="http://schemas.microsoft.com/office/drawing/2014/main" id="{2D27D356-5E13-224D-A1D6-0FBE3A12E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2" y="4755565"/>
              <a:ext cx="8375383" cy="1737309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52F4ED0-66B7-0943-A316-98A4125D6F79}"/>
                </a:ext>
              </a:extLst>
            </p:cNvPr>
            <p:cNvSpPr/>
            <p:nvPr/>
          </p:nvSpPr>
          <p:spPr>
            <a:xfrm>
              <a:off x="797162" y="4702514"/>
              <a:ext cx="4187692" cy="1742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BE75938-622C-FE42-BD35-37305FC42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20" y="1779588"/>
            <a:ext cx="6117997" cy="36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18481377-2DA4-401D-9F32-5D1AF027FB8B}"/>
              </a:ext>
            </a:extLst>
          </p:cNvPr>
          <p:cNvSpPr>
            <a:spLocks noChangeShapeType="1"/>
          </p:cNvSpPr>
          <p:nvPr/>
        </p:nvSpPr>
        <p:spPr>
          <a:xfrm>
            <a:off x="155832" y="836613"/>
            <a:ext cx="108090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square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6BDEE96-2A17-4692-BD3C-7C816E9837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4.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출고량이 높은 게임에 대한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36B62-7674-4148-9F9E-760060620E8C}"/>
              </a:ext>
            </a:extLst>
          </p:cNvPr>
          <p:cNvSpPr txBox="1"/>
          <p:nvPr/>
        </p:nvSpPr>
        <p:spPr>
          <a:xfrm>
            <a:off x="976571" y="5661877"/>
            <a:ext cx="10104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ko-KR" sz="1600" dirty="0">
                <a:solidFill>
                  <a:prstClr val="black"/>
                </a:solidFill>
              </a:rPr>
              <a:t>Q. </a:t>
            </a:r>
            <a:r>
              <a:rPr kumimoji="1" lang="ko-KR" altLang="en-US" sz="1600" dirty="0">
                <a:solidFill>
                  <a:prstClr val="black"/>
                </a:solidFill>
              </a:rPr>
              <a:t>어떤 플랫폼 기반의 게임을 설계</a:t>
            </a:r>
            <a:r>
              <a:rPr kumimoji="1" lang="en-US" altLang="ko-KR" sz="1600" dirty="0">
                <a:solidFill>
                  <a:prstClr val="black"/>
                </a:solidFill>
              </a:rPr>
              <a:t>?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</a:rPr>
              <a:t>&gt;&gt;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ko-KR" altLang="en-US" sz="1600" dirty="0" err="1">
                <a:solidFill>
                  <a:srgbClr val="00B0F0"/>
                </a:solidFill>
              </a:rPr>
              <a:t>블루오션</a:t>
            </a:r>
            <a:r>
              <a:rPr kumimoji="1" lang="ko-KR" altLang="en-US" sz="1600" dirty="0">
                <a:solidFill>
                  <a:srgbClr val="00B0F0"/>
                </a:solidFill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</a:rPr>
              <a:t>or</a:t>
            </a:r>
            <a:r>
              <a:rPr kumimoji="1" lang="ko-KR" altLang="en-US" sz="1600" dirty="0">
                <a:solidFill>
                  <a:srgbClr val="00B0F0"/>
                </a:solidFill>
              </a:rPr>
              <a:t> 유행</a:t>
            </a:r>
            <a:endParaRPr kumimoji="1" lang="en-US" altLang="ko-KR" sz="1600" dirty="0">
              <a:solidFill>
                <a:srgbClr val="00B0F0"/>
              </a:solidFill>
            </a:endParaRPr>
          </a:p>
          <a:p>
            <a:pPr lvl="0">
              <a:defRPr/>
            </a:pPr>
            <a:r>
              <a:rPr kumimoji="1" lang="en-US" altLang="ko-KR" sz="1600" dirty="0">
                <a:solidFill>
                  <a:prstClr val="black"/>
                </a:solidFill>
              </a:rPr>
              <a:t>A</a:t>
            </a:r>
            <a:r>
              <a:rPr kumimoji="1" lang="ko-KR" altLang="en-US" sz="1600" dirty="0">
                <a:solidFill>
                  <a:prstClr val="black"/>
                </a:solidFill>
              </a:rPr>
              <a:t>가 작고 </a:t>
            </a:r>
            <a:r>
              <a:rPr kumimoji="1" lang="en-US" altLang="ko-KR" sz="1600" dirty="0">
                <a:solidFill>
                  <a:prstClr val="black"/>
                </a:solidFill>
              </a:rPr>
              <a:t>B</a:t>
            </a:r>
            <a:r>
              <a:rPr kumimoji="1" lang="ko-KR" altLang="en-US" sz="1600" dirty="0">
                <a:solidFill>
                  <a:prstClr val="black"/>
                </a:solidFill>
              </a:rPr>
              <a:t>는 크다</a:t>
            </a:r>
            <a:r>
              <a:rPr kumimoji="1" lang="en-US" altLang="ko-KR" sz="1600" dirty="0">
                <a:solidFill>
                  <a:prstClr val="black"/>
                </a:solidFill>
              </a:rPr>
              <a:t>: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ko-KR" altLang="en-US" sz="1600" dirty="0" err="1">
                <a:solidFill>
                  <a:prstClr val="black"/>
                </a:solidFill>
              </a:rPr>
              <a:t>레드오션</a:t>
            </a:r>
            <a:r>
              <a:rPr kumimoji="1" lang="en-US" altLang="ko-KR" sz="1600" dirty="0">
                <a:solidFill>
                  <a:prstClr val="black"/>
                </a:solidFill>
              </a:rPr>
              <a:t> (</a:t>
            </a:r>
            <a:r>
              <a:rPr kumimoji="1" lang="en-US" altLang="ko-KR" sz="1600" dirty="0">
                <a:solidFill>
                  <a:srgbClr val="FF0000"/>
                </a:solidFill>
              </a:rPr>
              <a:t>PS4</a:t>
            </a:r>
            <a:r>
              <a:rPr kumimoji="1" lang="en-US" altLang="ko-KR" sz="1600" dirty="0">
                <a:solidFill>
                  <a:prstClr val="black"/>
                </a:solidFill>
              </a:rPr>
              <a:t>)			A</a:t>
            </a:r>
            <a:r>
              <a:rPr kumimoji="1" lang="ko-KR" altLang="en-US" sz="1600" dirty="0">
                <a:solidFill>
                  <a:prstClr val="black"/>
                </a:solidFill>
              </a:rPr>
              <a:t>가 크고 </a:t>
            </a:r>
            <a:r>
              <a:rPr kumimoji="1" lang="en-US" altLang="ko-KR" sz="1600" dirty="0">
                <a:solidFill>
                  <a:prstClr val="black"/>
                </a:solidFill>
              </a:rPr>
              <a:t>B</a:t>
            </a:r>
            <a:r>
              <a:rPr kumimoji="1" lang="ko-KR" altLang="en-US" sz="1600" dirty="0">
                <a:solidFill>
                  <a:prstClr val="black"/>
                </a:solidFill>
              </a:rPr>
              <a:t>도 크다</a:t>
            </a:r>
            <a:r>
              <a:rPr kumimoji="1" lang="en-US" altLang="ko-KR" sz="1600" dirty="0">
                <a:solidFill>
                  <a:prstClr val="black"/>
                </a:solidFill>
              </a:rPr>
              <a:t>: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ko-KR" altLang="en-US" sz="1600" dirty="0">
                <a:solidFill>
                  <a:srgbClr val="00B0F0"/>
                </a:solidFill>
              </a:rPr>
              <a:t>유행</a:t>
            </a:r>
            <a:r>
              <a:rPr kumimoji="1" lang="en-US" altLang="ko-KR" sz="1600" dirty="0">
                <a:solidFill>
                  <a:prstClr val="black"/>
                </a:solidFill>
              </a:rPr>
              <a:t> (</a:t>
            </a:r>
            <a:r>
              <a:rPr kumimoji="1" lang="ko-KR" altLang="en-US" sz="1600" dirty="0">
                <a:solidFill>
                  <a:prstClr val="black"/>
                </a:solidFill>
              </a:rPr>
              <a:t>딱히 없음</a:t>
            </a:r>
            <a:r>
              <a:rPr kumimoji="1" lang="en-US" altLang="ko-KR" sz="1600" dirty="0">
                <a:solidFill>
                  <a:prstClr val="black"/>
                </a:solidFill>
              </a:rPr>
              <a:t>.)</a:t>
            </a:r>
          </a:p>
          <a:p>
            <a:pPr lvl="0">
              <a:defRPr/>
            </a:pPr>
            <a:r>
              <a:rPr kumimoji="1" lang="en-US" altLang="ko-KR" sz="1600" dirty="0">
                <a:solidFill>
                  <a:prstClr val="black"/>
                </a:solidFill>
              </a:rPr>
              <a:t>A</a:t>
            </a:r>
            <a:r>
              <a:rPr kumimoji="1" lang="ko-KR" altLang="en-US" sz="1600" dirty="0">
                <a:solidFill>
                  <a:prstClr val="black"/>
                </a:solidFill>
              </a:rPr>
              <a:t>가 크고 </a:t>
            </a:r>
            <a:r>
              <a:rPr kumimoji="1" lang="en-US" altLang="ko-KR" sz="1600" dirty="0">
                <a:solidFill>
                  <a:prstClr val="black"/>
                </a:solidFill>
              </a:rPr>
              <a:t>B</a:t>
            </a:r>
            <a:r>
              <a:rPr kumimoji="1" lang="ko-KR" altLang="en-US" sz="1600" dirty="0">
                <a:solidFill>
                  <a:prstClr val="black"/>
                </a:solidFill>
              </a:rPr>
              <a:t>가 작다</a:t>
            </a:r>
            <a:r>
              <a:rPr kumimoji="1" lang="en-US" altLang="ko-KR" sz="1600" dirty="0">
                <a:solidFill>
                  <a:prstClr val="black"/>
                </a:solidFill>
              </a:rPr>
              <a:t>: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ko-KR" altLang="en-US" sz="1600" dirty="0" err="1">
                <a:solidFill>
                  <a:srgbClr val="00B0F0"/>
                </a:solidFill>
              </a:rPr>
              <a:t>블루오션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en-US" altLang="ko-KR" sz="1600" dirty="0" err="1">
                <a:solidFill>
                  <a:prstClr val="black"/>
                </a:solidFill>
                <a:highlight>
                  <a:srgbClr val="FFFF00"/>
                </a:highlight>
              </a:rPr>
              <a:t>WiiU</a:t>
            </a:r>
            <a:r>
              <a:rPr kumimoji="1" lang="en-US" altLang="ko-KR" sz="1600" dirty="0">
                <a:solidFill>
                  <a:prstClr val="black"/>
                </a:solidFill>
                <a:highlight>
                  <a:srgbClr val="FFFF00"/>
                </a:highlight>
              </a:rPr>
              <a:t>, X360</a:t>
            </a:r>
            <a:r>
              <a:rPr kumimoji="1" lang="en-US" altLang="ko-KR" sz="16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kumimoji="1" lang="en-US" altLang="ko-KR" sz="1600" dirty="0">
                <a:solidFill>
                  <a:prstClr val="black"/>
                </a:solidFill>
              </a:rPr>
              <a:t>A</a:t>
            </a:r>
            <a:r>
              <a:rPr kumimoji="1" lang="ko-KR" altLang="en-US" sz="1600" dirty="0">
                <a:solidFill>
                  <a:prstClr val="black"/>
                </a:solidFill>
              </a:rPr>
              <a:t>가 작고 </a:t>
            </a:r>
            <a:r>
              <a:rPr kumimoji="1" lang="en-US" altLang="ko-KR" sz="1600" dirty="0">
                <a:solidFill>
                  <a:prstClr val="black"/>
                </a:solidFill>
              </a:rPr>
              <a:t>B</a:t>
            </a:r>
            <a:r>
              <a:rPr kumimoji="1" lang="ko-KR" altLang="en-US" sz="1600" dirty="0">
                <a:solidFill>
                  <a:prstClr val="black"/>
                </a:solidFill>
              </a:rPr>
              <a:t>도 작다</a:t>
            </a:r>
            <a:r>
              <a:rPr kumimoji="1" lang="en-US" altLang="ko-KR" sz="1600" dirty="0">
                <a:solidFill>
                  <a:prstClr val="black"/>
                </a:solidFill>
              </a:rPr>
              <a:t>:</a:t>
            </a:r>
            <a:r>
              <a:rPr kumimoji="1" lang="ko-KR" altLang="en-US" sz="1600" dirty="0">
                <a:solidFill>
                  <a:prstClr val="black"/>
                </a:solidFill>
              </a:rPr>
              <a:t> 출고량 높은 게임이 없거나 시장에서 무관심한 상태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ko-KR" altLang="en-US" sz="1600" dirty="0">
                <a:solidFill>
                  <a:prstClr val="black"/>
                </a:solidFill>
              </a:rPr>
              <a:t>나머지</a:t>
            </a:r>
            <a:r>
              <a:rPr kumimoji="1" lang="en-US" altLang="ko-KR" sz="1600" dirty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97018D9-D91B-B843-ACE5-0AA114BF8D42}"/>
              </a:ext>
            </a:extLst>
          </p:cNvPr>
          <p:cNvGrpSpPr/>
          <p:nvPr/>
        </p:nvGrpSpPr>
        <p:grpSpPr>
          <a:xfrm>
            <a:off x="6591900" y="836613"/>
            <a:ext cx="4623527" cy="4726779"/>
            <a:chOff x="576909" y="855365"/>
            <a:chExt cx="4623527" cy="4883176"/>
          </a:xfrm>
        </p:grpSpPr>
        <p:pic>
          <p:nvPicPr>
            <p:cNvPr id="22" name="그림 21" descr="테이블이(가) 표시된 사진&#10;&#10;자동 생성된 설명">
              <a:extLst>
                <a:ext uri="{FF2B5EF4-FFF2-40B4-BE49-F238E27FC236}">
                  <a16:creationId xmlns:a16="http://schemas.microsoft.com/office/drawing/2014/main" id="{7E68D01C-0D44-2A4D-B55A-8F570986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909" y="1298525"/>
              <a:ext cx="4623527" cy="444001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F292CE-0981-4F4C-BFB5-CA9E76AB3A80}"/>
                </a:ext>
              </a:extLst>
            </p:cNvPr>
            <p:cNvSpPr txBox="1"/>
            <p:nvPr/>
          </p:nvSpPr>
          <p:spPr>
            <a:xfrm>
              <a:off x="1197364" y="855365"/>
              <a:ext cx="3065263" cy="540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ko-KR" altLang="en-US" sz="1400" dirty="0"/>
                <a:t>출고량이 높은 </a:t>
              </a:r>
              <a:r>
                <a:rPr kumimoji="1" lang="ko-KR" altLang="en-US" sz="1400" dirty="0" err="1"/>
                <a:t>게임들간의</a:t>
              </a:r>
              <a:r>
                <a:rPr kumimoji="1" lang="ko-KR" altLang="en-US" sz="1400" dirty="0"/>
                <a:t> 점유율을</a:t>
              </a:r>
              <a:endParaRPr kumimoji="1" lang="en-US" altLang="ko-KR" sz="1400" dirty="0"/>
            </a:p>
            <a:p>
              <a:pPr algn="l"/>
              <a:r>
                <a:rPr kumimoji="1" lang="ko-KR" altLang="en-US" sz="1400" dirty="0" err="1"/>
                <a:t>플랫폼별로</a:t>
              </a:r>
              <a:r>
                <a:rPr kumimoji="1" lang="ko-KR" altLang="en-US" sz="1400" dirty="0"/>
                <a:t> 나타낸 </a:t>
              </a:r>
              <a:r>
                <a:rPr kumimoji="1" lang="en-US" altLang="ko-KR" sz="1400" dirty="0"/>
                <a:t>Heat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map(B)</a:t>
              </a:r>
              <a:endParaRPr kumimoji="1" lang="ko-KR" altLang="en-US" sz="14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464B936-F96A-4E48-9AFA-D84C6AD6B867}"/>
              </a:ext>
            </a:extLst>
          </p:cNvPr>
          <p:cNvGrpSpPr/>
          <p:nvPr/>
        </p:nvGrpSpPr>
        <p:grpSpPr>
          <a:xfrm>
            <a:off x="976571" y="836613"/>
            <a:ext cx="4821663" cy="4736049"/>
            <a:chOff x="5678398" y="844054"/>
            <a:chExt cx="4340841" cy="4904061"/>
          </a:xfrm>
        </p:grpSpPr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346FC2A3-B023-094D-B04C-FD6047FD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398" y="1308098"/>
              <a:ext cx="4340841" cy="444001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11B056-136C-E84F-958D-C49E8EF1D746}"/>
                </a:ext>
              </a:extLst>
            </p:cNvPr>
            <p:cNvSpPr txBox="1"/>
            <p:nvPr/>
          </p:nvSpPr>
          <p:spPr>
            <a:xfrm>
              <a:off x="5678398" y="844054"/>
              <a:ext cx="4036602" cy="541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ko-KR" altLang="en-US" sz="1400" dirty="0"/>
                <a:t>출고량이 높은 게임이 전체시장에서 차지하는 비율을</a:t>
              </a:r>
              <a:r>
                <a:rPr kumimoji="1" lang="en-US" altLang="ko-KR" sz="1400" dirty="0"/>
                <a:t> </a:t>
              </a:r>
              <a:r>
                <a:rPr kumimoji="1" lang="ko-KR" altLang="en-US" sz="1400" dirty="0" err="1"/>
                <a:t>플랫폼별로</a:t>
              </a:r>
              <a:r>
                <a:rPr kumimoji="1" lang="ko-KR" altLang="en-US" sz="1400" dirty="0"/>
                <a:t> 나타낸 </a:t>
              </a:r>
              <a:r>
                <a:rPr kumimoji="1" lang="en-US" altLang="ko-KR" sz="1400" dirty="0"/>
                <a:t>Heat map(A)</a:t>
              </a:r>
              <a:endParaRPr kumimoji="1" lang="ko-KR" altLang="en-US" sz="14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15960C-37E8-8E43-BE1B-0F055D1A26BF}"/>
              </a:ext>
            </a:extLst>
          </p:cNvPr>
          <p:cNvSpPr/>
          <p:nvPr/>
        </p:nvSpPr>
        <p:spPr>
          <a:xfrm>
            <a:off x="2913888" y="5331912"/>
            <a:ext cx="473514" cy="23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038A1C-9CF8-2148-A806-E1DC9FE6021F}"/>
              </a:ext>
            </a:extLst>
          </p:cNvPr>
          <p:cNvSpPr/>
          <p:nvPr/>
        </p:nvSpPr>
        <p:spPr>
          <a:xfrm>
            <a:off x="976571" y="4685904"/>
            <a:ext cx="303590" cy="30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AEC64B-F29A-194F-98D4-7468108F1D2B}"/>
              </a:ext>
            </a:extLst>
          </p:cNvPr>
          <p:cNvSpPr/>
          <p:nvPr/>
        </p:nvSpPr>
        <p:spPr>
          <a:xfrm>
            <a:off x="6668922" y="3428710"/>
            <a:ext cx="303590" cy="30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F7650B-ECBE-AC49-A2FA-49EFA2C94EA3}"/>
              </a:ext>
            </a:extLst>
          </p:cNvPr>
          <p:cNvSpPr/>
          <p:nvPr/>
        </p:nvSpPr>
        <p:spPr>
          <a:xfrm>
            <a:off x="10040861" y="5330215"/>
            <a:ext cx="473514" cy="23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62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18481377-2DA4-401D-9F32-5D1AF027FB8B}"/>
              </a:ext>
            </a:extLst>
          </p:cNvPr>
          <p:cNvSpPr>
            <a:spLocks noChangeShapeType="1"/>
          </p:cNvSpPr>
          <p:nvPr/>
        </p:nvSpPr>
        <p:spPr>
          <a:xfrm>
            <a:off x="155832" y="836613"/>
            <a:ext cx="108090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square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6BDEE96-2A17-4692-BD3C-7C816E9837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4.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출고량이 높은 게임에 대한 분석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FA66AFCC-FB6E-224B-84AC-4FF288DDE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15" y="1308101"/>
            <a:ext cx="5635184" cy="4121732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69CED6C4-6F97-074F-93E9-CA7CF7641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8" y="1296356"/>
            <a:ext cx="5744299" cy="4133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F12923-7B74-944A-BF59-FA1FC0B535F0}"/>
              </a:ext>
            </a:extLst>
          </p:cNvPr>
          <p:cNvSpPr txBox="1"/>
          <p:nvPr/>
        </p:nvSpPr>
        <p:spPr>
          <a:xfrm>
            <a:off x="976571" y="5661877"/>
            <a:ext cx="10863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ko-KR" sz="1600" dirty="0">
                <a:solidFill>
                  <a:prstClr val="black"/>
                </a:solidFill>
              </a:rPr>
              <a:t>Q. </a:t>
            </a:r>
            <a:r>
              <a:rPr kumimoji="1" lang="ko-KR" altLang="en-US" sz="1600" dirty="0">
                <a:solidFill>
                  <a:prstClr val="black"/>
                </a:solidFill>
              </a:rPr>
              <a:t>어떤 플랫폼 기반의 게임을 설계</a:t>
            </a:r>
            <a:r>
              <a:rPr kumimoji="1" lang="en-US" altLang="ko-KR" sz="1600" dirty="0">
                <a:solidFill>
                  <a:prstClr val="black"/>
                </a:solidFill>
              </a:rPr>
              <a:t>?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</a:rPr>
              <a:t>&gt;&gt;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ko-KR" altLang="en-US" sz="1600" dirty="0" err="1">
                <a:solidFill>
                  <a:srgbClr val="00B0F0"/>
                </a:solidFill>
              </a:rPr>
              <a:t>블루오션</a:t>
            </a:r>
            <a:r>
              <a:rPr kumimoji="1" lang="ko-KR" altLang="en-US" sz="1600" dirty="0">
                <a:solidFill>
                  <a:srgbClr val="00B0F0"/>
                </a:solidFill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</a:rPr>
              <a:t>or</a:t>
            </a:r>
            <a:r>
              <a:rPr kumimoji="1" lang="ko-KR" altLang="en-US" sz="1600" dirty="0">
                <a:solidFill>
                  <a:srgbClr val="00B0F0"/>
                </a:solidFill>
              </a:rPr>
              <a:t> 유행</a:t>
            </a:r>
            <a:endParaRPr kumimoji="1" lang="en-US" altLang="ko-KR" sz="1600" dirty="0">
              <a:solidFill>
                <a:srgbClr val="00B0F0"/>
              </a:solidFill>
            </a:endParaRPr>
          </a:p>
          <a:p>
            <a:pPr lvl="0">
              <a:defRPr/>
            </a:pPr>
            <a:r>
              <a:rPr kumimoji="1" lang="en-US" altLang="ko-KR" sz="1600" dirty="0">
                <a:solidFill>
                  <a:prstClr val="black"/>
                </a:solidFill>
              </a:rPr>
              <a:t>A</a:t>
            </a:r>
            <a:r>
              <a:rPr kumimoji="1" lang="ko-KR" altLang="en-US" sz="1600" dirty="0">
                <a:solidFill>
                  <a:prstClr val="black"/>
                </a:solidFill>
              </a:rPr>
              <a:t>가 작고 </a:t>
            </a:r>
            <a:r>
              <a:rPr kumimoji="1" lang="en-US" altLang="ko-KR" sz="1600" dirty="0">
                <a:solidFill>
                  <a:prstClr val="black"/>
                </a:solidFill>
              </a:rPr>
              <a:t>B</a:t>
            </a:r>
            <a:r>
              <a:rPr kumimoji="1" lang="ko-KR" altLang="en-US" sz="1600" dirty="0">
                <a:solidFill>
                  <a:prstClr val="black"/>
                </a:solidFill>
              </a:rPr>
              <a:t>는 크다</a:t>
            </a:r>
            <a:r>
              <a:rPr kumimoji="1" lang="en-US" altLang="ko-KR" sz="1600" dirty="0">
                <a:solidFill>
                  <a:prstClr val="black"/>
                </a:solidFill>
              </a:rPr>
              <a:t>: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ko-KR" altLang="en-US" sz="1600" dirty="0" err="1">
                <a:solidFill>
                  <a:prstClr val="black"/>
                </a:solidFill>
              </a:rPr>
              <a:t>레드오션</a:t>
            </a:r>
            <a:r>
              <a:rPr kumimoji="1" lang="en-US" altLang="ko-KR" sz="1600" dirty="0">
                <a:solidFill>
                  <a:prstClr val="black"/>
                </a:solidFill>
              </a:rPr>
              <a:t> (</a:t>
            </a:r>
            <a:r>
              <a:rPr kumimoji="1" lang="en-US" altLang="ko-KR" sz="1600" dirty="0">
                <a:solidFill>
                  <a:srgbClr val="FF0000"/>
                </a:solidFill>
              </a:rPr>
              <a:t>Action</a:t>
            </a:r>
            <a:r>
              <a:rPr kumimoji="1" lang="en-US" altLang="ko-KR" sz="1600" dirty="0">
                <a:solidFill>
                  <a:prstClr val="black"/>
                </a:solidFill>
              </a:rPr>
              <a:t>)			A</a:t>
            </a:r>
            <a:r>
              <a:rPr kumimoji="1" lang="ko-KR" altLang="en-US" sz="1600" dirty="0">
                <a:solidFill>
                  <a:prstClr val="black"/>
                </a:solidFill>
              </a:rPr>
              <a:t>가 크고 </a:t>
            </a:r>
            <a:r>
              <a:rPr kumimoji="1" lang="en-US" altLang="ko-KR" sz="1600" dirty="0">
                <a:solidFill>
                  <a:prstClr val="black"/>
                </a:solidFill>
              </a:rPr>
              <a:t>B</a:t>
            </a:r>
            <a:r>
              <a:rPr kumimoji="1" lang="ko-KR" altLang="en-US" sz="1600" dirty="0">
                <a:solidFill>
                  <a:prstClr val="black"/>
                </a:solidFill>
              </a:rPr>
              <a:t>도 크다</a:t>
            </a:r>
            <a:r>
              <a:rPr kumimoji="1" lang="en-US" altLang="ko-KR" sz="1600" dirty="0">
                <a:solidFill>
                  <a:prstClr val="black"/>
                </a:solidFill>
              </a:rPr>
              <a:t>: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ko-KR" altLang="en-US" sz="1600" dirty="0">
                <a:solidFill>
                  <a:srgbClr val="00B0F0"/>
                </a:solidFill>
              </a:rPr>
              <a:t>유행</a:t>
            </a:r>
            <a:r>
              <a:rPr kumimoji="1" lang="en-US" altLang="ko-KR" sz="1600" dirty="0">
                <a:solidFill>
                  <a:prstClr val="black"/>
                </a:solidFill>
              </a:rPr>
              <a:t> (</a:t>
            </a:r>
            <a:r>
              <a:rPr kumimoji="1" lang="en-US" altLang="ko-KR" sz="1600" dirty="0">
                <a:solidFill>
                  <a:prstClr val="black"/>
                </a:solidFill>
                <a:highlight>
                  <a:srgbClr val="FFFF00"/>
                </a:highlight>
              </a:rPr>
              <a:t>Shooter</a:t>
            </a:r>
            <a:r>
              <a:rPr kumimoji="1" lang="en-US" altLang="ko-KR" sz="16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kumimoji="1" lang="en-US" altLang="ko-KR" sz="1600" dirty="0">
                <a:solidFill>
                  <a:prstClr val="black"/>
                </a:solidFill>
              </a:rPr>
              <a:t>A</a:t>
            </a:r>
            <a:r>
              <a:rPr kumimoji="1" lang="ko-KR" altLang="en-US" sz="1600" dirty="0">
                <a:solidFill>
                  <a:prstClr val="black"/>
                </a:solidFill>
              </a:rPr>
              <a:t>가 크고 </a:t>
            </a:r>
            <a:r>
              <a:rPr kumimoji="1" lang="en-US" altLang="ko-KR" sz="1600" dirty="0">
                <a:solidFill>
                  <a:prstClr val="black"/>
                </a:solidFill>
              </a:rPr>
              <a:t>B</a:t>
            </a:r>
            <a:r>
              <a:rPr kumimoji="1" lang="ko-KR" altLang="en-US" sz="1600" dirty="0">
                <a:solidFill>
                  <a:prstClr val="black"/>
                </a:solidFill>
              </a:rPr>
              <a:t>가 작다</a:t>
            </a:r>
            <a:r>
              <a:rPr kumimoji="1" lang="en-US" altLang="ko-KR" sz="1600" dirty="0">
                <a:solidFill>
                  <a:prstClr val="black"/>
                </a:solidFill>
              </a:rPr>
              <a:t>: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ko-KR" altLang="en-US" sz="1600" dirty="0" err="1">
                <a:solidFill>
                  <a:srgbClr val="00B0F0"/>
                </a:solidFill>
              </a:rPr>
              <a:t>블루오션</a:t>
            </a:r>
            <a:r>
              <a:rPr kumimoji="1" lang="ko-KR" altLang="en-US" sz="1600" dirty="0">
                <a:solidFill>
                  <a:prstClr val="black"/>
                </a:solidFill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en-US" altLang="ko-KR" sz="1600" dirty="0">
                <a:solidFill>
                  <a:prstClr val="black"/>
                </a:solidFill>
                <a:highlight>
                  <a:srgbClr val="FFFF00"/>
                </a:highlight>
              </a:rPr>
              <a:t>Platform,</a:t>
            </a:r>
            <a:r>
              <a:rPr kumimoji="1"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  <a:highlight>
                  <a:srgbClr val="FFFF00"/>
                </a:highlight>
              </a:rPr>
              <a:t>Fighting</a:t>
            </a:r>
            <a:r>
              <a:rPr kumimoji="1" lang="en-US" altLang="ko-KR" sz="1600" dirty="0">
                <a:solidFill>
                  <a:prstClr val="black"/>
                </a:solidFill>
              </a:rPr>
              <a:t>)</a:t>
            </a:r>
          </a:p>
          <a:p>
            <a:pPr lvl="0">
              <a:defRPr/>
            </a:pPr>
            <a:r>
              <a:rPr kumimoji="1" lang="en-US" altLang="ko-KR" sz="1600" dirty="0">
                <a:solidFill>
                  <a:prstClr val="black"/>
                </a:solidFill>
              </a:rPr>
              <a:t>A</a:t>
            </a:r>
            <a:r>
              <a:rPr kumimoji="1" lang="ko-KR" altLang="en-US" sz="1600" dirty="0">
                <a:solidFill>
                  <a:prstClr val="black"/>
                </a:solidFill>
              </a:rPr>
              <a:t>가 작고 </a:t>
            </a:r>
            <a:r>
              <a:rPr kumimoji="1" lang="en-US" altLang="ko-KR" sz="1600" dirty="0">
                <a:solidFill>
                  <a:prstClr val="black"/>
                </a:solidFill>
              </a:rPr>
              <a:t>B</a:t>
            </a:r>
            <a:r>
              <a:rPr kumimoji="1" lang="ko-KR" altLang="en-US" sz="1600" dirty="0">
                <a:solidFill>
                  <a:prstClr val="black"/>
                </a:solidFill>
              </a:rPr>
              <a:t>도 작다</a:t>
            </a:r>
            <a:r>
              <a:rPr kumimoji="1" lang="en-US" altLang="ko-KR" sz="1600" dirty="0">
                <a:solidFill>
                  <a:prstClr val="black"/>
                </a:solidFill>
              </a:rPr>
              <a:t>:</a:t>
            </a:r>
            <a:r>
              <a:rPr kumimoji="1" lang="ko-KR" altLang="en-US" sz="1600" dirty="0">
                <a:solidFill>
                  <a:prstClr val="black"/>
                </a:solidFill>
              </a:rPr>
              <a:t> 출고량 높은 게임이 없거나 시장에서 무관심한 상태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ko-KR" altLang="en-US" sz="1600" dirty="0">
                <a:solidFill>
                  <a:prstClr val="black"/>
                </a:solidFill>
              </a:rPr>
              <a:t>나머지</a:t>
            </a:r>
            <a:r>
              <a:rPr kumimoji="1" lang="en-US" altLang="ko-KR" sz="1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7EDCDE-53B1-284A-9743-6D50016D675A}"/>
              </a:ext>
            </a:extLst>
          </p:cNvPr>
          <p:cNvSpPr txBox="1"/>
          <p:nvPr/>
        </p:nvSpPr>
        <p:spPr>
          <a:xfrm>
            <a:off x="976571" y="836613"/>
            <a:ext cx="448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sz="1400" dirty="0"/>
              <a:t>출고량이 높은 게임이 전체시장에서 차지하는 비율을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장르별로 나타낸 </a:t>
            </a:r>
            <a:r>
              <a:rPr kumimoji="1" lang="en-US" altLang="ko-KR" sz="1400" dirty="0"/>
              <a:t>Heat map(A)</a:t>
            </a:r>
            <a:endParaRPr kumimoji="1"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246A0-7F03-B646-989D-27202265FC6B}"/>
              </a:ext>
            </a:extLst>
          </p:cNvPr>
          <p:cNvSpPr txBox="1"/>
          <p:nvPr/>
        </p:nvSpPr>
        <p:spPr>
          <a:xfrm>
            <a:off x="7212355" y="836613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400" dirty="0"/>
              <a:t>출고량이 높은 </a:t>
            </a:r>
            <a:r>
              <a:rPr kumimoji="1" lang="ko-KR" altLang="en-US" sz="1400" dirty="0" err="1"/>
              <a:t>게임들간의</a:t>
            </a:r>
            <a:r>
              <a:rPr kumimoji="1" lang="ko-KR" altLang="en-US" sz="1400" dirty="0"/>
              <a:t> 점유율을</a:t>
            </a:r>
            <a:endParaRPr kumimoji="1" lang="en-US" altLang="ko-KR" sz="1400" dirty="0"/>
          </a:p>
          <a:p>
            <a:pPr algn="l"/>
            <a:r>
              <a:rPr kumimoji="1" lang="ko-KR" altLang="en-US" sz="1400" dirty="0"/>
              <a:t>장르별로 나타낸 </a:t>
            </a:r>
            <a:r>
              <a:rPr kumimoji="1" lang="en-US" altLang="ko-KR" sz="1400" dirty="0"/>
              <a:t>Heat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map(B)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970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18481377-2DA4-401D-9F32-5D1AF027FB8B}"/>
              </a:ext>
            </a:extLst>
          </p:cNvPr>
          <p:cNvSpPr>
            <a:spLocks noChangeShapeType="1"/>
          </p:cNvSpPr>
          <p:nvPr/>
        </p:nvSpPr>
        <p:spPr>
          <a:xfrm>
            <a:off x="155832" y="836613"/>
            <a:ext cx="108090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 wrap="square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6BDEE96-2A17-4692-BD3C-7C816E9837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5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.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 </a:t>
            </a:r>
            <a:r>
              <a:rPr lang="ko-KR" altLang="en-US" sz="2500" b="1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결론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450DF9-7C97-1349-B947-A776C15B9FD5}"/>
              </a:ext>
            </a:extLst>
          </p:cNvPr>
          <p:cNvGrpSpPr/>
          <p:nvPr/>
        </p:nvGrpSpPr>
        <p:grpSpPr>
          <a:xfrm>
            <a:off x="838200" y="966061"/>
            <a:ext cx="15328315" cy="2585323"/>
            <a:chOff x="1300640" y="1993948"/>
            <a:chExt cx="15328315" cy="258532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6BAC0C-93EE-DC4C-8593-AA699A5CAF75}"/>
                </a:ext>
              </a:extLst>
            </p:cNvPr>
            <p:cNvSpPr txBox="1"/>
            <p:nvPr/>
          </p:nvSpPr>
          <p:spPr>
            <a:xfrm>
              <a:off x="1300640" y="1993948"/>
              <a:ext cx="1532831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ko-KR" altLang="en-US" dirty="0" err="1"/>
                <a:t>게임수에</a:t>
              </a:r>
              <a:r>
                <a:rPr kumimoji="1" lang="ko-KR" altLang="en-US" dirty="0"/>
                <a:t> 대해 </a:t>
              </a:r>
              <a:r>
                <a:rPr kumimoji="1" lang="ko-KR" altLang="en-US" dirty="0">
                  <a:solidFill>
                    <a:srgbClr val="00B0F0"/>
                  </a:solidFill>
                </a:rPr>
                <a:t>장르와 플랫폼이 서로 연관이 없다면</a:t>
              </a:r>
              <a:endParaRPr kumimoji="1" lang="en-US" altLang="ko-KR" dirty="0">
                <a:solidFill>
                  <a:srgbClr val="00B0F0"/>
                </a:solidFill>
              </a:endParaRPr>
            </a:p>
            <a:p>
              <a:pPr algn="l"/>
              <a:endParaRPr kumimoji="1" lang="en-US" altLang="ko-KR" dirty="0">
                <a:solidFill>
                  <a:srgbClr val="00B0F0"/>
                </a:solidFill>
              </a:endParaRPr>
            </a:p>
            <a:p>
              <a:pPr algn="l"/>
              <a:endParaRPr kumimoji="1" lang="en-US" altLang="ko-KR" dirty="0">
                <a:solidFill>
                  <a:srgbClr val="00B0F0"/>
                </a:solidFill>
              </a:endParaRPr>
            </a:p>
            <a:p>
              <a:pPr algn="l"/>
              <a:endParaRPr kumimoji="1" lang="en-US" altLang="ko-KR" dirty="0">
                <a:solidFill>
                  <a:srgbClr val="00B0F0"/>
                </a:solidFill>
              </a:endParaRPr>
            </a:p>
            <a:p>
              <a:pPr algn="l"/>
              <a:endParaRPr kumimoji="1" lang="en-US" altLang="ko-KR" dirty="0">
                <a:solidFill>
                  <a:srgbClr val="00B0F0"/>
                </a:solidFill>
              </a:endParaRPr>
            </a:p>
            <a:p>
              <a:pPr algn="l"/>
              <a:endParaRPr kumimoji="1" lang="en-US" altLang="ko-KR" dirty="0">
                <a:solidFill>
                  <a:srgbClr val="00B0F0"/>
                </a:solidFill>
              </a:endParaRPr>
            </a:p>
            <a:p>
              <a:pPr algn="l"/>
              <a:endParaRPr kumimoji="1" lang="en-US" altLang="ko-KR" dirty="0">
                <a:solidFill>
                  <a:srgbClr val="00B0F0"/>
                </a:solidFill>
              </a:endParaRPr>
            </a:p>
            <a:p>
              <a:pPr algn="l"/>
              <a:endParaRPr kumimoji="1" lang="en-US" altLang="ko-KR" dirty="0">
                <a:solidFill>
                  <a:srgbClr val="00B0F0"/>
                </a:solidFill>
              </a:endParaRPr>
            </a:p>
            <a:p>
              <a:pPr algn="l"/>
              <a:r>
                <a:rPr kumimoji="1" lang="ko-KR" altLang="en-US" dirty="0"/>
                <a:t>만약 연관이 있다면 </a:t>
              </a:r>
              <a:r>
                <a:rPr kumimoji="1" lang="ko-KR" altLang="en-US" dirty="0">
                  <a:solidFill>
                    <a:srgbClr val="00B0F0"/>
                  </a:solidFill>
                </a:rPr>
                <a:t>장르</a:t>
              </a:r>
              <a:r>
                <a:rPr kumimoji="1" lang="en-US" altLang="ko-KR" dirty="0">
                  <a:solidFill>
                    <a:srgbClr val="00B0F0"/>
                  </a:solidFill>
                </a:rPr>
                <a:t>-</a:t>
              </a:r>
              <a:r>
                <a:rPr kumimoji="1" lang="ko-KR" altLang="en-US" dirty="0">
                  <a:solidFill>
                    <a:srgbClr val="00B0F0"/>
                  </a:solidFill>
                </a:rPr>
                <a:t>플랫폼을 한 쌍</a:t>
              </a:r>
              <a:r>
                <a:rPr kumimoji="1" lang="ko-KR" altLang="en-US" dirty="0"/>
                <a:t>으로 짝을 맞추어 게임을 설계하는 것이 바람직하다</a:t>
              </a:r>
              <a:r>
                <a:rPr kumimoji="1" lang="en-US" altLang="ko-KR" dirty="0"/>
                <a:t>.</a:t>
              </a:r>
              <a:r>
                <a:rPr kumimoji="1" lang="ko-KR" altLang="en-US" dirty="0"/>
                <a:t>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4522DE-47CB-5147-8FBA-BE1EA7AFD69D}"/>
                </a:ext>
              </a:extLst>
            </p:cNvPr>
            <p:cNvGrpSpPr/>
            <p:nvPr/>
          </p:nvGrpSpPr>
          <p:grpSpPr>
            <a:xfrm>
              <a:off x="1850038" y="2705494"/>
              <a:ext cx="9876092" cy="1200329"/>
              <a:chOff x="1718043" y="1649691"/>
              <a:chExt cx="9876092" cy="1200329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604612E-1828-0E4A-A41F-4F194C92C7F9}"/>
                  </a:ext>
                </a:extLst>
              </p:cNvPr>
              <p:cNvGrpSpPr/>
              <p:nvPr/>
            </p:nvGrpSpPr>
            <p:grpSpPr>
              <a:xfrm>
                <a:off x="1859548" y="1649691"/>
                <a:ext cx="9734587" cy="1200329"/>
                <a:chOff x="1508289" y="2262433"/>
                <a:chExt cx="9734587" cy="1200329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683263-2DB2-8940-A9F6-B6B29A5E0312}"/>
                    </a:ext>
                  </a:extLst>
                </p:cNvPr>
                <p:cNvSpPr txBox="1"/>
                <p:nvPr/>
              </p:nvSpPr>
              <p:spPr>
                <a:xfrm>
                  <a:off x="1508289" y="2262433"/>
                  <a:ext cx="106907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ko-KR" dirty="0">
                      <a:solidFill>
                        <a:srgbClr val="00B0F0"/>
                      </a:solidFill>
                    </a:rPr>
                    <a:t>Platform</a:t>
                  </a:r>
                </a:p>
                <a:p>
                  <a:pPr algn="l"/>
                  <a:r>
                    <a:rPr kumimoji="1" lang="en-US" altLang="ko-KR" dirty="0">
                      <a:solidFill>
                        <a:srgbClr val="00B0F0"/>
                      </a:solidFill>
                    </a:rPr>
                    <a:t>Fighting</a:t>
                  </a:r>
                </a:p>
                <a:p>
                  <a:pPr algn="l"/>
                  <a:r>
                    <a:rPr kumimoji="1" lang="en-US" altLang="ko-KR" dirty="0">
                      <a:solidFill>
                        <a:srgbClr val="00B0F0"/>
                      </a:solidFill>
                    </a:rPr>
                    <a:t>Shooter</a:t>
                  </a:r>
                </a:p>
                <a:p>
                  <a:pPr algn="l"/>
                  <a:r>
                    <a:rPr kumimoji="1" lang="en-US" altLang="ko-KR" dirty="0">
                      <a:solidFill>
                        <a:srgbClr val="FF0000"/>
                      </a:solidFill>
                    </a:rPr>
                    <a:t>Action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C680BE-BF85-9045-A899-C069D0313472}"/>
                    </a:ext>
                  </a:extLst>
                </p:cNvPr>
                <p:cNvSpPr txBox="1"/>
                <p:nvPr/>
              </p:nvSpPr>
              <p:spPr>
                <a:xfrm>
                  <a:off x="2759640" y="2696066"/>
                  <a:ext cx="1733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dirty="0"/>
                    <a:t>장르의 게임을 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308F72F-868C-D946-876E-032ECF36E039}"/>
                    </a:ext>
                  </a:extLst>
                </p:cNvPr>
                <p:cNvSpPr/>
                <p:nvPr/>
              </p:nvSpPr>
              <p:spPr>
                <a:xfrm>
                  <a:off x="4709673" y="2419067"/>
                  <a:ext cx="704039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ko-KR" dirty="0" err="1">
                      <a:solidFill>
                        <a:srgbClr val="00B0F0"/>
                      </a:solidFill>
                    </a:rPr>
                    <a:t>WiiU</a:t>
                  </a:r>
                  <a:endParaRPr kumimoji="1" lang="en-US" altLang="ko-KR" dirty="0">
                    <a:solidFill>
                      <a:srgbClr val="00B0F0"/>
                    </a:solidFill>
                  </a:endParaRPr>
                </a:p>
                <a:p>
                  <a:r>
                    <a:rPr kumimoji="1" lang="en-US" altLang="ko-KR" dirty="0">
                      <a:solidFill>
                        <a:srgbClr val="00B0F0"/>
                      </a:solidFill>
                    </a:rPr>
                    <a:t>X360</a:t>
                  </a:r>
                </a:p>
                <a:p>
                  <a:r>
                    <a:rPr kumimoji="1" lang="en-US" altLang="ko-KR" dirty="0">
                      <a:solidFill>
                        <a:srgbClr val="FF0000"/>
                      </a:solidFill>
                    </a:rPr>
                    <a:t>PS4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A230912-EDB4-CE4D-8D34-EFF42A6B9DAA}"/>
                    </a:ext>
                  </a:extLst>
                </p:cNvPr>
                <p:cNvSpPr txBox="1"/>
                <p:nvPr/>
              </p:nvSpPr>
              <p:spPr>
                <a:xfrm>
                  <a:off x="5720210" y="2696066"/>
                  <a:ext cx="5522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dirty="0"/>
                    <a:t>플랫폼을 기반으로 하는 게임을 설계하는 것이 권장</a:t>
                  </a:r>
                </a:p>
              </p:txBody>
            </p:sp>
          </p:grpSp>
          <p:sp>
            <p:nvSpPr>
              <p:cNvPr id="20" name="왼쪽 중괄호[L] 19">
                <a:extLst>
                  <a:ext uri="{FF2B5EF4-FFF2-40B4-BE49-F238E27FC236}">
                    <a16:creationId xmlns:a16="http://schemas.microsoft.com/office/drawing/2014/main" id="{42426792-1DF0-5446-B3FF-35F617FE5F12}"/>
                  </a:ext>
                </a:extLst>
              </p:cNvPr>
              <p:cNvSpPr/>
              <p:nvPr/>
            </p:nvSpPr>
            <p:spPr>
              <a:xfrm>
                <a:off x="1718043" y="1698425"/>
                <a:ext cx="153297" cy="115159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왼쪽 중괄호[L] 22">
                <a:extLst>
                  <a:ext uri="{FF2B5EF4-FFF2-40B4-BE49-F238E27FC236}">
                    <a16:creationId xmlns:a16="http://schemas.microsoft.com/office/drawing/2014/main" id="{E913F69B-BA7A-E346-9AD5-6C45FAC2B7E1}"/>
                  </a:ext>
                </a:extLst>
              </p:cNvPr>
              <p:cNvSpPr/>
              <p:nvPr/>
            </p:nvSpPr>
            <p:spPr>
              <a:xfrm rot="10800000">
                <a:off x="2852685" y="1692193"/>
                <a:ext cx="153297" cy="115159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왼쪽 중괄호[L] 23">
                <a:extLst>
                  <a:ext uri="{FF2B5EF4-FFF2-40B4-BE49-F238E27FC236}">
                    <a16:creationId xmlns:a16="http://schemas.microsoft.com/office/drawing/2014/main" id="{2B2DBF12-F721-E74C-8EC4-8B74491DD1E2}"/>
                  </a:ext>
                </a:extLst>
              </p:cNvPr>
              <p:cNvSpPr/>
              <p:nvPr/>
            </p:nvSpPr>
            <p:spPr>
              <a:xfrm>
                <a:off x="4888433" y="1843733"/>
                <a:ext cx="153298" cy="885921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왼쪽 중괄호[L] 24">
                <a:extLst>
                  <a:ext uri="{FF2B5EF4-FFF2-40B4-BE49-F238E27FC236}">
                    <a16:creationId xmlns:a16="http://schemas.microsoft.com/office/drawing/2014/main" id="{5A37075C-43EC-3847-B5FB-F089D9F0657E}"/>
                  </a:ext>
                </a:extLst>
              </p:cNvPr>
              <p:cNvSpPr/>
              <p:nvPr/>
            </p:nvSpPr>
            <p:spPr>
              <a:xfrm rot="10800000">
                <a:off x="5700111" y="1843734"/>
                <a:ext cx="211523" cy="885920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08CAF9-A471-EE4D-8BE4-51DA2AF0FCCE}"/>
              </a:ext>
            </a:extLst>
          </p:cNvPr>
          <p:cNvGrpSpPr/>
          <p:nvPr/>
        </p:nvGrpSpPr>
        <p:grpSpPr>
          <a:xfrm>
            <a:off x="838200" y="3935147"/>
            <a:ext cx="4281108" cy="2397430"/>
            <a:chOff x="6569963" y="1490625"/>
            <a:chExt cx="5026380" cy="2692394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FAC1291-BAC7-C843-AF4D-36773D459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963" y="1490625"/>
              <a:ext cx="4914900" cy="6477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73A221A-0724-5B44-BF9B-0AB32913C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564" y="2316122"/>
              <a:ext cx="4914901" cy="635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B495C2A-22BA-EB4E-BB39-D80996651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914" y="3128918"/>
              <a:ext cx="4902201" cy="6477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4CCDD5-2B4C-9648-A7AC-9406F22ED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443" y="3776619"/>
              <a:ext cx="4533900" cy="4064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44D5A75-5CD0-7044-A1E1-42215E5D50C5}"/>
              </a:ext>
            </a:extLst>
          </p:cNvPr>
          <p:cNvSpPr txBox="1"/>
          <p:nvPr/>
        </p:nvSpPr>
        <p:spPr>
          <a:xfrm>
            <a:off x="5559552" y="3877056"/>
            <a:ext cx="546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dirty="0"/>
              <a:t>최근 트렌드를 고려한다면</a:t>
            </a:r>
            <a:endParaRPr kumimoji="1" lang="en-US" altLang="ko-KR" dirty="0"/>
          </a:p>
          <a:p>
            <a:pPr algn="l"/>
            <a:r>
              <a:rPr kumimoji="1" lang="en-US" altLang="ko-KR" dirty="0"/>
              <a:t>Shooter</a:t>
            </a:r>
            <a:r>
              <a:rPr kumimoji="1" lang="ko-KR" altLang="en-US" dirty="0"/>
              <a:t> 장르의 게임을 설계하는 것이 적극 권장됨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80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8516</TotalTime>
  <Words>585</Words>
  <Application>Microsoft Macintosh PowerPoint</Application>
  <PresentationFormat>와이드스크린</PresentationFormat>
  <Paragraphs>84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Apple SD Gothic Neo</vt:lpstr>
      <vt:lpstr>Arial</vt:lpstr>
      <vt:lpstr>Calibri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line 조사</dc:title>
  <dc:creator>Kim Do Uk</dc:creator>
  <cp:lastModifiedBy>rec7748@gmail.com</cp:lastModifiedBy>
  <cp:revision>350</cp:revision>
  <dcterms:created xsi:type="dcterms:W3CDTF">2020-01-08T06:34:51Z</dcterms:created>
  <dcterms:modified xsi:type="dcterms:W3CDTF">2021-08-03T08:48:18Z</dcterms:modified>
</cp:coreProperties>
</file>