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Merriweather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a0f2a344a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a0f2a344a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a0f2a344aa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a0f2a344aa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a0f2a344aa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a0f2a344a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a0f2a344aa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a0f2a344aa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a0f2a344aa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a0f2a344aa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a0f2a344aa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a0f2a344aa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linear model, it shows that the vertical drop is the resorts biggest feature along with some other positives including the </a:t>
            </a:r>
            <a:r>
              <a:rPr lang="en"/>
              <a:t>number</a:t>
            </a:r>
            <a:r>
              <a:rPr lang="en"/>
              <a:t> of runs and the snow making equipment as this will help customers not worry about not having snow.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a0f2a344aa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a0f2a344aa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a0f2a344aa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a0f2a344aa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0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3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Mountain Ski Resort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Kyle Reedy</a:t>
            </a:r>
            <a:endParaRPr sz="2000"/>
          </a:p>
        </p:txBody>
      </p:sp>
      <p:pic>
        <p:nvPicPr>
          <p:cNvPr descr="4,300+ Downhill Skiing Illustrations, Royalty-Free Vector Graphics &amp; Clip  Art - iStock | Downhill skiing professional, Downhill skiing friends,  Montana downhill skiing"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-902114">
            <a:off x="5689913" y="1027029"/>
            <a:ext cx="2076373" cy="1385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Identification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211925" y="162085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What is the best pricing for tickets with the newly installed chair lift. Guidance is needed to come up for new prices and upcoming investments.</a:t>
            </a:r>
            <a:endParaRPr sz="1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	Is Big Mountain capitalizing on its features?</a:t>
            </a:r>
            <a:endParaRPr sz="1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The project involves a ticket pricing model that predicts a suggested ticketing price based on the resort’s current </a:t>
            </a:r>
            <a:r>
              <a:rPr lang="en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variables</a:t>
            </a:r>
            <a:r>
              <a:rPr lang="en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. </a:t>
            </a:r>
            <a:endParaRPr sz="1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 will </a:t>
            </a:r>
            <a:r>
              <a:rPr lang="en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Provide insight into what facilities matter most to visitors and which facilities they are most likely to pay for.</a:t>
            </a:r>
            <a:endParaRPr sz="1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descr="Question Mark Money Images – Browse 16,042 Stock Photos, Vectors, and Video  | Adobe Stock"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0925" y="2065100"/>
            <a:ext cx="2111125" cy="189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Identification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00" y="0"/>
            <a:ext cx="5880099" cy="40841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>
            <p:ph idx="4294967295" type="title"/>
          </p:nvPr>
        </p:nvSpPr>
        <p:spPr>
          <a:xfrm>
            <a:off x="5005325" y="1777250"/>
            <a:ext cx="4065000" cy="6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0000"/>
                </a:solidFill>
              </a:rPr>
              <a:t>An interesting visual to look at on how each feature correlates with one another. </a:t>
            </a:r>
            <a:endParaRPr sz="155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0000"/>
                </a:solidFill>
              </a:rPr>
              <a:t>			</a:t>
            </a:r>
            <a:endParaRPr sz="1550">
              <a:solidFill>
                <a:srgbClr val="000000"/>
              </a:solidFill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000000"/>
                </a:solidFill>
              </a:rPr>
              <a:t>	</a:t>
            </a:r>
            <a:endParaRPr sz="165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and Key Findings</a:t>
            </a:r>
            <a:endParaRPr/>
          </a:p>
        </p:txBody>
      </p:sp>
      <p:sp>
        <p:nvSpPr>
          <p:cNvPr id="85" name="Google Shape;85;p16"/>
          <p:cNvSpPr txBox="1"/>
          <p:nvPr>
            <p:ph type="title"/>
          </p:nvPr>
        </p:nvSpPr>
        <p:spPr>
          <a:xfrm>
            <a:off x="43050" y="1372575"/>
            <a:ext cx="5304000" cy="10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0000"/>
                </a:solidFill>
              </a:rPr>
              <a:t>By increasing the vertical drop either with or without snowmaking will provide the opportunity to increase revenues by $15-$18 million, however the increase cost of tickets must be considered.</a:t>
            </a:r>
            <a:endParaRPr sz="155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0000"/>
                </a:solidFill>
              </a:rPr>
              <a:t>			</a:t>
            </a:r>
            <a:endParaRPr sz="1550">
              <a:solidFill>
                <a:srgbClr val="000000"/>
              </a:solidFill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000000"/>
                </a:solidFill>
              </a:rPr>
              <a:t>	</a:t>
            </a:r>
            <a:endParaRPr sz="165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725" y="2794375"/>
            <a:ext cx="3397751" cy="19819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>
            <p:ph type="title"/>
          </p:nvPr>
        </p:nvSpPr>
        <p:spPr>
          <a:xfrm>
            <a:off x="5293300" y="1305100"/>
            <a:ext cx="37893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0000"/>
                </a:solidFill>
              </a:rPr>
              <a:t>Other possible recommendations with further discussion:</a:t>
            </a:r>
            <a:endParaRPr sz="1550">
              <a:solidFill>
                <a:srgbClr val="000000"/>
              </a:solidFill>
            </a:endParaRPr>
          </a:p>
          <a:p>
            <a:pPr indent="-317182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en" sz="1550">
                <a:solidFill>
                  <a:srgbClr val="000000"/>
                </a:solidFill>
              </a:rPr>
              <a:t>Closure of least used lifts </a:t>
            </a:r>
            <a:endParaRPr sz="1550">
              <a:solidFill>
                <a:srgbClr val="000000"/>
              </a:solidFill>
            </a:endParaRPr>
          </a:p>
          <a:p>
            <a:pPr indent="-317182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lphaLcPeriod"/>
            </a:pPr>
            <a:r>
              <a:rPr lang="en" sz="1550">
                <a:solidFill>
                  <a:srgbClr val="000000"/>
                </a:solidFill>
              </a:rPr>
              <a:t>More than 5 lift closures will lead to a significant drop in revenue (Figure A)</a:t>
            </a:r>
            <a:endParaRPr sz="155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0000"/>
                </a:solidFill>
              </a:rPr>
              <a:t>2. Increase the longest run by 0.2 miles (boasting the longest run) and additional snow making of 4 acres</a:t>
            </a:r>
            <a:endParaRPr sz="155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0000"/>
                </a:solidFill>
              </a:rPr>
              <a:t>	Ticket Price Change = None</a:t>
            </a:r>
            <a:endParaRPr sz="155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0000"/>
                </a:solidFill>
              </a:rPr>
              <a:t>3. Addition of 2 acres of snow making</a:t>
            </a:r>
            <a:endParaRPr sz="155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0000"/>
                </a:solidFill>
              </a:rPr>
              <a:t>	Slight increase in revenue and ticketing price</a:t>
            </a:r>
            <a:endParaRPr sz="1550">
              <a:solidFill>
                <a:srgbClr val="000000"/>
              </a:solidFill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000000"/>
                </a:solidFill>
              </a:rPr>
              <a:t>	</a:t>
            </a:r>
            <a:endParaRPr sz="165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8" name="Google Shape;88;p16"/>
          <p:cNvSpPr txBox="1"/>
          <p:nvPr>
            <p:ph type="title"/>
          </p:nvPr>
        </p:nvSpPr>
        <p:spPr>
          <a:xfrm>
            <a:off x="2152975" y="2445975"/>
            <a:ext cx="956100" cy="4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Figure A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1380000" y="145850"/>
            <a:ext cx="6536400" cy="6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Analyzing Ticket Prices Comparisons</a:t>
            </a:r>
            <a:endParaRPr sz="3000"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00" y="1138025"/>
            <a:ext cx="4545825" cy="2867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3600" y="1138025"/>
            <a:ext cx="4375799" cy="286745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>
            <p:ph type="title"/>
          </p:nvPr>
        </p:nvSpPr>
        <p:spPr>
          <a:xfrm>
            <a:off x="5805600" y="4043850"/>
            <a:ext cx="3003900" cy="48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Highest Price in Montana</a:t>
            </a:r>
            <a:endParaRPr sz="1500"/>
          </a:p>
        </p:txBody>
      </p:sp>
      <p:sp>
        <p:nvSpPr>
          <p:cNvPr id="97" name="Google Shape;97;p17"/>
          <p:cNvSpPr txBox="1"/>
          <p:nvPr>
            <p:ph type="title"/>
          </p:nvPr>
        </p:nvSpPr>
        <p:spPr>
          <a:xfrm>
            <a:off x="1377863" y="4043850"/>
            <a:ext cx="2171700" cy="48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Market Comparison</a:t>
            </a:r>
            <a:endParaRPr sz="1500"/>
          </a:p>
        </p:txBody>
      </p:sp>
      <p:sp>
        <p:nvSpPr>
          <p:cNvPr id="98" name="Google Shape;98;p17"/>
          <p:cNvSpPr txBox="1"/>
          <p:nvPr>
            <p:ph type="title"/>
          </p:nvPr>
        </p:nvSpPr>
        <p:spPr>
          <a:xfrm>
            <a:off x="2267025" y="2806475"/>
            <a:ext cx="2034300" cy="48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Some charge more than $160 on weekends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99" name="Google Shape;99;p17"/>
          <p:cNvSpPr/>
          <p:nvPr/>
        </p:nvSpPr>
        <p:spPr>
          <a:xfrm flipH="1" rot="10800000">
            <a:off x="3761675" y="3093900"/>
            <a:ext cx="237900" cy="2532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0" y="0"/>
            <a:ext cx="4179300" cy="55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Analysis</a:t>
            </a:r>
            <a:r>
              <a:rPr lang="en" sz="2000"/>
              <a:t> on Features</a:t>
            </a:r>
            <a:endParaRPr sz="2000"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25" y="499000"/>
            <a:ext cx="2975952" cy="200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>
            <p:ph type="title"/>
          </p:nvPr>
        </p:nvSpPr>
        <p:spPr>
          <a:xfrm>
            <a:off x="1703150" y="890500"/>
            <a:ext cx="1314000" cy="32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Vertical Drop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125" y="2704225"/>
            <a:ext cx="2975951" cy="200052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>
            <p:ph type="title"/>
          </p:nvPr>
        </p:nvSpPr>
        <p:spPr>
          <a:xfrm>
            <a:off x="1459600" y="3169450"/>
            <a:ext cx="1398300" cy="32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Snow Makers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77375" y="499000"/>
            <a:ext cx="3048848" cy="200052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/>
          <p:nvPr>
            <p:ph type="title"/>
          </p:nvPr>
        </p:nvSpPr>
        <p:spPr>
          <a:xfrm>
            <a:off x="4618075" y="890500"/>
            <a:ext cx="1070400" cy="32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No. of Chairs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40525" y="499000"/>
            <a:ext cx="2727276" cy="2000524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 txBox="1"/>
          <p:nvPr>
            <p:ph type="title"/>
          </p:nvPr>
        </p:nvSpPr>
        <p:spPr>
          <a:xfrm>
            <a:off x="7618600" y="890500"/>
            <a:ext cx="1070400" cy="32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No. of Runs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13" name="Google Shape;113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77375" y="2704225"/>
            <a:ext cx="3048849" cy="200052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 txBox="1"/>
          <p:nvPr>
            <p:ph type="title"/>
          </p:nvPr>
        </p:nvSpPr>
        <p:spPr>
          <a:xfrm>
            <a:off x="4892175" y="3169450"/>
            <a:ext cx="1180200" cy="32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Longest Run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40525" y="2704225"/>
            <a:ext cx="2727276" cy="200052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 txBox="1"/>
          <p:nvPr>
            <p:ph type="title"/>
          </p:nvPr>
        </p:nvSpPr>
        <p:spPr>
          <a:xfrm>
            <a:off x="7745950" y="3169450"/>
            <a:ext cx="1242600" cy="32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Skiable Terrain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2643600" y="309000"/>
            <a:ext cx="38568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Comparisons</a:t>
            </a:r>
            <a:endParaRPr/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77025"/>
            <a:ext cx="4784509" cy="3714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3100" y="1443850"/>
            <a:ext cx="2903600" cy="166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9"/>
          <p:cNvSpPr txBox="1"/>
          <p:nvPr>
            <p:ph type="title"/>
          </p:nvPr>
        </p:nvSpPr>
        <p:spPr>
          <a:xfrm>
            <a:off x="4955900" y="1972525"/>
            <a:ext cx="4158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VS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125" name="Google Shape;125;p19"/>
          <p:cNvSpPr txBox="1"/>
          <p:nvPr>
            <p:ph type="title"/>
          </p:nvPr>
        </p:nvSpPr>
        <p:spPr>
          <a:xfrm>
            <a:off x="1587850" y="2110438"/>
            <a:ext cx="21768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Random Forest Model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126" name="Google Shape;126;p19"/>
          <p:cNvSpPr txBox="1"/>
          <p:nvPr>
            <p:ph type="title"/>
          </p:nvPr>
        </p:nvSpPr>
        <p:spPr>
          <a:xfrm>
            <a:off x="6323325" y="1224725"/>
            <a:ext cx="14148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Linear Model</a:t>
            </a:r>
            <a:endParaRPr b="1" sz="1500">
              <a:solidFill>
                <a:schemeClr val="dk1"/>
              </a:solidFill>
            </a:endParaRPr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84500" y="3009325"/>
            <a:ext cx="4359498" cy="21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 txBox="1"/>
          <p:nvPr>
            <p:ph type="title"/>
          </p:nvPr>
        </p:nvSpPr>
        <p:spPr>
          <a:xfrm>
            <a:off x="5985850" y="4024350"/>
            <a:ext cx="26430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Is more </a:t>
            </a:r>
            <a:r>
              <a:rPr b="1" lang="en" sz="1500" u="sng">
                <a:solidFill>
                  <a:schemeClr val="dk1"/>
                </a:solidFill>
              </a:rPr>
              <a:t>data</a:t>
            </a:r>
            <a:r>
              <a:rPr b="1" lang="en" sz="1500">
                <a:solidFill>
                  <a:schemeClr val="dk1"/>
                </a:solidFill>
              </a:rPr>
              <a:t> needed? = No</a:t>
            </a:r>
            <a:endParaRPr b="1"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</a:t>
            </a:r>
            <a:endParaRPr/>
          </a:p>
        </p:txBody>
      </p:sp>
      <p:sp>
        <p:nvSpPr>
          <p:cNvPr id="134" name="Google Shape;134;p20"/>
          <p:cNvSpPr txBox="1"/>
          <p:nvPr/>
        </p:nvSpPr>
        <p:spPr>
          <a:xfrm>
            <a:off x="53750" y="1328100"/>
            <a:ext cx="8659500" cy="3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3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Merriweather"/>
                <a:ea typeface="Merriweather"/>
                <a:cs typeface="Merriweather"/>
                <a:sym typeface="Merriweather"/>
              </a:rPr>
              <a:t>After modelling the data, the m</a:t>
            </a:r>
            <a:r>
              <a:rPr lang="en" sz="4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odelled price </a:t>
            </a:r>
            <a:r>
              <a:rPr lang="en" sz="4000">
                <a:latin typeface="Merriweather"/>
                <a:ea typeface="Merriweather"/>
                <a:cs typeface="Merriweather"/>
                <a:sym typeface="Merriweather"/>
              </a:rPr>
              <a:t>came out as</a:t>
            </a:r>
            <a:r>
              <a:rPr lang="en" sz="4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$95.8</a:t>
            </a:r>
            <a:r>
              <a:rPr lang="en" sz="4000">
                <a:latin typeface="Merriweather"/>
                <a:ea typeface="Merriweather"/>
                <a:cs typeface="Merriweather"/>
                <a:sym typeface="Merriweather"/>
              </a:rPr>
              <a:t>7</a:t>
            </a:r>
            <a:r>
              <a:rPr lang="en" sz="4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vs. the actual price $81.00</a:t>
            </a:r>
            <a:endParaRPr sz="4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1333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"/>
              <a:buChar char="•"/>
            </a:pPr>
            <a:r>
              <a:rPr lang="en" sz="4000">
                <a:latin typeface="Merriweather"/>
                <a:ea typeface="Merriweather"/>
                <a:cs typeface="Merriweather"/>
                <a:sym typeface="Merriweather"/>
              </a:rPr>
              <a:t>Findings about Pricing</a:t>
            </a:r>
            <a:endParaRPr sz="4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15875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"/>
              <a:buChar char="•"/>
            </a:pPr>
            <a:r>
              <a:rPr lang="en" sz="4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Big Mountain Resort </a:t>
            </a:r>
            <a:r>
              <a:rPr lang="en" sz="4000">
                <a:latin typeface="Merriweather"/>
                <a:ea typeface="Merriweather"/>
                <a:cs typeface="Merriweather"/>
                <a:sym typeface="Merriweather"/>
              </a:rPr>
              <a:t>is </a:t>
            </a:r>
            <a:r>
              <a:rPr lang="en" sz="4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charging less than what the prediction suggests</a:t>
            </a:r>
            <a:endParaRPr sz="4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4000">
                <a:latin typeface="Merriweather"/>
                <a:ea typeface="Merriweather"/>
                <a:cs typeface="Merriweather"/>
                <a:sym typeface="Merriweather"/>
              </a:rPr>
              <a:t>Questions for Discussion</a:t>
            </a:r>
            <a:endParaRPr sz="4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18415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"/>
              <a:buChar char="•"/>
            </a:pPr>
            <a:r>
              <a:rPr lang="en" sz="4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Is Big Mountain</a:t>
            </a:r>
            <a:r>
              <a:rPr lang="en" sz="4000">
                <a:latin typeface="Merriweather"/>
                <a:ea typeface="Merriweather"/>
                <a:cs typeface="Merriweather"/>
                <a:sym typeface="Merriweather"/>
              </a:rPr>
              <a:t>’s pricing strategy not efficient? Is the resort undercharging?</a:t>
            </a:r>
            <a:endParaRPr sz="4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18415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"/>
              <a:buChar char="•"/>
            </a:pPr>
            <a:r>
              <a:rPr lang="en" sz="4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Are other resorts overpriced?</a:t>
            </a:r>
            <a:endParaRPr sz="4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18415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"/>
              <a:buChar char="•"/>
            </a:pPr>
            <a:r>
              <a:rPr lang="en" sz="4000">
                <a:latin typeface="Merriweather"/>
                <a:ea typeface="Merriweather"/>
                <a:cs typeface="Merriweather"/>
                <a:sym typeface="Merriweather"/>
              </a:rPr>
              <a:t>Should more data be considered for further analysis</a:t>
            </a:r>
            <a:endParaRPr sz="4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19685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"/>
              <a:buChar char="•"/>
            </a:pPr>
            <a:r>
              <a:rPr lang="en" sz="4000">
                <a:latin typeface="Merriweather"/>
                <a:ea typeface="Merriweather"/>
                <a:cs typeface="Merriweather"/>
                <a:sym typeface="Merriweather"/>
              </a:rPr>
              <a:t>Initial installment costs</a:t>
            </a:r>
            <a:endParaRPr sz="4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19685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"/>
              <a:buChar char="•"/>
            </a:pPr>
            <a:r>
              <a:rPr lang="en" sz="4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Operating Costs of new lift</a:t>
            </a:r>
            <a:r>
              <a:rPr lang="en" sz="4000">
                <a:latin typeface="Merriweather"/>
                <a:ea typeface="Merriweather"/>
                <a:cs typeface="Merriweather"/>
                <a:sym typeface="Merriweather"/>
              </a:rPr>
              <a:t>, legal costs</a:t>
            </a:r>
            <a:endParaRPr sz="4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250325" y="31667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140" name="Google Shape;140;p21"/>
          <p:cNvSpPr txBox="1"/>
          <p:nvPr/>
        </p:nvSpPr>
        <p:spPr>
          <a:xfrm>
            <a:off x="3761675" y="348625"/>
            <a:ext cx="5427600" cy="43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Big Mountain Resort has features that rank amongst the top market share: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1524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erriweather"/>
              <a:buChar char="•"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Number of Chairs</a:t>
            </a:r>
            <a:endParaRPr sz="12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1524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erriweather"/>
              <a:buChar char="•"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Snow Making machines/capacity/capability</a:t>
            </a:r>
            <a:endParaRPr sz="12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1524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erriweather"/>
              <a:buChar char="•"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Number of Runs</a:t>
            </a:r>
            <a:endParaRPr sz="12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1524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erriweather"/>
              <a:buChar char="•"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Skiable Terrain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1524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erriweather"/>
              <a:buChar char="•"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Longest Run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127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erriweather"/>
              <a:buChar char="•"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Propositions by Importance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1524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erriweather"/>
              <a:buChar char="•"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Scenario 1 - </a:t>
            </a:r>
            <a:r>
              <a:rPr lang="en" sz="12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Increase vertical drop with and without snowmaking</a:t>
            </a:r>
            <a:endParaRPr sz="12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190500" lvl="2" marL="1143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erriweather"/>
              <a:buChar char="•"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By increasing the vertical drop either with or without snowmaking will provide the opportunity to increase revenues by $15-$18 million, however the increase cost of tickets must be considered.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1524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erriweather"/>
              <a:buChar char="•"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Scenario 2 - </a:t>
            </a:r>
            <a:r>
              <a:rPr lang="en" sz="12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Increase longest run with snowmaking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1524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erriweather"/>
              <a:buChar char="•"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Scenario 3 - Closure of 4-5 least used runs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1905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erriweather"/>
              <a:buChar char="•"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Further closures will significantly decrease revenue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1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