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540cab0f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540cab0f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540cab0fd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540cab0f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540cab0f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b540cab0f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98975" y="417850"/>
            <a:ext cx="8620500" cy="22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 Booking Demand in Portugal: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is The Best Time?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 Reedy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endParaRPr/>
          </a:p>
        </p:txBody>
      </p:sp>
      <p:grpSp>
        <p:nvGrpSpPr>
          <p:cNvPr id="181" name="Google Shape;181;p22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182" name="Google Shape;182;p22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2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City Hotel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22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Reserve July-August and Winter Months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Cheapest and least </a:t>
            </a:r>
            <a:r>
              <a:rPr lang="en">
                <a:solidFill>
                  <a:schemeClr val="lt1"/>
                </a:solidFill>
              </a:rPr>
              <a:t>amount</a:t>
            </a:r>
            <a:r>
              <a:rPr lang="en">
                <a:solidFill>
                  <a:schemeClr val="lt1"/>
                </a:solidFill>
              </a:rPr>
              <a:t> of Customers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86" name="Google Shape;186;p22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87" name="Google Shape;187;p22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2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Resort Hotel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22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Any months </a:t>
            </a:r>
            <a:r>
              <a:rPr lang="en">
                <a:solidFill>
                  <a:schemeClr val="lt1"/>
                </a:solidFill>
              </a:rPr>
              <a:t>excluding</a:t>
            </a:r>
            <a:r>
              <a:rPr lang="en">
                <a:solidFill>
                  <a:schemeClr val="lt1"/>
                </a:solidFill>
              </a:rPr>
              <a:t> June-September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The rates are not at its peak and least amount of customers and groups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22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22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6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75975" y="1152475"/>
            <a:ext cx="7422900" cy="3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 bookings between two hotels in southern Portugal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-Hotel 1 at the resort region of Algarve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Dataset Reference: </a:t>
            </a:r>
            <a:r>
              <a:rPr lang="en" sz="1200"/>
              <a:t>https://www.kaggle.com/datasets/jessemostipak/hotel-booking-demand?resource=download</a:t>
            </a:r>
            <a:endParaRPr sz="12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350" y="2056375"/>
            <a:ext cx="3275351" cy="24565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5170800" y="1681625"/>
            <a:ext cx="39276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-Hotel 2 in the capital city of Lisbon</a:t>
            </a:r>
            <a:endParaRPr sz="1200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0250" y="2132350"/>
            <a:ext cx="3380876" cy="24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When is the best time of the year to reserve?</a:t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954675" y="1477650"/>
            <a:ext cx="3837000" cy="21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The Questions: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Days of Stay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Price Per Month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Arrival Per Month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585125" y="899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Cumulative Data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25" y="1094051"/>
            <a:ext cx="4423302" cy="321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75" y="1094050"/>
            <a:ext cx="4573701" cy="321985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type="title"/>
          </p:nvPr>
        </p:nvSpPr>
        <p:spPr>
          <a:xfrm>
            <a:off x="645900" y="431390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N0. 1 Portugal - High Bookings and Guest Arrival Count 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4294967295" type="title"/>
          </p:nvPr>
        </p:nvSpPr>
        <p:spPr>
          <a:xfrm>
            <a:off x="985850" y="473200"/>
            <a:ext cx="23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Analysis</a:t>
            </a:r>
            <a:endParaRPr/>
          </a:p>
        </p:txBody>
      </p:sp>
      <p:sp>
        <p:nvSpPr>
          <p:cNvPr id="89" name="Google Shape;89;p17"/>
          <p:cNvSpPr txBox="1"/>
          <p:nvPr>
            <p:ph idx="4294967295" type="body"/>
          </p:nvPr>
        </p:nvSpPr>
        <p:spPr>
          <a:xfrm>
            <a:off x="-30400" y="1152475"/>
            <a:ext cx="434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Findings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From non-cancelled bookings: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Resort Hotel -&gt; 47.49 € per night and person.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City Hotel -&gt; 59.23 € per night and person.</a:t>
            </a:r>
            <a:endParaRPr sz="1600"/>
          </a:p>
        </p:txBody>
      </p:sp>
      <p:sp>
        <p:nvSpPr>
          <p:cNvPr id="90" name="Google Shape;90;p17"/>
          <p:cNvSpPr txBox="1"/>
          <p:nvPr>
            <p:ph idx="4294967295" type="body"/>
          </p:nvPr>
        </p:nvSpPr>
        <p:spPr>
          <a:xfrm>
            <a:off x="7996175" y="254200"/>
            <a:ext cx="689400" cy="2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</a:rPr>
              <a:t>Item 1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4294967295" type="body"/>
          </p:nvPr>
        </p:nvSpPr>
        <p:spPr>
          <a:xfrm>
            <a:off x="7996175" y="602125"/>
            <a:ext cx="689400" cy="2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</a:rPr>
              <a:t>Item 2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4294967295" type="body"/>
          </p:nvPr>
        </p:nvSpPr>
        <p:spPr>
          <a:xfrm>
            <a:off x="5688925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95" name="Google Shape;95;p17"/>
          <p:cNvSpPr txBox="1"/>
          <p:nvPr>
            <p:ph idx="4294967295" type="body"/>
          </p:nvPr>
        </p:nvSpPr>
        <p:spPr>
          <a:xfrm>
            <a:off x="5689050" y="27458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20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5688763" y="306025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4294967295" type="body"/>
          </p:nvPr>
        </p:nvSpPr>
        <p:spPr>
          <a:xfrm>
            <a:off x="5689075" y="3083375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5688775" y="3432000"/>
            <a:ext cx="689700" cy="111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idx="4294967295" type="body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00" name="Google Shape;100;p17"/>
          <p:cNvSpPr txBox="1"/>
          <p:nvPr>
            <p:ph idx="4294967295" type="body"/>
          </p:nvPr>
        </p:nvSpPr>
        <p:spPr>
          <a:xfrm>
            <a:off x="6534813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01" name="Google Shape;101;p17"/>
          <p:cNvSpPr txBox="1"/>
          <p:nvPr>
            <p:ph idx="4294967295" type="body"/>
          </p:nvPr>
        </p:nvSpPr>
        <p:spPr>
          <a:xfrm>
            <a:off x="6534825" y="20691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29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6534875" y="23835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>
            <p:ph idx="4294967295" type="body"/>
          </p:nvPr>
        </p:nvSpPr>
        <p:spPr>
          <a:xfrm>
            <a:off x="6534875" y="2380513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6534875" y="2689800"/>
            <a:ext cx="689400" cy="18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06" name="Google Shape;106;p17"/>
          <p:cNvSpPr txBox="1"/>
          <p:nvPr>
            <p:ph idx="4294967295" type="body"/>
          </p:nvPr>
        </p:nvSpPr>
        <p:spPr>
          <a:xfrm>
            <a:off x="7380800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07" name="Google Shape;107;p17"/>
          <p:cNvSpPr txBox="1"/>
          <p:nvPr>
            <p:ph idx="4294967295" type="body"/>
          </p:nvPr>
        </p:nvSpPr>
        <p:spPr>
          <a:xfrm>
            <a:off x="7380800" y="13269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39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7380700" y="16413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idx="4294967295" type="body"/>
          </p:nvPr>
        </p:nvSpPr>
        <p:spPr>
          <a:xfrm>
            <a:off x="7374938" y="164128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7380700" y="1947601"/>
            <a:ext cx="689400" cy="259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2" name="Google Shape;112;p17"/>
          <p:cNvSpPr txBox="1"/>
          <p:nvPr>
            <p:ph idx="4294967295" type="body"/>
          </p:nvPr>
        </p:nvSpPr>
        <p:spPr>
          <a:xfrm>
            <a:off x="8226775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13" name="Google Shape;113;p17"/>
          <p:cNvSpPr txBox="1"/>
          <p:nvPr>
            <p:ph idx="4294967295" type="body"/>
          </p:nvPr>
        </p:nvSpPr>
        <p:spPr>
          <a:xfrm>
            <a:off x="8215175" y="22213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27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8215013" y="253570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4294967295" type="body"/>
          </p:nvPr>
        </p:nvSpPr>
        <p:spPr>
          <a:xfrm>
            <a:off x="8226525" y="256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8215175" y="2906800"/>
            <a:ext cx="689400" cy="163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775" y="106225"/>
            <a:ext cx="4798226" cy="48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375" y="752150"/>
            <a:ext cx="7719052" cy="42389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>
            <p:ph idx="4294967295" type="title"/>
          </p:nvPr>
        </p:nvSpPr>
        <p:spPr>
          <a:xfrm>
            <a:off x="2598325" y="62925"/>
            <a:ext cx="43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Change Over the Year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5728275" y="1793000"/>
            <a:ext cx="744600" cy="402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Peak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4042325" y="2195600"/>
            <a:ext cx="744600" cy="402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Peak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6337225" y="2264425"/>
            <a:ext cx="744600" cy="402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Peak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755925" y="2758275"/>
            <a:ext cx="926100" cy="402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Lowest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1755925" y="3366525"/>
            <a:ext cx="926100" cy="402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Lowest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8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Stay Duration - Weekday vs Weekend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64900" y="660675"/>
            <a:ext cx="16104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Weekday</a:t>
            </a:r>
            <a:endParaRPr sz="1600"/>
          </a:p>
        </p:txBody>
      </p:sp>
      <p:sp>
        <p:nvSpPr>
          <p:cNvPr id="136" name="Google Shape;136;p19"/>
          <p:cNvSpPr txBox="1"/>
          <p:nvPr>
            <p:ph idx="2" type="body"/>
          </p:nvPr>
        </p:nvSpPr>
        <p:spPr>
          <a:xfrm>
            <a:off x="4799675" y="612850"/>
            <a:ext cx="14811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Weekend</a:t>
            </a:r>
            <a:endParaRPr sz="1600"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25" y="1100950"/>
            <a:ext cx="4570851" cy="335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900" y="1105738"/>
            <a:ext cx="4324901" cy="334807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410900" y="4510000"/>
            <a:ext cx="847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Most customers prefer not to stay in a city hotel for more than 1 week, although it is more common for customers to stay in a resort for 12-13 days on average.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4294967295" type="title"/>
          </p:nvPr>
        </p:nvSpPr>
        <p:spPr>
          <a:xfrm>
            <a:off x="167125" y="131325"/>
            <a:ext cx="36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Arrivals</a:t>
            </a:r>
            <a:endParaRPr/>
          </a:p>
        </p:txBody>
      </p:sp>
      <p:sp>
        <p:nvSpPr>
          <p:cNvPr id="145" name="Google Shape;145;p20"/>
          <p:cNvSpPr txBox="1"/>
          <p:nvPr>
            <p:ph idx="4294967295" type="body"/>
          </p:nvPr>
        </p:nvSpPr>
        <p:spPr>
          <a:xfrm>
            <a:off x="5688925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46" name="Google Shape;146;p20"/>
          <p:cNvSpPr txBox="1"/>
          <p:nvPr>
            <p:ph idx="4294967295" type="body"/>
          </p:nvPr>
        </p:nvSpPr>
        <p:spPr>
          <a:xfrm>
            <a:off x="5689050" y="27458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20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5688763" y="306025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>
            <p:ph idx="4294967295" type="body"/>
          </p:nvPr>
        </p:nvSpPr>
        <p:spPr>
          <a:xfrm>
            <a:off x="5689075" y="3083375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5688775" y="3432000"/>
            <a:ext cx="689700" cy="111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>
            <p:ph idx="4294967295" type="body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1" name="Google Shape;151;p20"/>
          <p:cNvSpPr txBox="1"/>
          <p:nvPr>
            <p:ph idx="4294967295" type="body"/>
          </p:nvPr>
        </p:nvSpPr>
        <p:spPr>
          <a:xfrm>
            <a:off x="6534813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52" name="Google Shape;152;p20"/>
          <p:cNvSpPr txBox="1"/>
          <p:nvPr>
            <p:ph idx="4294967295" type="body"/>
          </p:nvPr>
        </p:nvSpPr>
        <p:spPr>
          <a:xfrm>
            <a:off x="6534825" y="20691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29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6534875" y="23835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>
            <p:ph idx="4294967295" type="body"/>
          </p:nvPr>
        </p:nvSpPr>
        <p:spPr>
          <a:xfrm>
            <a:off x="6534875" y="2380513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6534875" y="2689800"/>
            <a:ext cx="689400" cy="18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7" name="Google Shape;157;p20"/>
          <p:cNvSpPr txBox="1"/>
          <p:nvPr>
            <p:ph idx="4294967295" type="body"/>
          </p:nvPr>
        </p:nvSpPr>
        <p:spPr>
          <a:xfrm>
            <a:off x="7380800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58" name="Google Shape;158;p20"/>
          <p:cNvSpPr txBox="1"/>
          <p:nvPr>
            <p:ph idx="4294967295" type="body"/>
          </p:nvPr>
        </p:nvSpPr>
        <p:spPr>
          <a:xfrm>
            <a:off x="7380800" y="13269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39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7380700" y="16413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>
            <p:ph idx="4294967295" type="body"/>
          </p:nvPr>
        </p:nvSpPr>
        <p:spPr>
          <a:xfrm>
            <a:off x="7374938" y="164128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7380700" y="1947601"/>
            <a:ext cx="689400" cy="259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63" name="Google Shape;163;p20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00" y="704025"/>
            <a:ext cx="7981573" cy="42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75" y="798450"/>
            <a:ext cx="6896076" cy="41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/>
          <p:nvPr>
            <p:ph idx="4294967295" type="title"/>
          </p:nvPr>
        </p:nvSpPr>
        <p:spPr>
          <a:xfrm>
            <a:off x="167125" y="131325"/>
            <a:ext cx="36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Average Arrival</a:t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3051050" y="987000"/>
            <a:ext cx="724500" cy="448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Peak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4956050" y="1215600"/>
            <a:ext cx="768600" cy="448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Peak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4879850" y="2892000"/>
            <a:ext cx="724500" cy="448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Peak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2898650" y="2892000"/>
            <a:ext cx="1326000" cy="448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Peak (March-May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5" name="Google Shape;175;p21"/>
          <p:cNvSpPr txBox="1"/>
          <p:nvPr>
            <p:ph idx="4294967295" type="title"/>
          </p:nvPr>
        </p:nvSpPr>
        <p:spPr>
          <a:xfrm>
            <a:off x="6974050" y="862500"/>
            <a:ext cx="2284200" cy="4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City Hotels - Receive more customers throughout the year, but heavily declines December-February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Resort Hotels - Most customers come during March-May, and October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