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257" r:id="rId5"/>
    <p:sldId id="268" r:id="rId6"/>
    <p:sldId id="267" r:id="rId7"/>
    <p:sldId id="270" r:id="rId8"/>
    <p:sldId id="272" r:id="rId9"/>
    <p:sldId id="273" r:id="rId10"/>
    <p:sldId id="274" r:id="rId11"/>
    <p:sldId id="275" r:id="rId12"/>
    <p:sldId id="278" r:id="rId13"/>
    <p:sldId id="276" r:id="rId14"/>
    <p:sldId id="277" r:id="rId15"/>
    <p:sldId id="279" r:id="rId16"/>
    <p:sldId id="280" r:id="rId17"/>
    <p:sldId id="281" r:id="rId18"/>
    <p:sldId id="284" r:id="rId19"/>
    <p:sldId id="285" r:id="rId20"/>
    <p:sldId id="286" r:id="rId21"/>
    <p:sldId id="287" r:id="rId22"/>
    <p:sldId id="265" r:id="rId2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03" d="100"/>
          <a:sy n="103" d="100"/>
        </p:scale>
        <p:origin x="138" y="36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11/24/2021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11/24/2021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11/24/2021</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11/24/2021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11/24/2021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11/24/2021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11/24/2021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11/24/2021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11/24/2021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11/24/2021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11/24/2021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11/24/2021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11/24/2021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11/24/2021</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javatpoint.com/clustering-in-machine-learning" TargetMode="External"/><Relationship Id="rId2" Type="http://schemas.openxmlformats.org/officeDocument/2006/relationships/hyperlink" Target="https://www.javatpoint.com/unsupervised-machine-learning"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Mining Project</a:t>
            </a:r>
          </a:p>
        </p:txBody>
      </p:sp>
      <p:sp>
        <p:nvSpPr>
          <p:cNvPr id="5" name="Subtitle 4"/>
          <p:cNvSpPr>
            <a:spLocks noGrp="1"/>
          </p:cNvSpPr>
          <p:nvPr>
            <p:ph type="subTitle" idx="1"/>
          </p:nvPr>
        </p:nvSpPr>
        <p:spPr/>
        <p:txBody>
          <a:bodyPr/>
          <a:lstStyle/>
          <a:p>
            <a:r>
              <a:rPr lang="en-US" dirty="0"/>
              <a:t>Kreethi mishra</a:t>
            </a:r>
          </a:p>
          <a:p>
            <a:r>
              <a:rPr lang="en-US" dirty="0"/>
              <a:t>AP19110010424</a:t>
            </a:r>
          </a:p>
          <a:p>
            <a:r>
              <a:rPr lang="en-US" dirty="0"/>
              <a:t>CSE-C</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E7802-214E-427F-B30A-D8DE126CE077}"/>
              </a:ext>
            </a:extLst>
          </p:cNvPr>
          <p:cNvSpPr>
            <a:spLocks noGrp="1"/>
          </p:cNvSpPr>
          <p:nvPr>
            <p:ph type="title"/>
          </p:nvPr>
        </p:nvSpPr>
        <p:spPr>
          <a:xfrm>
            <a:off x="1269876" y="260648"/>
            <a:ext cx="10360501" cy="562075"/>
          </a:xfrm>
        </p:spPr>
        <p:txBody>
          <a:bodyPr>
            <a:normAutofit fontScale="90000"/>
          </a:bodyPr>
          <a:lstStyle/>
          <a:p>
            <a:r>
              <a:rPr lang="en-IN" dirty="0"/>
              <a:t>                              </a:t>
            </a:r>
            <a:r>
              <a:rPr lang="en-IN" sz="5400" dirty="0"/>
              <a:t>IMPLEMENTATION</a:t>
            </a:r>
          </a:p>
        </p:txBody>
      </p:sp>
      <p:pic>
        <p:nvPicPr>
          <p:cNvPr id="4" name="Picture 3">
            <a:extLst>
              <a:ext uri="{FF2B5EF4-FFF2-40B4-BE49-F238E27FC236}">
                <a16:creationId xmlns:a16="http://schemas.microsoft.com/office/drawing/2014/main" id="{1AB49CE3-6A0B-48B1-BECE-E4652656A13B}"/>
              </a:ext>
            </a:extLst>
          </p:cNvPr>
          <p:cNvPicPr>
            <a:picLocks noChangeAspect="1"/>
          </p:cNvPicPr>
          <p:nvPr/>
        </p:nvPicPr>
        <p:blipFill>
          <a:blip r:embed="rId2"/>
          <a:stretch>
            <a:fillRect/>
          </a:stretch>
        </p:blipFill>
        <p:spPr>
          <a:xfrm>
            <a:off x="1485900" y="822723"/>
            <a:ext cx="9572625" cy="5867400"/>
          </a:xfrm>
          <a:prstGeom prst="rect">
            <a:avLst/>
          </a:prstGeom>
        </p:spPr>
      </p:pic>
    </p:spTree>
    <p:extLst>
      <p:ext uri="{BB962C8B-B14F-4D97-AF65-F5344CB8AC3E}">
        <p14:creationId xmlns:p14="http://schemas.microsoft.com/office/powerpoint/2010/main" val="2384628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3AB8B-3C65-4836-A3BF-7BA4BFC135DD}"/>
              </a:ext>
            </a:extLst>
          </p:cNvPr>
          <p:cNvSpPr>
            <a:spLocks noGrp="1"/>
          </p:cNvSpPr>
          <p:nvPr>
            <p:ph type="title"/>
          </p:nvPr>
        </p:nvSpPr>
        <p:spPr>
          <a:xfrm>
            <a:off x="1197868" y="404664"/>
            <a:ext cx="10360501" cy="490067"/>
          </a:xfrm>
        </p:spPr>
        <p:txBody>
          <a:bodyPr>
            <a:noAutofit/>
          </a:bodyPr>
          <a:lstStyle/>
          <a:p>
            <a:r>
              <a:rPr lang="en-IN" sz="5400" dirty="0"/>
              <a:t>               IMPLEMENTATION</a:t>
            </a:r>
          </a:p>
        </p:txBody>
      </p:sp>
      <p:pic>
        <p:nvPicPr>
          <p:cNvPr id="4" name="Picture 3">
            <a:extLst>
              <a:ext uri="{FF2B5EF4-FFF2-40B4-BE49-F238E27FC236}">
                <a16:creationId xmlns:a16="http://schemas.microsoft.com/office/drawing/2014/main" id="{D94D8F51-B5B7-45CB-AEFE-ACA277DB0D44}"/>
              </a:ext>
            </a:extLst>
          </p:cNvPr>
          <p:cNvPicPr>
            <a:picLocks noChangeAspect="1"/>
          </p:cNvPicPr>
          <p:nvPr/>
        </p:nvPicPr>
        <p:blipFill>
          <a:blip r:embed="rId2"/>
          <a:stretch>
            <a:fillRect/>
          </a:stretch>
        </p:blipFill>
        <p:spPr>
          <a:xfrm>
            <a:off x="1197868" y="980728"/>
            <a:ext cx="10020300" cy="5657850"/>
          </a:xfrm>
          <a:prstGeom prst="rect">
            <a:avLst/>
          </a:prstGeom>
        </p:spPr>
      </p:pic>
    </p:spTree>
    <p:extLst>
      <p:ext uri="{BB962C8B-B14F-4D97-AF65-F5344CB8AC3E}">
        <p14:creationId xmlns:p14="http://schemas.microsoft.com/office/powerpoint/2010/main" val="2803932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66CCB-34ED-4366-B4EB-8312C2211729}"/>
              </a:ext>
            </a:extLst>
          </p:cNvPr>
          <p:cNvSpPr>
            <a:spLocks noGrp="1"/>
          </p:cNvSpPr>
          <p:nvPr>
            <p:ph type="title"/>
          </p:nvPr>
        </p:nvSpPr>
        <p:spPr>
          <a:xfrm>
            <a:off x="1269876" y="188640"/>
            <a:ext cx="10360501" cy="850107"/>
          </a:xfrm>
        </p:spPr>
        <p:txBody>
          <a:bodyPr>
            <a:normAutofit fontScale="90000"/>
          </a:bodyPr>
          <a:lstStyle/>
          <a:p>
            <a:r>
              <a:rPr lang="en-IN" sz="5400" dirty="0"/>
              <a:t>                   IMPLEMENTATION</a:t>
            </a:r>
          </a:p>
        </p:txBody>
      </p:sp>
      <p:pic>
        <p:nvPicPr>
          <p:cNvPr id="4" name="Picture 3">
            <a:extLst>
              <a:ext uri="{FF2B5EF4-FFF2-40B4-BE49-F238E27FC236}">
                <a16:creationId xmlns:a16="http://schemas.microsoft.com/office/drawing/2014/main" id="{25BF90F8-E7D7-41FC-AA03-DA8DF0EC4290}"/>
              </a:ext>
            </a:extLst>
          </p:cNvPr>
          <p:cNvPicPr>
            <a:picLocks noChangeAspect="1"/>
          </p:cNvPicPr>
          <p:nvPr/>
        </p:nvPicPr>
        <p:blipFill>
          <a:blip r:embed="rId2"/>
          <a:stretch>
            <a:fillRect/>
          </a:stretch>
        </p:blipFill>
        <p:spPr>
          <a:xfrm>
            <a:off x="1125860" y="919903"/>
            <a:ext cx="10130531" cy="5761221"/>
          </a:xfrm>
          <a:prstGeom prst="rect">
            <a:avLst/>
          </a:prstGeom>
        </p:spPr>
      </p:pic>
    </p:spTree>
    <p:extLst>
      <p:ext uri="{BB962C8B-B14F-4D97-AF65-F5344CB8AC3E}">
        <p14:creationId xmlns:p14="http://schemas.microsoft.com/office/powerpoint/2010/main" val="1931374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C597-7591-4360-8931-3603CC27BEA8}"/>
              </a:ext>
            </a:extLst>
          </p:cNvPr>
          <p:cNvSpPr>
            <a:spLocks noGrp="1"/>
          </p:cNvSpPr>
          <p:nvPr>
            <p:ph type="title"/>
          </p:nvPr>
        </p:nvSpPr>
        <p:spPr>
          <a:xfrm>
            <a:off x="1218883" y="274637"/>
            <a:ext cx="10360501" cy="922115"/>
          </a:xfrm>
        </p:spPr>
        <p:txBody>
          <a:bodyPr>
            <a:normAutofit/>
          </a:bodyPr>
          <a:lstStyle/>
          <a:p>
            <a:r>
              <a:rPr lang="en-IN" sz="5400" dirty="0"/>
              <a:t>                  IMPLEMENTATION</a:t>
            </a:r>
          </a:p>
        </p:txBody>
      </p:sp>
      <p:pic>
        <p:nvPicPr>
          <p:cNvPr id="4" name="Picture 3">
            <a:extLst>
              <a:ext uri="{FF2B5EF4-FFF2-40B4-BE49-F238E27FC236}">
                <a16:creationId xmlns:a16="http://schemas.microsoft.com/office/drawing/2014/main" id="{61F13BE9-F6F1-4964-B2C8-2C2F952BB14E}"/>
              </a:ext>
            </a:extLst>
          </p:cNvPr>
          <p:cNvPicPr>
            <a:picLocks noChangeAspect="1"/>
          </p:cNvPicPr>
          <p:nvPr/>
        </p:nvPicPr>
        <p:blipFill>
          <a:blip r:embed="rId2"/>
          <a:stretch>
            <a:fillRect/>
          </a:stretch>
        </p:blipFill>
        <p:spPr>
          <a:xfrm>
            <a:off x="1241095" y="1556792"/>
            <a:ext cx="10576296" cy="4213475"/>
          </a:xfrm>
          <a:prstGeom prst="rect">
            <a:avLst/>
          </a:prstGeom>
        </p:spPr>
      </p:pic>
    </p:spTree>
    <p:extLst>
      <p:ext uri="{BB962C8B-B14F-4D97-AF65-F5344CB8AC3E}">
        <p14:creationId xmlns:p14="http://schemas.microsoft.com/office/powerpoint/2010/main" val="3112540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5C0F0-A27A-4AAA-8E49-0C432DFB948B}"/>
              </a:ext>
            </a:extLst>
          </p:cNvPr>
          <p:cNvSpPr>
            <a:spLocks noGrp="1"/>
          </p:cNvSpPr>
          <p:nvPr>
            <p:ph type="title"/>
          </p:nvPr>
        </p:nvSpPr>
        <p:spPr>
          <a:xfrm>
            <a:off x="1218883" y="274637"/>
            <a:ext cx="10360501" cy="778099"/>
          </a:xfrm>
        </p:spPr>
        <p:txBody>
          <a:bodyPr>
            <a:normAutofit fontScale="90000"/>
          </a:bodyPr>
          <a:lstStyle/>
          <a:p>
            <a:r>
              <a:rPr lang="en-IN" sz="5400" dirty="0"/>
              <a:t>                IMPLEMENTATION</a:t>
            </a:r>
          </a:p>
        </p:txBody>
      </p:sp>
      <p:pic>
        <p:nvPicPr>
          <p:cNvPr id="4" name="Picture 3">
            <a:extLst>
              <a:ext uri="{FF2B5EF4-FFF2-40B4-BE49-F238E27FC236}">
                <a16:creationId xmlns:a16="http://schemas.microsoft.com/office/drawing/2014/main" id="{4251FFA6-FA0B-409F-8BB4-2411DE90FAB1}"/>
              </a:ext>
            </a:extLst>
          </p:cNvPr>
          <p:cNvPicPr>
            <a:picLocks noChangeAspect="1"/>
          </p:cNvPicPr>
          <p:nvPr/>
        </p:nvPicPr>
        <p:blipFill>
          <a:blip r:embed="rId2"/>
          <a:stretch>
            <a:fillRect/>
          </a:stretch>
        </p:blipFill>
        <p:spPr>
          <a:xfrm>
            <a:off x="1413892" y="1196752"/>
            <a:ext cx="10360502" cy="5184956"/>
          </a:xfrm>
          <a:prstGeom prst="rect">
            <a:avLst/>
          </a:prstGeom>
        </p:spPr>
      </p:pic>
    </p:spTree>
    <p:extLst>
      <p:ext uri="{BB962C8B-B14F-4D97-AF65-F5344CB8AC3E}">
        <p14:creationId xmlns:p14="http://schemas.microsoft.com/office/powerpoint/2010/main" val="1357213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D6BED-4BDE-46F8-B4EB-B2A0A78959B4}"/>
              </a:ext>
            </a:extLst>
          </p:cNvPr>
          <p:cNvSpPr>
            <a:spLocks noGrp="1"/>
          </p:cNvSpPr>
          <p:nvPr>
            <p:ph type="title"/>
          </p:nvPr>
        </p:nvSpPr>
        <p:spPr>
          <a:xfrm>
            <a:off x="1218883" y="274637"/>
            <a:ext cx="10360501" cy="778099"/>
          </a:xfrm>
        </p:spPr>
        <p:txBody>
          <a:bodyPr>
            <a:normAutofit fontScale="90000"/>
          </a:bodyPr>
          <a:lstStyle/>
          <a:p>
            <a:r>
              <a:rPr lang="en-IN" sz="5400" dirty="0"/>
              <a:t>                 IMPLEMENTATION </a:t>
            </a:r>
          </a:p>
        </p:txBody>
      </p:sp>
      <p:pic>
        <p:nvPicPr>
          <p:cNvPr id="4" name="Picture 3">
            <a:extLst>
              <a:ext uri="{FF2B5EF4-FFF2-40B4-BE49-F238E27FC236}">
                <a16:creationId xmlns:a16="http://schemas.microsoft.com/office/drawing/2014/main" id="{19451913-5721-43A3-9B5D-610A23276196}"/>
              </a:ext>
            </a:extLst>
          </p:cNvPr>
          <p:cNvPicPr>
            <a:picLocks noChangeAspect="1"/>
          </p:cNvPicPr>
          <p:nvPr/>
        </p:nvPicPr>
        <p:blipFill>
          <a:blip r:embed="rId2"/>
          <a:stretch>
            <a:fillRect/>
          </a:stretch>
        </p:blipFill>
        <p:spPr>
          <a:xfrm>
            <a:off x="1242921" y="964147"/>
            <a:ext cx="9757122" cy="5893853"/>
          </a:xfrm>
          <a:prstGeom prst="rect">
            <a:avLst/>
          </a:prstGeom>
        </p:spPr>
      </p:pic>
    </p:spTree>
    <p:extLst>
      <p:ext uri="{BB962C8B-B14F-4D97-AF65-F5344CB8AC3E}">
        <p14:creationId xmlns:p14="http://schemas.microsoft.com/office/powerpoint/2010/main" val="1762309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C7C3C-9B1E-42FF-91AF-F456EF1C7BF9}"/>
              </a:ext>
            </a:extLst>
          </p:cNvPr>
          <p:cNvSpPr>
            <a:spLocks noGrp="1"/>
          </p:cNvSpPr>
          <p:nvPr>
            <p:ph type="title"/>
          </p:nvPr>
        </p:nvSpPr>
        <p:spPr>
          <a:xfrm>
            <a:off x="1218883" y="274637"/>
            <a:ext cx="10360501" cy="778099"/>
          </a:xfrm>
        </p:spPr>
        <p:txBody>
          <a:bodyPr>
            <a:normAutofit fontScale="90000"/>
          </a:bodyPr>
          <a:lstStyle/>
          <a:p>
            <a:r>
              <a:rPr lang="en-IN" sz="5400" dirty="0"/>
              <a:t>             IMPLEMENTATION</a:t>
            </a:r>
          </a:p>
        </p:txBody>
      </p:sp>
      <p:pic>
        <p:nvPicPr>
          <p:cNvPr id="4" name="Picture 3">
            <a:extLst>
              <a:ext uri="{FF2B5EF4-FFF2-40B4-BE49-F238E27FC236}">
                <a16:creationId xmlns:a16="http://schemas.microsoft.com/office/drawing/2014/main" id="{445AEDD2-2843-4244-9374-DD63459C971D}"/>
              </a:ext>
            </a:extLst>
          </p:cNvPr>
          <p:cNvPicPr>
            <a:picLocks noChangeAspect="1"/>
          </p:cNvPicPr>
          <p:nvPr/>
        </p:nvPicPr>
        <p:blipFill>
          <a:blip r:embed="rId2"/>
          <a:stretch>
            <a:fillRect/>
          </a:stretch>
        </p:blipFill>
        <p:spPr>
          <a:xfrm>
            <a:off x="1218883" y="977902"/>
            <a:ext cx="10360502" cy="5605461"/>
          </a:xfrm>
          <a:prstGeom prst="rect">
            <a:avLst/>
          </a:prstGeom>
        </p:spPr>
      </p:pic>
    </p:spTree>
    <p:extLst>
      <p:ext uri="{BB962C8B-B14F-4D97-AF65-F5344CB8AC3E}">
        <p14:creationId xmlns:p14="http://schemas.microsoft.com/office/powerpoint/2010/main" val="382859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A72B4-93BF-4D11-BE66-1E1229EA2F00}"/>
              </a:ext>
            </a:extLst>
          </p:cNvPr>
          <p:cNvSpPr>
            <a:spLocks noGrp="1"/>
          </p:cNvSpPr>
          <p:nvPr>
            <p:ph type="ctrTitle"/>
          </p:nvPr>
        </p:nvSpPr>
        <p:spPr>
          <a:xfrm>
            <a:off x="1726749" y="216002"/>
            <a:ext cx="8735325" cy="828576"/>
          </a:xfrm>
        </p:spPr>
        <p:txBody>
          <a:bodyPr>
            <a:normAutofit fontScale="90000"/>
          </a:bodyPr>
          <a:lstStyle/>
          <a:p>
            <a:r>
              <a:rPr lang="en-IN" sz="5400" dirty="0"/>
              <a:t>                          RESULT </a:t>
            </a:r>
          </a:p>
        </p:txBody>
      </p:sp>
      <p:pic>
        <p:nvPicPr>
          <p:cNvPr id="5" name="Picture 4">
            <a:extLst>
              <a:ext uri="{FF2B5EF4-FFF2-40B4-BE49-F238E27FC236}">
                <a16:creationId xmlns:a16="http://schemas.microsoft.com/office/drawing/2014/main" id="{E74632B9-9E98-4B2E-9FF4-717B77675CB0}"/>
              </a:ext>
            </a:extLst>
          </p:cNvPr>
          <p:cNvPicPr>
            <a:picLocks noChangeAspect="1"/>
          </p:cNvPicPr>
          <p:nvPr/>
        </p:nvPicPr>
        <p:blipFill>
          <a:blip r:embed="rId2"/>
          <a:stretch>
            <a:fillRect/>
          </a:stretch>
        </p:blipFill>
        <p:spPr>
          <a:xfrm>
            <a:off x="2566020" y="1916832"/>
            <a:ext cx="7658100" cy="2105025"/>
          </a:xfrm>
          <a:prstGeom prst="rect">
            <a:avLst/>
          </a:prstGeom>
        </p:spPr>
      </p:pic>
    </p:spTree>
    <p:extLst>
      <p:ext uri="{BB962C8B-B14F-4D97-AF65-F5344CB8AC3E}">
        <p14:creationId xmlns:p14="http://schemas.microsoft.com/office/powerpoint/2010/main" val="292416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D15EA-7941-4A12-BA09-785F8FD47288}"/>
              </a:ext>
            </a:extLst>
          </p:cNvPr>
          <p:cNvSpPr>
            <a:spLocks noGrp="1"/>
          </p:cNvSpPr>
          <p:nvPr>
            <p:ph type="title"/>
          </p:nvPr>
        </p:nvSpPr>
        <p:spPr>
          <a:xfrm>
            <a:off x="1218883" y="274637"/>
            <a:ext cx="10360501" cy="5890667"/>
          </a:xfrm>
        </p:spPr>
        <p:txBody>
          <a:bodyPr>
            <a:normAutofit/>
          </a:bodyPr>
          <a:lstStyle/>
          <a:p>
            <a:r>
              <a:rPr lang="en-IN" dirty="0"/>
              <a:t>CONCLUSION</a:t>
            </a:r>
            <a:br>
              <a:rPr lang="en-IN" dirty="0"/>
            </a:br>
            <a:br>
              <a:rPr lang="en-IN" dirty="0"/>
            </a:br>
            <a:br>
              <a:rPr lang="en-IN" dirty="0"/>
            </a:br>
            <a:br>
              <a:rPr lang="en-IN" dirty="0"/>
            </a:br>
            <a:r>
              <a:rPr lang="en-US" dirty="0">
                <a:solidFill>
                  <a:schemeClr val="tx1"/>
                </a:solidFill>
              </a:rPr>
              <a:t>I have created a confusion matrix and classification report to see how well the </a:t>
            </a:r>
            <a:r>
              <a:rPr lang="en-US" dirty="0" err="1">
                <a:solidFill>
                  <a:schemeClr val="tx1"/>
                </a:solidFill>
              </a:rPr>
              <a:t>Kmeans</a:t>
            </a:r>
            <a:r>
              <a:rPr lang="en-US" dirty="0">
                <a:solidFill>
                  <a:schemeClr val="tx1"/>
                </a:solidFill>
              </a:rPr>
              <a:t> clustering worked by the end I can conclude that it was better considering the algorithm is purely using the features to cluster the universities into 2 distinct groups which happens in our real life</a:t>
            </a:r>
            <a:br>
              <a:rPr lang="en-IN" dirty="0">
                <a:solidFill>
                  <a:schemeClr val="tx1"/>
                </a:solidFill>
              </a:rPr>
            </a:br>
            <a:endParaRPr lang="en-IN" dirty="0"/>
          </a:p>
        </p:txBody>
      </p:sp>
    </p:spTree>
    <p:extLst>
      <p:ext uri="{BB962C8B-B14F-4D97-AF65-F5344CB8AC3E}">
        <p14:creationId xmlns:p14="http://schemas.microsoft.com/office/powerpoint/2010/main" val="1479083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38028" y="1268760"/>
            <a:ext cx="7776864" cy="2438400"/>
          </a:xfrm>
        </p:spPr>
        <p:txBody>
          <a:bodyPr>
            <a:noAutofit/>
          </a:bodyPr>
          <a:lstStyle/>
          <a:p>
            <a:r>
              <a:rPr lang="en-US" sz="9400" dirty="0"/>
              <a:t>THANK YOU</a:t>
            </a:r>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a:t>
            </a:r>
          </a:p>
        </p:txBody>
      </p:sp>
      <p:sp>
        <p:nvSpPr>
          <p:cNvPr id="14" name="Content Placeholder 13"/>
          <p:cNvSpPr>
            <a:spLocks noGrp="1"/>
          </p:cNvSpPr>
          <p:nvPr>
            <p:ph idx="1"/>
          </p:nvPr>
        </p:nvSpPr>
        <p:spPr/>
        <p:txBody>
          <a:bodyPr>
            <a:normAutofit fontScale="85000" lnSpcReduction="20000"/>
          </a:bodyPr>
          <a:lstStyle/>
          <a:p>
            <a:pPr marL="0" indent="0" rtl="0">
              <a:spcBef>
                <a:spcPts val="0"/>
              </a:spcBef>
              <a:spcAft>
                <a:spcPts val="0"/>
              </a:spcAft>
              <a:buNone/>
            </a:pPr>
            <a:r>
              <a:rPr lang="en-US" sz="2800" b="0" i="0" u="none" strike="noStrike" dirty="0">
                <a:effectLst/>
                <a:latin typeface="Arial" panose="020B0604020202020204" pitchFamily="34" charset="0"/>
              </a:rPr>
              <a:t>For this project I attempted to use </a:t>
            </a:r>
            <a:r>
              <a:rPr lang="en-US" sz="2800" b="0" i="0" u="none" strike="noStrike" dirty="0" err="1">
                <a:effectLst/>
                <a:latin typeface="Arial" panose="020B0604020202020204" pitchFamily="34" charset="0"/>
              </a:rPr>
              <a:t>KMeans</a:t>
            </a:r>
            <a:r>
              <a:rPr lang="en-US" sz="2800" b="0" i="0" u="none" strike="noStrike" dirty="0">
                <a:effectLst/>
                <a:latin typeface="Arial" panose="020B0604020202020204" pitchFamily="34" charset="0"/>
              </a:rPr>
              <a:t> Clustering to cluster Universities into two groups, Private and Public.</a:t>
            </a:r>
            <a:endParaRPr lang="en-US" b="0" dirty="0">
              <a:effectLst/>
            </a:endParaRPr>
          </a:p>
          <a:p>
            <a:pPr marL="0" indent="0" rtl="0">
              <a:spcBef>
                <a:spcPts val="0"/>
              </a:spcBef>
              <a:spcAft>
                <a:spcPts val="0"/>
              </a:spcAft>
              <a:buNone/>
            </a:pPr>
            <a:endParaRPr lang="en-US" sz="2800" b="0" i="0" u="none" strike="noStrike" dirty="0">
              <a:effectLst/>
              <a:latin typeface="Arial" panose="020B0604020202020204" pitchFamily="34" charset="0"/>
            </a:endParaRPr>
          </a:p>
          <a:p>
            <a:pPr marL="0" indent="0" rtl="0">
              <a:spcBef>
                <a:spcPts val="0"/>
              </a:spcBef>
              <a:spcAft>
                <a:spcPts val="0"/>
              </a:spcAft>
              <a:buNone/>
            </a:pPr>
            <a:r>
              <a:rPr lang="en-US" sz="2800" b="0" i="0" u="none" strike="noStrike" dirty="0">
                <a:effectLst/>
                <a:latin typeface="Arial" panose="020B0604020202020204" pitchFamily="34" charset="0"/>
              </a:rPr>
              <a:t>Note, I actually have the labels for this data set, but I did NOT use them for the </a:t>
            </a:r>
            <a:r>
              <a:rPr lang="en-US" sz="2800" b="0" i="0" u="none" strike="noStrike" dirty="0" err="1">
                <a:effectLst/>
                <a:latin typeface="Arial" panose="020B0604020202020204" pitchFamily="34" charset="0"/>
              </a:rPr>
              <a:t>KMeans</a:t>
            </a:r>
            <a:r>
              <a:rPr lang="en-US" sz="2800" b="0" i="0" u="none" strike="noStrike" dirty="0">
                <a:effectLst/>
                <a:latin typeface="Arial" panose="020B0604020202020204" pitchFamily="34" charset="0"/>
              </a:rPr>
              <a:t> clustering algorithm, since that is an unsupervised learning algorithm.</a:t>
            </a:r>
          </a:p>
          <a:p>
            <a:pPr marL="0" indent="0">
              <a:spcBef>
                <a:spcPts val="0"/>
              </a:spcBef>
              <a:buNone/>
            </a:pPr>
            <a:endParaRPr lang="en-US" sz="2800" b="0" i="0" u="none" strike="noStrike" dirty="0">
              <a:effectLst/>
              <a:latin typeface="Arial" panose="020B0604020202020204" pitchFamily="34" charset="0"/>
            </a:endParaRPr>
          </a:p>
          <a:p>
            <a:pPr marL="0" indent="0">
              <a:spcBef>
                <a:spcPts val="0"/>
              </a:spcBef>
              <a:buNone/>
            </a:pPr>
            <a:r>
              <a:rPr lang="en-US" sz="2800" b="0" i="0" u="none" strike="noStrike" dirty="0">
                <a:effectLst/>
                <a:latin typeface="Arial" panose="020B0604020202020204" pitchFamily="34" charset="0"/>
              </a:rPr>
              <a:t>This project focuses on investigating the application of KDD to explore and discover patterns within the University dataset. </a:t>
            </a:r>
          </a:p>
          <a:p>
            <a:pPr marL="0" indent="0" rtl="0">
              <a:spcBef>
                <a:spcPts val="0"/>
              </a:spcBef>
              <a:spcAft>
                <a:spcPts val="0"/>
              </a:spcAft>
              <a:buNone/>
            </a:pPr>
            <a:endParaRPr lang="en-US" b="0" dirty="0">
              <a:effectLst/>
            </a:endParaRPr>
          </a:p>
          <a:p>
            <a:pPr marL="0" indent="0" rtl="0">
              <a:spcBef>
                <a:spcPts val="0"/>
              </a:spcBef>
              <a:spcAft>
                <a:spcPts val="0"/>
              </a:spcAft>
              <a:buNone/>
            </a:pPr>
            <a:endParaRPr lang="en-US" sz="2800" b="0" i="0" u="none" strike="noStrike" dirty="0">
              <a:effectLst/>
              <a:latin typeface="Arial" panose="020B0604020202020204" pitchFamily="34" charset="0"/>
            </a:endParaRPr>
          </a:p>
          <a:p>
            <a:pPr marL="0" indent="0" rtl="0">
              <a:spcBef>
                <a:spcPts val="0"/>
              </a:spcBef>
              <a:spcAft>
                <a:spcPts val="0"/>
              </a:spcAft>
              <a:buNone/>
            </a:pPr>
            <a:r>
              <a:rPr lang="en-US" sz="2800" b="0" i="0" u="none" strike="noStrike" dirty="0">
                <a:effectLst/>
                <a:latin typeface="Arial" panose="020B0604020202020204" pitchFamily="34" charset="0"/>
              </a:rPr>
              <a:t>When using the K Means algorithm under normal circumstances, it is because you don't have labels. In this case I used the labels to try to get an idea of how well the algorithm performed, but you won't usually do this for </a:t>
            </a:r>
            <a:r>
              <a:rPr lang="en-US" sz="2800" b="0" i="0" u="none" strike="noStrike" dirty="0" err="1">
                <a:effectLst/>
                <a:latin typeface="Arial" panose="020B0604020202020204" pitchFamily="34" charset="0"/>
              </a:rPr>
              <a:t>Kmeans</a:t>
            </a:r>
            <a:r>
              <a:rPr lang="en-US" sz="2800" b="0" i="0" u="none" strike="noStrike" dirty="0">
                <a:effectLst/>
                <a:latin typeface="Arial" panose="020B0604020202020204" pitchFamily="34" charset="0"/>
              </a:rPr>
              <a:t>.</a:t>
            </a:r>
            <a:br>
              <a:rPr lang="en-US" dirty="0"/>
            </a:br>
            <a:endParaRPr lang="en-US" dirty="0"/>
          </a:p>
          <a:p>
            <a:pPr marL="0" indent="0">
              <a:buNone/>
            </a:pPr>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DATA SET USED(UNIVERSITY DATASET)</a:t>
            </a:r>
          </a:p>
        </p:txBody>
      </p:sp>
      <p:sp>
        <p:nvSpPr>
          <p:cNvPr id="3" name="Content Placeholder 2">
            <a:extLst>
              <a:ext uri="{FF2B5EF4-FFF2-40B4-BE49-F238E27FC236}">
                <a16:creationId xmlns:a16="http://schemas.microsoft.com/office/drawing/2014/main" id="{3523B45F-6D17-4B0F-A66A-C02011207202}"/>
              </a:ext>
            </a:extLst>
          </p:cNvPr>
          <p:cNvSpPr>
            <a:spLocks noGrp="1"/>
          </p:cNvSpPr>
          <p:nvPr>
            <p:ph idx="1"/>
          </p:nvPr>
        </p:nvSpPr>
        <p:spPr>
          <a:xfrm>
            <a:off x="1218883" y="1556792"/>
            <a:ext cx="11068217" cy="5301208"/>
          </a:xfrm>
        </p:spPr>
        <p:txBody>
          <a:bodyPr>
            <a:normAutofit fontScale="25000" lnSpcReduction="20000"/>
          </a:bodyPr>
          <a:lstStyle/>
          <a:p>
            <a:pPr marL="0" indent="0" rtl="0">
              <a:spcBef>
                <a:spcPts val="2200"/>
              </a:spcBef>
              <a:spcAft>
                <a:spcPts val="0"/>
              </a:spcAft>
              <a:buNone/>
            </a:pPr>
            <a:r>
              <a:rPr lang="en-US" sz="6800" b="1" i="0" u="none" strike="noStrike" dirty="0">
                <a:effectLst/>
                <a:latin typeface="Arial" panose="020B0604020202020204" pitchFamily="34" charset="0"/>
                <a:cs typeface="Arial" panose="020B0604020202020204" pitchFamily="34" charset="0"/>
              </a:rPr>
              <a:t>The </a:t>
            </a:r>
            <a:r>
              <a:rPr lang="en-US" sz="6800" b="1" i="0" u="none" strike="noStrike" dirty="0" err="1">
                <a:effectLst/>
                <a:latin typeface="Arial" panose="020B0604020202020204" pitchFamily="34" charset="0"/>
                <a:cs typeface="Arial" panose="020B0604020202020204" pitchFamily="34" charset="0"/>
              </a:rPr>
              <a:t>DataSet</a:t>
            </a:r>
            <a:r>
              <a:rPr lang="en-US" sz="6800" b="1" i="0" u="none" strike="noStrike" dirty="0">
                <a:effectLst/>
                <a:latin typeface="Arial" panose="020B0604020202020204" pitchFamily="34" charset="0"/>
                <a:cs typeface="Arial" panose="020B0604020202020204" pitchFamily="34" charset="0"/>
              </a:rPr>
              <a:t> used for the project:</a:t>
            </a:r>
          </a:p>
          <a:p>
            <a:pPr marL="0" indent="0" rtl="0">
              <a:spcBef>
                <a:spcPts val="0"/>
              </a:spcBef>
              <a:spcAft>
                <a:spcPts val="0"/>
              </a:spcAft>
              <a:buNone/>
            </a:pPr>
            <a:endParaRPr lang="en-US" sz="6800" b="0" i="0" u="none" strike="noStrike" dirty="0">
              <a:effectLst/>
              <a:latin typeface="Arial" panose="020B0604020202020204" pitchFamily="34" charset="0"/>
              <a:cs typeface="Arial" panose="020B0604020202020204" pitchFamily="34" charset="0"/>
            </a:endParaRPr>
          </a:p>
          <a:p>
            <a:pPr marL="0" indent="0" rtl="0">
              <a:spcBef>
                <a:spcPts val="0"/>
              </a:spcBef>
              <a:spcAft>
                <a:spcPts val="0"/>
              </a:spcAft>
              <a:buNone/>
            </a:pPr>
            <a:r>
              <a:rPr lang="en-US" sz="6800" b="0" i="0" u="none" strike="noStrike" dirty="0">
                <a:effectLst/>
                <a:latin typeface="Arial" panose="020B0604020202020204" pitchFamily="34" charset="0"/>
                <a:cs typeface="Arial" panose="020B0604020202020204" pitchFamily="34" charset="0"/>
              </a:rPr>
              <a:t>I used a data frame with 777 observations on the following 18 variables.</a:t>
            </a:r>
            <a:endParaRPr lang="en-US" sz="6800" b="0" dirty="0">
              <a:effectLst/>
              <a:latin typeface="Arial" panose="020B0604020202020204" pitchFamily="34" charset="0"/>
              <a:cs typeface="Arial" panose="020B0604020202020204" pitchFamily="34" charset="0"/>
            </a:endParaRPr>
          </a:p>
          <a:p>
            <a:pPr rtl="0" fontAlgn="base">
              <a:lnSpc>
                <a:spcPct val="120000"/>
              </a:lnSpc>
              <a:spcBef>
                <a:spcPts val="1100"/>
              </a:spcBef>
              <a:spcAft>
                <a:spcPts val="0"/>
              </a:spcAft>
              <a:buFont typeface="Arial" panose="020B0604020202020204" pitchFamily="34" charset="0"/>
              <a:buChar char="•"/>
            </a:pPr>
            <a:r>
              <a:rPr lang="en-US" sz="6000" b="0" i="0" u="none" strike="noStrike" dirty="0">
                <a:effectLst/>
                <a:latin typeface="Arial" panose="020B0604020202020204" pitchFamily="34" charset="0"/>
                <a:cs typeface="Arial" panose="020B0604020202020204" pitchFamily="34" charset="0"/>
              </a:rPr>
              <a:t>Private A factor with levels No and Yes indicating private or public university</a:t>
            </a:r>
          </a:p>
          <a:p>
            <a:pPr rtl="0" fontAlgn="base">
              <a:lnSpc>
                <a:spcPct val="120000"/>
              </a:lnSpc>
              <a:spcBef>
                <a:spcPts val="0"/>
              </a:spcBef>
              <a:spcAft>
                <a:spcPts val="0"/>
              </a:spcAft>
              <a:buFont typeface="Arial" panose="020B0604020202020204" pitchFamily="34" charset="0"/>
              <a:buChar char="•"/>
            </a:pPr>
            <a:r>
              <a:rPr lang="en-US" sz="6000" b="0" i="0" u="none" strike="noStrike" dirty="0">
                <a:effectLst/>
                <a:latin typeface="Arial" panose="020B0604020202020204" pitchFamily="34" charset="0"/>
                <a:cs typeface="Arial" panose="020B0604020202020204" pitchFamily="34" charset="0"/>
              </a:rPr>
              <a:t>Apps Number of applications received</a:t>
            </a:r>
          </a:p>
          <a:p>
            <a:pPr rtl="0" fontAlgn="base">
              <a:lnSpc>
                <a:spcPct val="120000"/>
              </a:lnSpc>
              <a:spcBef>
                <a:spcPts val="0"/>
              </a:spcBef>
              <a:spcAft>
                <a:spcPts val="0"/>
              </a:spcAft>
              <a:buFont typeface="Arial" panose="020B0604020202020204" pitchFamily="34" charset="0"/>
              <a:buChar char="•"/>
            </a:pPr>
            <a:r>
              <a:rPr lang="en-US" sz="6000" b="0" i="0" u="none" strike="noStrike" dirty="0">
                <a:effectLst/>
                <a:latin typeface="Arial" panose="020B0604020202020204" pitchFamily="34" charset="0"/>
                <a:cs typeface="Arial" panose="020B0604020202020204" pitchFamily="34" charset="0"/>
              </a:rPr>
              <a:t>Accept Number of applications accepted</a:t>
            </a:r>
          </a:p>
          <a:p>
            <a:pPr rtl="0" fontAlgn="base">
              <a:lnSpc>
                <a:spcPct val="120000"/>
              </a:lnSpc>
              <a:spcBef>
                <a:spcPts val="0"/>
              </a:spcBef>
              <a:spcAft>
                <a:spcPts val="0"/>
              </a:spcAft>
              <a:buFont typeface="Arial" panose="020B0604020202020204" pitchFamily="34" charset="0"/>
              <a:buChar char="•"/>
            </a:pPr>
            <a:r>
              <a:rPr lang="en-US" sz="6000" b="0" i="0" u="none" strike="noStrike" dirty="0">
                <a:effectLst/>
                <a:latin typeface="Arial" panose="020B0604020202020204" pitchFamily="34" charset="0"/>
                <a:cs typeface="Arial" panose="020B0604020202020204" pitchFamily="34" charset="0"/>
              </a:rPr>
              <a:t>Enroll Number of new students enrolled</a:t>
            </a:r>
          </a:p>
          <a:p>
            <a:pPr rtl="0" fontAlgn="base">
              <a:lnSpc>
                <a:spcPct val="120000"/>
              </a:lnSpc>
              <a:spcBef>
                <a:spcPts val="0"/>
              </a:spcBef>
              <a:spcAft>
                <a:spcPts val="0"/>
              </a:spcAft>
              <a:buFont typeface="Arial" panose="020B0604020202020204" pitchFamily="34" charset="0"/>
              <a:buChar char="•"/>
            </a:pPr>
            <a:r>
              <a:rPr lang="en-US" sz="6000" b="0" i="0" u="none" strike="noStrike" dirty="0">
                <a:effectLst/>
                <a:latin typeface="Arial" panose="020B0604020202020204" pitchFamily="34" charset="0"/>
                <a:cs typeface="Arial" panose="020B0604020202020204" pitchFamily="34" charset="0"/>
              </a:rPr>
              <a:t>Top 10 Perc Pct. new students from top 10% of H.S. class</a:t>
            </a:r>
          </a:p>
          <a:p>
            <a:pPr rtl="0" fontAlgn="base">
              <a:lnSpc>
                <a:spcPct val="120000"/>
              </a:lnSpc>
              <a:spcBef>
                <a:spcPts val="0"/>
              </a:spcBef>
              <a:spcAft>
                <a:spcPts val="0"/>
              </a:spcAft>
              <a:buFont typeface="Arial" panose="020B0604020202020204" pitchFamily="34" charset="0"/>
              <a:buChar char="•"/>
            </a:pPr>
            <a:r>
              <a:rPr lang="en-US" sz="6000" b="0" i="0" u="none" strike="noStrike" dirty="0">
                <a:effectLst/>
                <a:latin typeface="Arial" panose="020B0604020202020204" pitchFamily="34" charset="0"/>
                <a:cs typeface="Arial" panose="020B0604020202020204" pitchFamily="34" charset="0"/>
              </a:rPr>
              <a:t>Top 25 Perc Pct. new students from top 25% of H.S. class</a:t>
            </a:r>
          </a:p>
          <a:p>
            <a:pPr rtl="0" fontAlgn="base">
              <a:lnSpc>
                <a:spcPct val="120000"/>
              </a:lnSpc>
              <a:spcBef>
                <a:spcPts val="0"/>
              </a:spcBef>
              <a:spcAft>
                <a:spcPts val="0"/>
              </a:spcAft>
              <a:buFont typeface="Arial" panose="020B0604020202020204" pitchFamily="34" charset="0"/>
              <a:buChar char="•"/>
            </a:pPr>
            <a:r>
              <a:rPr lang="en-US" sz="6000" b="0" i="0" u="none" strike="noStrike" dirty="0" err="1">
                <a:effectLst/>
                <a:latin typeface="Arial" panose="020B0604020202020204" pitchFamily="34" charset="0"/>
                <a:cs typeface="Arial" panose="020B0604020202020204" pitchFamily="34" charset="0"/>
              </a:rPr>
              <a:t>F.Undergrad</a:t>
            </a:r>
            <a:r>
              <a:rPr lang="en-US" sz="6000" b="0" i="0" u="none" strike="noStrike" dirty="0">
                <a:effectLst/>
                <a:latin typeface="Arial" panose="020B0604020202020204" pitchFamily="34" charset="0"/>
                <a:cs typeface="Arial" panose="020B0604020202020204" pitchFamily="34" charset="0"/>
              </a:rPr>
              <a:t> Number of full time undergraduates</a:t>
            </a:r>
          </a:p>
          <a:p>
            <a:pPr rtl="0" fontAlgn="base">
              <a:lnSpc>
                <a:spcPct val="120000"/>
              </a:lnSpc>
              <a:spcBef>
                <a:spcPts val="0"/>
              </a:spcBef>
              <a:spcAft>
                <a:spcPts val="0"/>
              </a:spcAft>
              <a:buFont typeface="Arial" panose="020B0604020202020204" pitchFamily="34" charset="0"/>
              <a:buChar char="•"/>
            </a:pPr>
            <a:r>
              <a:rPr lang="en-US" sz="6000" b="0" i="0" u="none" strike="noStrike" dirty="0" err="1">
                <a:effectLst/>
                <a:latin typeface="Arial" panose="020B0604020202020204" pitchFamily="34" charset="0"/>
                <a:cs typeface="Arial" panose="020B0604020202020204" pitchFamily="34" charset="0"/>
              </a:rPr>
              <a:t>P.Undergrad</a:t>
            </a:r>
            <a:r>
              <a:rPr lang="en-US" sz="6000" b="0" i="0" u="none" strike="noStrike" dirty="0">
                <a:effectLst/>
                <a:latin typeface="Arial" panose="020B0604020202020204" pitchFamily="34" charset="0"/>
                <a:cs typeface="Arial" panose="020B0604020202020204" pitchFamily="34" charset="0"/>
              </a:rPr>
              <a:t> Number of part time undergraduates</a:t>
            </a:r>
          </a:p>
          <a:p>
            <a:pPr rtl="0" fontAlgn="base">
              <a:lnSpc>
                <a:spcPct val="120000"/>
              </a:lnSpc>
              <a:spcBef>
                <a:spcPts val="0"/>
              </a:spcBef>
              <a:spcAft>
                <a:spcPts val="0"/>
              </a:spcAft>
              <a:buFont typeface="Arial" panose="020B0604020202020204" pitchFamily="34" charset="0"/>
              <a:buChar char="•"/>
            </a:pPr>
            <a:r>
              <a:rPr lang="en-US" sz="6000" b="0" i="0" u="none" strike="noStrike" dirty="0">
                <a:effectLst/>
                <a:latin typeface="Arial" panose="020B0604020202020204" pitchFamily="34" charset="0"/>
                <a:cs typeface="Arial" panose="020B0604020202020204" pitchFamily="34" charset="0"/>
              </a:rPr>
              <a:t>Outstate Out-of-state tuition</a:t>
            </a:r>
          </a:p>
          <a:p>
            <a:pPr rtl="0" fontAlgn="base">
              <a:lnSpc>
                <a:spcPct val="120000"/>
              </a:lnSpc>
              <a:spcBef>
                <a:spcPts val="0"/>
              </a:spcBef>
              <a:spcAft>
                <a:spcPts val="0"/>
              </a:spcAft>
              <a:buFont typeface="Arial" panose="020B0604020202020204" pitchFamily="34" charset="0"/>
              <a:buChar char="•"/>
            </a:pPr>
            <a:r>
              <a:rPr lang="en-US" sz="6000" b="0" i="0" u="none" strike="noStrike" dirty="0" err="1">
                <a:effectLst/>
                <a:latin typeface="Arial" panose="020B0604020202020204" pitchFamily="34" charset="0"/>
                <a:cs typeface="Arial" panose="020B0604020202020204" pitchFamily="34" charset="0"/>
              </a:rPr>
              <a:t>Room.Board</a:t>
            </a:r>
            <a:r>
              <a:rPr lang="en-US" sz="6000" b="0" i="0" u="none" strike="noStrike" dirty="0">
                <a:effectLst/>
                <a:latin typeface="Arial" panose="020B0604020202020204" pitchFamily="34" charset="0"/>
                <a:cs typeface="Arial" panose="020B0604020202020204" pitchFamily="34" charset="0"/>
              </a:rPr>
              <a:t> Room and board costs</a:t>
            </a:r>
          </a:p>
          <a:p>
            <a:pPr rtl="0" fontAlgn="base">
              <a:lnSpc>
                <a:spcPct val="120000"/>
              </a:lnSpc>
              <a:spcBef>
                <a:spcPts val="0"/>
              </a:spcBef>
              <a:spcAft>
                <a:spcPts val="0"/>
              </a:spcAft>
              <a:buFont typeface="Arial" panose="020B0604020202020204" pitchFamily="34" charset="0"/>
              <a:buChar char="•"/>
            </a:pPr>
            <a:r>
              <a:rPr lang="en-US" sz="6000" b="0" i="0" u="none" strike="noStrike" dirty="0">
                <a:effectLst/>
                <a:latin typeface="Arial" panose="020B0604020202020204" pitchFamily="34" charset="0"/>
                <a:cs typeface="Arial" panose="020B0604020202020204" pitchFamily="34" charset="0"/>
              </a:rPr>
              <a:t>Books Estimated book costs</a:t>
            </a:r>
          </a:p>
          <a:p>
            <a:pPr rtl="0" fontAlgn="base">
              <a:lnSpc>
                <a:spcPct val="120000"/>
              </a:lnSpc>
              <a:spcBef>
                <a:spcPts val="0"/>
              </a:spcBef>
              <a:spcAft>
                <a:spcPts val="0"/>
              </a:spcAft>
              <a:buFont typeface="Arial" panose="020B0604020202020204" pitchFamily="34" charset="0"/>
              <a:buChar char="•"/>
            </a:pPr>
            <a:r>
              <a:rPr lang="en-US" sz="6000" b="0" i="0" u="none" strike="noStrike" dirty="0">
                <a:effectLst/>
                <a:latin typeface="Arial" panose="020B0604020202020204" pitchFamily="34" charset="0"/>
                <a:cs typeface="Arial" panose="020B0604020202020204" pitchFamily="34" charset="0"/>
              </a:rPr>
              <a:t>Personal Estimated personal spending</a:t>
            </a:r>
          </a:p>
          <a:p>
            <a:pPr rtl="0" fontAlgn="base">
              <a:lnSpc>
                <a:spcPct val="120000"/>
              </a:lnSpc>
              <a:spcBef>
                <a:spcPts val="0"/>
              </a:spcBef>
              <a:spcAft>
                <a:spcPts val="0"/>
              </a:spcAft>
              <a:buFont typeface="Arial" panose="020B0604020202020204" pitchFamily="34" charset="0"/>
              <a:buChar char="•"/>
            </a:pPr>
            <a:r>
              <a:rPr lang="en-US" sz="6000" b="0" i="0" u="none" strike="noStrike" dirty="0">
                <a:effectLst/>
                <a:latin typeface="Arial" panose="020B0604020202020204" pitchFamily="34" charset="0"/>
                <a:cs typeface="Arial" panose="020B0604020202020204" pitchFamily="34" charset="0"/>
              </a:rPr>
              <a:t>PhD Pct. of faculty with Ph.D.’s</a:t>
            </a:r>
          </a:p>
          <a:p>
            <a:pPr rtl="0" fontAlgn="base">
              <a:lnSpc>
                <a:spcPct val="120000"/>
              </a:lnSpc>
              <a:spcBef>
                <a:spcPts val="0"/>
              </a:spcBef>
              <a:spcAft>
                <a:spcPts val="0"/>
              </a:spcAft>
              <a:buFont typeface="Arial" panose="020B0604020202020204" pitchFamily="34" charset="0"/>
              <a:buChar char="•"/>
            </a:pPr>
            <a:r>
              <a:rPr lang="en-US" sz="6000" b="0" i="0" u="none" strike="noStrike" dirty="0">
                <a:effectLst/>
                <a:latin typeface="Arial" panose="020B0604020202020204" pitchFamily="34" charset="0"/>
                <a:cs typeface="Arial" panose="020B0604020202020204" pitchFamily="34" charset="0"/>
              </a:rPr>
              <a:t>Terminal Pct. of faculty with terminal degree</a:t>
            </a:r>
          </a:p>
          <a:p>
            <a:pPr rtl="0" fontAlgn="base">
              <a:lnSpc>
                <a:spcPct val="120000"/>
              </a:lnSpc>
              <a:spcBef>
                <a:spcPts val="0"/>
              </a:spcBef>
              <a:spcAft>
                <a:spcPts val="0"/>
              </a:spcAft>
              <a:buFont typeface="Arial" panose="020B0604020202020204" pitchFamily="34" charset="0"/>
              <a:buChar char="•"/>
            </a:pPr>
            <a:r>
              <a:rPr lang="en-US" sz="6000" b="0" i="0" u="none" strike="noStrike" dirty="0" err="1">
                <a:effectLst/>
                <a:latin typeface="Arial" panose="020B0604020202020204" pitchFamily="34" charset="0"/>
                <a:cs typeface="Arial" panose="020B0604020202020204" pitchFamily="34" charset="0"/>
              </a:rPr>
              <a:t>S.F.Ratio</a:t>
            </a:r>
            <a:r>
              <a:rPr lang="en-US" sz="6000" b="0" i="0" u="none" strike="noStrike" dirty="0">
                <a:effectLst/>
                <a:latin typeface="Arial" panose="020B0604020202020204" pitchFamily="34" charset="0"/>
                <a:cs typeface="Arial" panose="020B0604020202020204" pitchFamily="34" charset="0"/>
              </a:rPr>
              <a:t> Student/faculty ratio</a:t>
            </a:r>
          </a:p>
          <a:p>
            <a:pPr rtl="0" fontAlgn="base">
              <a:lnSpc>
                <a:spcPct val="120000"/>
              </a:lnSpc>
              <a:spcBef>
                <a:spcPts val="0"/>
              </a:spcBef>
              <a:spcAft>
                <a:spcPts val="0"/>
              </a:spcAft>
              <a:buFont typeface="Arial" panose="020B0604020202020204" pitchFamily="34" charset="0"/>
              <a:buChar char="•"/>
            </a:pPr>
            <a:r>
              <a:rPr lang="en-US" sz="6000" b="0" i="0" u="none" strike="noStrike" dirty="0" err="1">
                <a:effectLst/>
                <a:latin typeface="Arial" panose="020B0604020202020204" pitchFamily="34" charset="0"/>
                <a:cs typeface="Arial" panose="020B0604020202020204" pitchFamily="34" charset="0"/>
              </a:rPr>
              <a:t>perc.alumni</a:t>
            </a:r>
            <a:r>
              <a:rPr lang="en-US" sz="6000" b="0" i="0" u="none" strike="noStrike" dirty="0">
                <a:effectLst/>
                <a:latin typeface="Arial" panose="020B0604020202020204" pitchFamily="34" charset="0"/>
                <a:cs typeface="Arial" panose="020B0604020202020204" pitchFamily="34" charset="0"/>
              </a:rPr>
              <a:t> Pct. alumni who donate</a:t>
            </a:r>
          </a:p>
          <a:p>
            <a:pPr rtl="0" fontAlgn="base">
              <a:lnSpc>
                <a:spcPct val="120000"/>
              </a:lnSpc>
              <a:spcBef>
                <a:spcPts val="0"/>
              </a:spcBef>
              <a:spcAft>
                <a:spcPts val="0"/>
              </a:spcAft>
              <a:buFont typeface="Arial" panose="020B0604020202020204" pitchFamily="34" charset="0"/>
              <a:buChar char="•"/>
            </a:pPr>
            <a:r>
              <a:rPr lang="en-US" sz="6000" b="0" i="0" u="none" strike="noStrike" dirty="0">
                <a:effectLst/>
                <a:latin typeface="Arial" panose="020B0604020202020204" pitchFamily="34" charset="0"/>
                <a:cs typeface="Arial" panose="020B0604020202020204" pitchFamily="34" charset="0"/>
              </a:rPr>
              <a:t>Expend Instructional expenditure per student</a:t>
            </a:r>
          </a:p>
          <a:p>
            <a:pPr rtl="0" fontAlgn="base">
              <a:lnSpc>
                <a:spcPct val="120000"/>
              </a:lnSpc>
              <a:spcBef>
                <a:spcPts val="0"/>
              </a:spcBef>
              <a:spcAft>
                <a:spcPts val="700"/>
              </a:spcAft>
              <a:buFont typeface="Arial" panose="020B0604020202020204" pitchFamily="34" charset="0"/>
              <a:buChar char="•"/>
            </a:pPr>
            <a:r>
              <a:rPr lang="en-US" sz="6000" b="0" i="0" u="none" strike="noStrike" dirty="0" err="1">
                <a:effectLst/>
                <a:latin typeface="Arial" panose="020B0604020202020204" pitchFamily="34" charset="0"/>
                <a:cs typeface="Arial" panose="020B0604020202020204" pitchFamily="34" charset="0"/>
              </a:rPr>
              <a:t>Grad.Rate</a:t>
            </a:r>
            <a:r>
              <a:rPr lang="en-US" sz="6000" b="0" i="0" u="none" strike="noStrike" dirty="0">
                <a:effectLst/>
                <a:latin typeface="Arial" panose="020B0604020202020204" pitchFamily="34" charset="0"/>
                <a:cs typeface="Arial" panose="020B0604020202020204" pitchFamily="34" charset="0"/>
              </a:rPr>
              <a:t> Graduation rate</a:t>
            </a:r>
          </a:p>
          <a:p>
            <a:endParaRPr lang="en-IN" dirty="0"/>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MECHANISHM USED </a:t>
            </a:r>
          </a:p>
        </p:txBody>
      </p:sp>
      <p:sp>
        <p:nvSpPr>
          <p:cNvPr id="3" name="Content Placeholder 2"/>
          <p:cNvSpPr>
            <a:spLocks noGrp="1"/>
          </p:cNvSpPr>
          <p:nvPr>
            <p:ph sz="half" idx="1"/>
          </p:nvPr>
        </p:nvSpPr>
        <p:spPr>
          <a:xfrm>
            <a:off x="1341884" y="1930213"/>
            <a:ext cx="10636169" cy="4674448"/>
          </a:xfrm>
        </p:spPr>
        <p:txBody>
          <a:bodyPr>
            <a:normAutofit/>
          </a:bodyPr>
          <a:lstStyle/>
          <a:p>
            <a:pPr marL="0" indent="0" rtl="0">
              <a:spcBef>
                <a:spcPts val="1100"/>
              </a:spcBef>
              <a:spcAft>
                <a:spcPts val="0"/>
              </a:spcAft>
              <a:buNone/>
            </a:pPr>
            <a:r>
              <a:rPr lang="en-US" sz="1800" b="0" i="0" u="none" strike="noStrike" dirty="0">
                <a:effectLst/>
                <a:latin typeface="Arial" panose="020B0604020202020204" pitchFamily="34" charset="0"/>
              </a:rPr>
              <a:t>K Means Clustering is an unsupervised learning algorithm that tries to cluster data based on their similarity. Unsupervised learning means that there is no outcome to be predicted, and the algorithm just tries to find patterns in the data. In k means clustering, we have to specify the number of clusters we want the data to be grouped into. The algorithm randomly assigns each observation to a cluster, and finds the centroid of each cluster. Then, the algorithm iterates through two steps: Reassign data points to the cluster whose centroid is closest. Calculate new centroid of each cluster. These two steps are repeated till the within cluster variation cannot be reduced any further. The within cluster variation is calculated as the sum of the </a:t>
            </a:r>
            <a:r>
              <a:rPr lang="en-US" sz="1800" b="0" i="0" u="none" strike="noStrike" dirty="0" err="1">
                <a:effectLst/>
                <a:latin typeface="Arial" panose="020B0604020202020204" pitchFamily="34" charset="0"/>
              </a:rPr>
              <a:t>euclidean</a:t>
            </a:r>
            <a:r>
              <a:rPr lang="en-US" sz="1800" b="0" i="0" u="none" strike="noStrike" dirty="0">
                <a:effectLst/>
                <a:latin typeface="Arial" panose="020B0604020202020204" pitchFamily="34" charset="0"/>
              </a:rPr>
              <a:t> distance between the data points and their respective cluster centroids.</a:t>
            </a:r>
            <a:br>
              <a:rPr lang="en-US" dirty="0"/>
            </a:br>
            <a:endParaRPr lang="en-US" dirty="0"/>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9EFEC-F809-4A5D-A3B9-A7D8F27D92A5}"/>
              </a:ext>
            </a:extLst>
          </p:cNvPr>
          <p:cNvSpPr>
            <a:spLocks noGrp="1"/>
          </p:cNvSpPr>
          <p:nvPr>
            <p:ph type="title"/>
          </p:nvPr>
        </p:nvSpPr>
        <p:spPr/>
        <p:txBody>
          <a:bodyPr/>
          <a:lstStyle/>
          <a:p>
            <a:r>
              <a:rPr lang="en-IN" dirty="0"/>
              <a:t>EXPLANATION OF THE MECHANISM USED </a:t>
            </a:r>
          </a:p>
        </p:txBody>
      </p:sp>
      <p:sp>
        <p:nvSpPr>
          <p:cNvPr id="3" name="Content Placeholder 2">
            <a:extLst>
              <a:ext uri="{FF2B5EF4-FFF2-40B4-BE49-F238E27FC236}">
                <a16:creationId xmlns:a16="http://schemas.microsoft.com/office/drawing/2014/main" id="{0AABEDF2-EE6E-4BFA-8A75-9B736FD3D452}"/>
              </a:ext>
            </a:extLst>
          </p:cNvPr>
          <p:cNvSpPr>
            <a:spLocks noGrp="1"/>
          </p:cNvSpPr>
          <p:nvPr>
            <p:ph sz="half" idx="1"/>
          </p:nvPr>
        </p:nvSpPr>
        <p:spPr>
          <a:xfrm>
            <a:off x="1053852" y="1498601"/>
            <a:ext cx="11134973" cy="5242767"/>
          </a:xfrm>
        </p:spPr>
        <p:txBody>
          <a:bodyPr>
            <a:normAutofit/>
          </a:bodyPr>
          <a:lstStyle/>
          <a:p>
            <a:pPr marL="0" indent="0" algn="just" rtl="0">
              <a:spcBef>
                <a:spcPts val="0"/>
              </a:spcBef>
              <a:spcAft>
                <a:spcPts val="0"/>
              </a:spcAft>
              <a:buNone/>
            </a:pPr>
            <a:r>
              <a:rPr lang="en-US" sz="1800" b="0" i="0" u="none" strike="noStrike" dirty="0">
                <a:effectLst/>
                <a:latin typeface="Arial" panose="020B0604020202020204" pitchFamily="34" charset="0"/>
              </a:rPr>
              <a:t>K-Means Clustering is an </a:t>
            </a:r>
            <a:r>
              <a:rPr lang="en-US" sz="1800" b="0" i="0" u="none" strike="noStrike" dirty="0">
                <a:effectLst/>
                <a:latin typeface="Arial" panose="020B0604020202020204" pitchFamily="34" charset="0"/>
                <a:hlinkClick r:id="rId2">
                  <a:extLst>
                    <a:ext uri="{A12FA001-AC4F-418D-AE19-62706E023703}">
                      <ahyp:hlinkClr xmlns:ahyp="http://schemas.microsoft.com/office/drawing/2018/hyperlinkcolor" val="tx"/>
                    </a:ext>
                  </a:extLst>
                </a:hlinkClick>
              </a:rPr>
              <a:t>Unsupervised Learning algorithm</a:t>
            </a:r>
            <a:r>
              <a:rPr lang="en-US" sz="1800" b="0" i="0" u="none" strike="noStrike" dirty="0">
                <a:effectLst/>
                <a:latin typeface="Arial" panose="020B0604020202020204" pitchFamily="34" charset="0"/>
              </a:rPr>
              <a:t>, which groups the unlabeled dataset into different clusters. Here K defines the number of predefined clusters that need to be created in the process, as if K=2, there will be two clusters, and for K=3, there will be three clusters, and so </a:t>
            </a:r>
            <a:r>
              <a:rPr lang="en-US" sz="1800" b="0" i="0" u="none" strike="noStrike" dirty="0" err="1">
                <a:effectLst/>
                <a:latin typeface="Arial" panose="020B0604020202020204" pitchFamily="34" charset="0"/>
              </a:rPr>
              <a:t>on.It</a:t>
            </a:r>
            <a:r>
              <a:rPr lang="en-US" sz="1800" b="0" i="0" u="none" strike="noStrike" dirty="0">
                <a:effectLst/>
                <a:latin typeface="Arial" panose="020B0604020202020204" pitchFamily="34" charset="0"/>
              </a:rPr>
              <a:t> allows us to cluster the data into different groups and a convenient way to discover the categories of groups in the unlabeled dataset on its own without the need for any </a:t>
            </a:r>
            <a:r>
              <a:rPr lang="en-US" sz="1800" b="0" i="0" u="none" strike="noStrike" dirty="0" err="1">
                <a:effectLst/>
                <a:latin typeface="Arial" panose="020B0604020202020204" pitchFamily="34" charset="0"/>
              </a:rPr>
              <a:t>training.It</a:t>
            </a:r>
            <a:r>
              <a:rPr lang="en-US" sz="1800" b="0" i="0" u="none" strike="noStrike" dirty="0">
                <a:effectLst/>
                <a:latin typeface="Arial" panose="020B0604020202020204" pitchFamily="34" charset="0"/>
              </a:rPr>
              <a:t> is a centroid-based algorithm, where each cluster is associated with a centroid. The main aim of this algorithm is to minimize the sum of distances between the data point and their corresponding clusters.The algorithm takes the unlabeled dataset as input, divides the dataset into k-number of clusters, and repeats the process until it does not find the best clusters. The value of k should be predetermined in this algorithm.</a:t>
            </a:r>
            <a:endParaRPr lang="en-US" b="0" dirty="0">
              <a:effectLst/>
            </a:endParaRPr>
          </a:p>
          <a:p>
            <a:pPr marL="0" indent="0" algn="just" rtl="0">
              <a:spcBef>
                <a:spcPts val="0"/>
              </a:spcBef>
              <a:spcAft>
                <a:spcPts val="1200"/>
              </a:spcAft>
              <a:buNone/>
            </a:pPr>
            <a:endParaRPr lang="en-US" sz="1800" b="0" i="0" u="none" strike="noStrike" dirty="0">
              <a:effectLst/>
              <a:latin typeface="Arial" panose="020B0604020202020204" pitchFamily="34" charset="0"/>
            </a:endParaRPr>
          </a:p>
          <a:p>
            <a:pPr marL="0" indent="0" algn="just" rtl="0">
              <a:spcBef>
                <a:spcPts val="0"/>
              </a:spcBef>
              <a:spcAft>
                <a:spcPts val="1200"/>
              </a:spcAft>
              <a:buNone/>
            </a:pPr>
            <a:r>
              <a:rPr lang="en-US" sz="1800" b="0" i="0" u="none" strike="noStrike" dirty="0">
                <a:effectLst/>
                <a:latin typeface="Arial" panose="020B0604020202020204" pitchFamily="34" charset="0"/>
              </a:rPr>
              <a:t>The k-means </a:t>
            </a:r>
            <a:r>
              <a:rPr lang="en-US" sz="1800" b="0" i="0" u="none" strike="noStrike" dirty="0">
                <a:effectLst/>
                <a:latin typeface="Arial" panose="020B0604020202020204" pitchFamily="34" charset="0"/>
                <a:hlinkClick r:id="rId3">
                  <a:extLst>
                    <a:ext uri="{A12FA001-AC4F-418D-AE19-62706E023703}">
                      <ahyp:hlinkClr xmlns:ahyp="http://schemas.microsoft.com/office/drawing/2018/hyperlinkcolor" val="tx"/>
                    </a:ext>
                  </a:extLst>
                </a:hlinkClick>
              </a:rPr>
              <a:t>clustering</a:t>
            </a:r>
            <a:r>
              <a:rPr lang="en-US" sz="1800" b="0" i="0" u="none" strike="noStrike" dirty="0">
                <a:effectLst/>
                <a:latin typeface="Arial" panose="020B0604020202020204" pitchFamily="34" charset="0"/>
              </a:rPr>
              <a:t> algorithm mainly performs two tasks:</a:t>
            </a:r>
            <a:endParaRPr lang="en-US" b="0" dirty="0">
              <a:effectLst/>
            </a:endParaRPr>
          </a:p>
          <a:p>
            <a:pPr rtl="0" fontAlgn="base">
              <a:spcBef>
                <a:spcPts val="1500"/>
              </a:spcBef>
              <a:spcAft>
                <a:spcPts val="0"/>
              </a:spcAft>
              <a:buFont typeface="Arial" panose="020B0604020202020204" pitchFamily="34" charset="0"/>
              <a:buChar char="•"/>
            </a:pPr>
            <a:r>
              <a:rPr lang="en-US" sz="1800" b="0" i="0" u="none" strike="noStrike" dirty="0">
                <a:effectLst/>
                <a:latin typeface="Arial" panose="020B0604020202020204" pitchFamily="34" charset="0"/>
              </a:rPr>
              <a:t>Determines the best value for K center points or centroids by an iterative process.</a:t>
            </a:r>
          </a:p>
          <a:p>
            <a:pPr rtl="0" fontAlgn="base">
              <a:spcBef>
                <a:spcPts val="0"/>
              </a:spcBef>
              <a:spcAft>
                <a:spcPts val="1200"/>
              </a:spcAft>
              <a:buFont typeface="Arial" panose="020B0604020202020204" pitchFamily="34" charset="0"/>
              <a:buChar char="•"/>
            </a:pPr>
            <a:r>
              <a:rPr lang="en-US" sz="1800" b="0" i="0" u="none" strike="noStrike" dirty="0">
                <a:effectLst/>
                <a:latin typeface="Arial" panose="020B0604020202020204" pitchFamily="34" charset="0"/>
              </a:rPr>
              <a:t>Assigns each data point to its closest k-center. Those data points which are near to the particular k-center, create a cluster.</a:t>
            </a:r>
          </a:p>
          <a:p>
            <a:pPr marL="0" indent="0" algn="just" rtl="0">
              <a:spcBef>
                <a:spcPts val="1200"/>
              </a:spcBef>
              <a:spcAft>
                <a:spcPts val="1200"/>
              </a:spcAft>
              <a:buNone/>
            </a:pPr>
            <a:r>
              <a:rPr lang="en-US" sz="1800" b="0" i="0" u="none" strike="noStrike" dirty="0">
                <a:effectLst/>
                <a:latin typeface="Arial" panose="020B0604020202020204" pitchFamily="34" charset="0"/>
              </a:rPr>
              <a:t>Hence each cluster has data points with some commonalities, and it is away from other clusters.</a:t>
            </a:r>
            <a:br>
              <a:rPr lang="en-US" dirty="0"/>
            </a:br>
            <a:endParaRPr lang="en-IN" dirty="0"/>
          </a:p>
        </p:txBody>
      </p:sp>
    </p:spTree>
    <p:extLst>
      <p:ext uri="{BB962C8B-B14F-4D97-AF65-F5344CB8AC3E}">
        <p14:creationId xmlns:p14="http://schemas.microsoft.com/office/powerpoint/2010/main" val="3023422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F7DBC-C54F-467F-954E-4A7CBBAC8563}"/>
              </a:ext>
            </a:extLst>
          </p:cNvPr>
          <p:cNvSpPr>
            <a:spLocks noGrp="1"/>
          </p:cNvSpPr>
          <p:nvPr>
            <p:ph type="ctrTitle"/>
          </p:nvPr>
        </p:nvSpPr>
        <p:spPr/>
        <p:txBody>
          <a:bodyPr/>
          <a:lstStyle/>
          <a:p>
            <a:r>
              <a:rPr lang="en-IN" dirty="0"/>
              <a:t>             IMPLEMENTATION</a:t>
            </a:r>
            <a:br>
              <a:rPr lang="en-IN" dirty="0"/>
            </a:br>
            <a:endParaRPr lang="en-IN" dirty="0"/>
          </a:p>
        </p:txBody>
      </p:sp>
      <p:pic>
        <p:nvPicPr>
          <p:cNvPr id="8" name="Picture 7">
            <a:extLst>
              <a:ext uri="{FF2B5EF4-FFF2-40B4-BE49-F238E27FC236}">
                <a16:creationId xmlns:a16="http://schemas.microsoft.com/office/drawing/2014/main" id="{B69629AB-2D59-4327-A26F-7FCD3F9DC85A}"/>
              </a:ext>
            </a:extLst>
          </p:cNvPr>
          <p:cNvPicPr>
            <a:picLocks noChangeAspect="1"/>
          </p:cNvPicPr>
          <p:nvPr/>
        </p:nvPicPr>
        <p:blipFill>
          <a:blip r:embed="rId2"/>
          <a:stretch>
            <a:fillRect/>
          </a:stretch>
        </p:blipFill>
        <p:spPr>
          <a:xfrm>
            <a:off x="2317749" y="2132856"/>
            <a:ext cx="7553325" cy="3238500"/>
          </a:xfrm>
          <a:prstGeom prst="rect">
            <a:avLst/>
          </a:prstGeom>
        </p:spPr>
      </p:pic>
    </p:spTree>
    <p:extLst>
      <p:ext uri="{BB962C8B-B14F-4D97-AF65-F5344CB8AC3E}">
        <p14:creationId xmlns:p14="http://schemas.microsoft.com/office/powerpoint/2010/main" val="1212832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71BB-4D4C-489B-99A6-5CB7423D34C5}"/>
              </a:ext>
            </a:extLst>
          </p:cNvPr>
          <p:cNvSpPr>
            <a:spLocks noGrp="1"/>
          </p:cNvSpPr>
          <p:nvPr>
            <p:ph type="title"/>
          </p:nvPr>
        </p:nvSpPr>
        <p:spPr/>
        <p:txBody>
          <a:bodyPr>
            <a:normAutofit/>
          </a:bodyPr>
          <a:lstStyle/>
          <a:p>
            <a:r>
              <a:rPr lang="en-IN" sz="5400" dirty="0"/>
              <a:t>              IMPLEMENTATION</a:t>
            </a:r>
          </a:p>
        </p:txBody>
      </p:sp>
      <p:pic>
        <p:nvPicPr>
          <p:cNvPr id="4" name="Picture 3">
            <a:extLst>
              <a:ext uri="{FF2B5EF4-FFF2-40B4-BE49-F238E27FC236}">
                <a16:creationId xmlns:a16="http://schemas.microsoft.com/office/drawing/2014/main" id="{7CD3DCCC-E800-4054-8087-5F84AC7C48A8}"/>
              </a:ext>
            </a:extLst>
          </p:cNvPr>
          <p:cNvPicPr>
            <a:picLocks noChangeAspect="1"/>
          </p:cNvPicPr>
          <p:nvPr/>
        </p:nvPicPr>
        <p:blipFill>
          <a:blip r:embed="rId2"/>
          <a:stretch>
            <a:fillRect/>
          </a:stretch>
        </p:blipFill>
        <p:spPr>
          <a:xfrm>
            <a:off x="1341884" y="2060848"/>
            <a:ext cx="10360502" cy="3578063"/>
          </a:xfrm>
          <a:prstGeom prst="rect">
            <a:avLst/>
          </a:prstGeom>
        </p:spPr>
      </p:pic>
    </p:spTree>
    <p:extLst>
      <p:ext uri="{BB962C8B-B14F-4D97-AF65-F5344CB8AC3E}">
        <p14:creationId xmlns:p14="http://schemas.microsoft.com/office/powerpoint/2010/main" val="3617923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A8A29-810A-44B3-AB87-981633485370}"/>
              </a:ext>
            </a:extLst>
          </p:cNvPr>
          <p:cNvSpPr>
            <a:spLocks noGrp="1"/>
          </p:cNvSpPr>
          <p:nvPr>
            <p:ph type="title"/>
          </p:nvPr>
        </p:nvSpPr>
        <p:spPr>
          <a:xfrm>
            <a:off x="1341884" y="111351"/>
            <a:ext cx="10360501" cy="850107"/>
          </a:xfrm>
        </p:spPr>
        <p:txBody>
          <a:bodyPr>
            <a:normAutofit fontScale="90000"/>
          </a:bodyPr>
          <a:lstStyle/>
          <a:p>
            <a:r>
              <a:rPr lang="en-IN" sz="5400" dirty="0"/>
              <a:t>           IMPLEMENTATION</a:t>
            </a:r>
          </a:p>
        </p:txBody>
      </p:sp>
      <p:pic>
        <p:nvPicPr>
          <p:cNvPr id="4" name="Picture 3">
            <a:extLst>
              <a:ext uri="{FF2B5EF4-FFF2-40B4-BE49-F238E27FC236}">
                <a16:creationId xmlns:a16="http://schemas.microsoft.com/office/drawing/2014/main" id="{CE80CBEE-D196-425C-AA09-29496496DCE2}"/>
              </a:ext>
            </a:extLst>
          </p:cNvPr>
          <p:cNvPicPr>
            <a:picLocks noChangeAspect="1"/>
          </p:cNvPicPr>
          <p:nvPr/>
        </p:nvPicPr>
        <p:blipFill>
          <a:blip r:embed="rId2"/>
          <a:stretch>
            <a:fillRect/>
          </a:stretch>
        </p:blipFill>
        <p:spPr>
          <a:xfrm>
            <a:off x="1701925" y="980728"/>
            <a:ext cx="8352928" cy="5515367"/>
          </a:xfrm>
          <a:prstGeom prst="rect">
            <a:avLst/>
          </a:prstGeom>
        </p:spPr>
      </p:pic>
    </p:spTree>
    <p:extLst>
      <p:ext uri="{BB962C8B-B14F-4D97-AF65-F5344CB8AC3E}">
        <p14:creationId xmlns:p14="http://schemas.microsoft.com/office/powerpoint/2010/main" val="3972078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460F-2234-43F0-AA00-045C1B7064C7}"/>
              </a:ext>
            </a:extLst>
          </p:cNvPr>
          <p:cNvSpPr>
            <a:spLocks noGrp="1"/>
          </p:cNvSpPr>
          <p:nvPr>
            <p:ph type="title"/>
          </p:nvPr>
        </p:nvSpPr>
        <p:spPr>
          <a:xfrm>
            <a:off x="1197868" y="188640"/>
            <a:ext cx="10360501" cy="778099"/>
          </a:xfrm>
        </p:spPr>
        <p:txBody>
          <a:bodyPr>
            <a:normAutofit fontScale="90000"/>
          </a:bodyPr>
          <a:lstStyle/>
          <a:p>
            <a:r>
              <a:rPr lang="en-IN" sz="5400" dirty="0"/>
              <a:t>                IMPLEMENTATION</a:t>
            </a:r>
          </a:p>
        </p:txBody>
      </p:sp>
      <p:pic>
        <p:nvPicPr>
          <p:cNvPr id="4" name="Picture 3">
            <a:extLst>
              <a:ext uri="{FF2B5EF4-FFF2-40B4-BE49-F238E27FC236}">
                <a16:creationId xmlns:a16="http://schemas.microsoft.com/office/drawing/2014/main" id="{D58D6568-EACF-45D8-B1BA-57121E451985}"/>
              </a:ext>
            </a:extLst>
          </p:cNvPr>
          <p:cNvPicPr>
            <a:picLocks noChangeAspect="1"/>
          </p:cNvPicPr>
          <p:nvPr/>
        </p:nvPicPr>
        <p:blipFill>
          <a:blip r:embed="rId2"/>
          <a:stretch>
            <a:fillRect/>
          </a:stretch>
        </p:blipFill>
        <p:spPr>
          <a:xfrm>
            <a:off x="1341884" y="862679"/>
            <a:ext cx="9931809" cy="5837715"/>
          </a:xfrm>
          <a:prstGeom prst="rect">
            <a:avLst/>
          </a:prstGeom>
        </p:spPr>
      </p:pic>
    </p:spTree>
    <p:extLst>
      <p:ext uri="{BB962C8B-B14F-4D97-AF65-F5344CB8AC3E}">
        <p14:creationId xmlns:p14="http://schemas.microsoft.com/office/powerpoint/2010/main" val="2570188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457</TotalTime>
  <Words>778</Words>
  <Application>Microsoft Office PowerPoint</Application>
  <PresentationFormat>Custom</PresentationFormat>
  <Paragraphs>59</Paragraphs>
  <Slides>19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Tech 16x9</vt:lpstr>
      <vt:lpstr>Data Mining Project</vt:lpstr>
      <vt:lpstr>INTRODUCTION</vt:lpstr>
      <vt:lpstr>DATA SET USED(UNIVERSITY DATASET)</vt:lpstr>
      <vt:lpstr>MECHANISHM USED </vt:lpstr>
      <vt:lpstr>EXPLANATION OF THE MECHANISM USED </vt:lpstr>
      <vt:lpstr>             IMPLEMENTATION </vt:lpstr>
      <vt:lpstr>              IMPLEMENTATION</vt:lpstr>
      <vt:lpstr>           IMPLEMENTATION</vt:lpstr>
      <vt:lpstr>                IMPLEMENTATION</vt:lpstr>
      <vt:lpstr>                              IMPLEMENTATION</vt:lpstr>
      <vt:lpstr>               IMPLEMENTATION</vt:lpstr>
      <vt:lpstr>                   IMPLEMENTATION</vt:lpstr>
      <vt:lpstr>                  IMPLEMENTATION</vt:lpstr>
      <vt:lpstr>                IMPLEMENTATION</vt:lpstr>
      <vt:lpstr>                 IMPLEMENTATION </vt:lpstr>
      <vt:lpstr>             IMPLEMENTATION</vt:lpstr>
      <vt:lpstr>                          RESULT </vt:lpstr>
      <vt:lpstr>CONCLUSION    I have created a confusion matrix and classification report to see how well the Kmeans clustering worked by the end I can conclude that it was better considering the algorithm is purely using the features to cluster the universities into 2 distinct groups which happens in our real life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Project</dc:title>
  <dc:creator>kreethi mishra</dc:creator>
  <cp:lastModifiedBy>kreethi mishra</cp:lastModifiedBy>
  <cp:revision>1</cp:revision>
  <dcterms:created xsi:type="dcterms:W3CDTF">2021-11-24T13:00:19Z</dcterms:created>
  <dcterms:modified xsi:type="dcterms:W3CDTF">2021-11-24T20:37:23Z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