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0" r:id="rId2"/>
    <p:sldMasterId id="2147483651" r:id="rId3"/>
    <p:sldMasterId id="2147483652" r:id="rId4"/>
    <p:sldMasterId id="2147483657" r:id="rId5"/>
    <p:sldMasterId id="2147483653" r:id="rId6"/>
    <p:sldMasterId id="2147483654" r:id="rId7"/>
    <p:sldMasterId id="2147483656" r:id="rId8"/>
  </p:sldMasterIdLst>
  <p:notesMasterIdLst>
    <p:notesMasterId r:id="rId25"/>
  </p:notesMasterIdLst>
  <p:handoutMasterIdLst>
    <p:handoutMasterId r:id="rId26"/>
  </p:handoutMasterIdLst>
  <p:sldIdLst>
    <p:sldId id="260" r:id="rId9"/>
    <p:sldId id="311" r:id="rId10"/>
    <p:sldId id="316" r:id="rId11"/>
    <p:sldId id="344" r:id="rId12"/>
    <p:sldId id="345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53" r:id="rId23"/>
    <p:sldId id="354" r:id="rId24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9900"/>
    <a:srgbClr val="58AB27"/>
    <a:srgbClr val="008000"/>
    <a:srgbClr val="0000FF"/>
    <a:srgbClr val="B51621"/>
    <a:srgbClr val="385370"/>
    <a:srgbClr val="0081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6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8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8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43CB5518-0D30-4A9A-BADE-133234247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3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3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DFB740D8-5690-41A7-9781-2AF3C7FEC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2CF1A-197F-441D-8E74-A7DAC5A445F8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i-FI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20F37-0310-4486-86C8-076443584CF3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i-FI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8EEE5-4BBA-4E78-AFA2-B1CE2E73797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i-FI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20827-8610-4FD2-A020-62DFF2AFBAA0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i-FI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5CCDA-60A2-4F1A-94AA-750AC2519AB2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i-FI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D2941-0818-499F-B7FE-84B9C9D1E424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i-FI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04CA8-2687-45E6-A74B-22ABA80F3C68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i-FI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0009A-27E3-4A91-9C33-62D8711E8341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0C345-2DA0-4293-AC9B-DC4223AFED38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0209-5882-49DE-B321-7B36B34D9B72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5" y="1843088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8" y="1843088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503CC-58BB-4537-A414-C61E41A27848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1B743-7D27-4DA7-9E72-013F3F8057A2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41C4-EC96-406B-9DF7-99A6DF3B5429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C02ED-CE68-4169-873D-5D5F01E9F43E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03F3-AFF0-486E-944D-D857D6FE9A45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C64EC-A2EA-4331-88F4-C65784BD1A5E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00D9-B8B0-4CFD-AC41-7675D49704D2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35F6B-A1F7-4994-9924-0D27E2155EB0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0F415-EEEA-41CE-BC7A-3A7A92C15532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D410-4E5A-4F55-B999-517951858198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6350-DAF3-47C7-B5EA-4B078A2FBFC5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5" y="1843088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8" y="1843088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F6E63-987A-469F-A194-1F615294B09D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5EEC9-D590-458D-89D6-B6EFF1C668DE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57957-E3F3-4210-89AF-CDD137F95E1E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2DCDA-E4B2-4FBD-B453-3314F1590DA4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D54E-87F6-4B71-B0CC-5595456E8876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E1A0C-88C2-46A2-A5D9-B32B088667BF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F682B-B4FE-46EA-9641-F2A844261C60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74471-1112-4767-8F37-8CB636D7CE4F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C8C6E-D55A-4702-B7CB-0B4E73D69A88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523CF-2632-43AB-9F93-DD7DF62D972F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7513B-721E-4CAF-A355-0435D8084B83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5" y="1843088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8" y="1843088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FF49F-8717-49A2-887E-CABA828BCE46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8334E-99C9-4DC7-9F85-5D3AC9A6682B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BC862-96B1-4D87-AD7E-BAFF1E732713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5" y="3413125"/>
            <a:ext cx="706438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3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B2A2-B0BB-474C-A97B-9E4161442C5D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AFA5A-399A-4B15-9CE3-CED560A2E3D0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C2ABC-896B-49B8-A42A-1513567322B6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32327-E486-4E63-B0C0-029C3B2F56F7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80155-4CFC-4792-B256-001BBDA715FC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8172-6AEA-4A0C-AFC5-37B12B33269E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AE24-D492-4FAE-920B-AE7646DA3B51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744C6-DCAF-4B30-A8B1-8E5B9A17F7F9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5" y="1843088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8" y="1843088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3617-A705-4ABC-9DAA-75E942210BB5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44315-250E-49A6-BAB3-0E2622650F27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110E8-3EED-492D-B6BD-8B9583614A3E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4A0B-1D22-4645-82BA-0222FF7FD14C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06E3C-DC76-4F1A-97E9-9D2DCB9CBB93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66C85-4CF0-4E80-B2F3-3AC3F1D8EA80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F15F-F51C-47CF-9D5A-2E47FA87B532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28D65-C5E3-4248-8EB9-DF0A43EC7C62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5" y="3413125"/>
            <a:ext cx="706438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3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5" y="3413125"/>
            <a:ext cx="706438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3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Inledning_6"/>
          <p:cNvPicPr>
            <a:picLocks noChangeAspect="1" noChangeArrowheads="1"/>
          </p:cNvPicPr>
          <p:nvPr/>
        </p:nvPicPr>
        <p:blipFill>
          <a:blip r:embed="rId13"/>
          <a:srcRect l="19696" r="14754" b="6480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5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sv-SE" altLang="zh-CN" sz="900">
                <a:ea typeface="宋体" pitchFamily="2" charset="-122"/>
              </a:rPr>
              <a:t>Confidential</a:t>
            </a:r>
            <a:endParaRPr lang="en-US" altLang="zh-CN" sz="500">
              <a:ea typeface="宋体" pitchFamily="2" charset="-122"/>
              <a:cs typeface="Arial" charset="0"/>
            </a:endParaRP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 rot="16200000">
            <a:off x="-188119" y="5731669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/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407988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784225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1922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81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0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fld id="{883787E3-E624-4F47-BB4A-7F61B1AA2A28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  <p:pic>
        <p:nvPicPr>
          <p:cNvPr id="2054" name="Picture 9" descr="PPT-mall_nere"/>
          <p:cNvPicPr>
            <a:picLocks noChangeAspect="1" noChangeArrowheads="1"/>
          </p:cNvPicPr>
          <p:nvPr/>
        </p:nvPicPr>
        <p:blipFill>
          <a:blip r:embed="rId13"/>
          <a:srcRect l="13618" r="8492" b="69751"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843088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 rot="16200000">
            <a:off x="-188119" y="5731669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8AB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0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fld id="{5B0ADEF3-6B41-407A-B16B-5B5A17B520DF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  <p:pic>
        <p:nvPicPr>
          <p:cNvPr id="3078" name="Picture 9" descr="PPT-mall_nere"/>
          <p:cNvPicPr>
            <a:picLocks noChangeAspect="1" noChangeArrowheads="1"/>
          </p:cNvPicPr>
          <p:nvPr/>
        </p:nvPicPr>
        <p:blipFill>
          <a:blip r:embed="rId13"/>
          <a:srcRect l="13618" r="8492" b="69751"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843088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 rot="16200000">
            <a:off x="-188119" y="5731669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12788" indent="-173038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853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0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fld id="{05842AD2-EE44-4CE3-9E25-7952C6BD0849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  <p:pic>
        <p:nvPicPr>
          <p:cNvPr id="4102" name="Picture 8" descr="PPT-mall_nere"/>
          <p:cNvPicPr>
            <a:picLocks noChangeAspect="1" noChangeArrowheads="1"/>
          </p:cNvPicPr>
          <p:nvPr/>
        </p:nvPicPr>
        <p:blipFill>
          <a:blip r:embed="rId13"/>
          <a:srcRect l="13618" r="8492" b="69751"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10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843088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 rot="16200000">
            <a:off x="-188119" y="5731669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516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0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Trebuchet MS" pitchFamily="34" charset="0"/>
                <a:ea typeface="宋体" charset="-122"/>
              </a:defRPr>
            </a:lvl1pPr>
          </a:lstStyle>
          <a:p>
            <a:pPr>
              <a:defRPr/>
            </a:pPr>
            <a:fld id="{D32AAF1C-AA06-433C-8081-1986CC5D2486}" type="slidenum">
              <a:rPr lang="zh-CN" altLang="sv-SE"/>
              <a:pPr>
                <a:defRPr/>
              </a:pPr>
              <a:t>‹#›</a:t>
            </a:fld>
            <a:endParaRPr lang="sv-SE" altLang="zh-CN"/>
          </a:p>
        </p:txBody>
      </p:sp>
      <p:pic>
        <p:nvPicPr>
          <p:cNvPr id="5126" name="Picture 6" descr="PPT-mall_nere"/>
          <p:cNvPicPr>
            <a:picLocks noChangeAspect="1" noChangeArrowheads="1"/>
          </p:cNvPicPr>
          <p:nvPr/>
        </p:nvPicPr>
        <p:blipFill>
          <a:blip r:embed="rId13"/>
          <a:srcRect l="13618" r="8492" b="69751"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843088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 rot="16200000">
            <a:off x="-188119" y="5731669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Inledning_2"/>
          <p:cNvPicPr>
            <a:picLocks noChangeAspect="1" noChangeArrowheads="1"/>
          </p:cNvPicPr>
          <p:nvPr/>
        </p:nvPicPr>
        <p:blipFill>
          <a:blip r:embed="rId13"/>
          <a:srcRect l="22728" r="16750" b="18311"/>
          <a:stretch>
            <a:fillRect/>
          </a:stretch>
        </p:blipFill>
        <p:spPr bwMode="auto">
          <a:xfrm>
            <a:off x="0" y="1457325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5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/>
              <a:t>Confidential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 rot="16200000">
            <a:off x="-188119" y="5731669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/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Inledning_4"/>
          <p:cNvPicPr>
            <a:picLocks noChangeAspect="1" noChangeArrowheads="1"/>
          </p:cNvPicPr>
          <p:nvPr/>
        </p:nvPicPr>
        <p:blipFill>
          <a:blip r:embed="rId13"/>
          <a:srcRect l="31792" r="14615" b="24213"/>
          <a:stretch>
            <a:fillRect/>
          </a:stretch>
        </p:blipFill>
        <p:spPr bwMode="auto">
          <a:xfrm>
            <a:off x="0" y="1457325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8" y="288925"/>
            <a:ext cx="758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17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5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/>
              <a:t>Confidential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 rot="16200000">
            <a:off x="-188119" y="5731669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/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–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Teleca_symbol"/>
          <p:cNvPicPr>
            <a:picLocks noChangeAspect="1" noChangeArrowheads="1"/>
          </p:cNvPicPr>
          <p:nvPr/>
        </p:nvPicPr>
        <p:blipFill>
          <a:blip r:embed="rId13"/>
          <a:srcRect l="31874" r="14548" b="21544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727200"/>
            <a:ext cx="500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 rot="16200000">
            <a:off x="-485775" y="592138"/>
            <a:ext cx="141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/>
              <a:t>Confidential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 rot="16200000">
            <a:off x="-188119" y="5731669"/>
            <a:ext cx="8493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/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QT%20Training\Prentice.Hall.C.plus.plus.GUI.Programming.with.Qt.4.2nd.Edition.Feb.2008.chm::/final/ch05lev1sec3.html#ch05lev1sec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title"/>
          </p:nvPr>
        </p:nvSpPr>
        <p:spPr>
          <a:xfrm>
            <a:off x="449263" y="288925"/>
            <a:ext cx="8435975" cy="1143000"/>
          </a:xfrm>
        </p:spPr>
        <p:txBody>
          <a:bodyPr/>
          <a:lstStyle/>
          <a:p>
            <a:pPr algn="ctr" eaLnBrk="1" hangingPunct="1"/>
            <a:r>
              <a:rPr lang="en-US" sz="3600" b="1" dirty="0" smtClean="0"/>
              <a:t>Creating Custom Widgets</a:t>
            </a:r>
            <a:endParaRPr lang="en-US" altLang="zh-CN" sz="3600" dirty="0" smtClean="0">
              <a:solidFill>
                <a:srgbClr val="FFC000"/>
              </a:solidFill>
              <a:ea typeface="宋体" pitchFamily="2" charset="-122"/>
            </a:endParaRP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026150" y="4448175"/>
            <a:ext cx="2900363" cy="2170113"/>
          </a:xfrm>
        </p:spPr>
        <p:txBody>
          <a:bodyPr/>
          <a:lstStyle/>
          <a:p>
            <a:pPr>
              <a:buFontTx/>
              <a:buNone/>
            </a:pPr>
            <a:endParaRPr lang="en-US" altLang="zh-CN" sz="16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16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16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1600" b="1" dirty="0" smtClean="0">
                <a:solidFill>
                  <a:schemeClr val="accent1">
                    <a:lumMod val="25000"/>
                  </a:schemeClr>
                </a:solidFill>
                <a:ea typeface="宋体" pitchFamily="2" charset="-122"/>
              </a:rPr>
              <a:t>Author:  Patricia Jiang</a:t>
            </a:r>
          </a:p>
          <a:p>
            <a:pPr>
              <a:buFontTx/>
              <a:buNone/>
            </a:pPr>
            <a:endParaRPr lang="en-US" altLang="zh-CN" sz="1600" b="1" dirty="0" smtClean="0">
              <a:solidFill>
                <a:schemeClr val="accent1">
                  <a:lumMod val="25000"/>
                </a:schemeClr>
              </a:solidFill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1600" b="1" dirty="0" smtClean="0">
                <a:solidFill>
                  <a:schemeClr val="accent1">
                    <a:lumMod val="25000"/>
                  </a:schemeClr>
                </a:solidFill>
                <a:ea typeface="宋体" pitchFamily="2" charset="-122"/>
              </a:rPr>
              <a:t>Date:  July 29, 2010</a:t>
            </a:r>
          </a:p>
          <a:p>
            <a:pPr>
              <a:buFontTx/>
              <a:buNone/>
            </a:pPr>
            <a:endParaRPr lang="en-US" altLang="zh-CN" sz="1600" b="1" dirty="0" smtClean="0">
              <a:solidFill>
                <a:schemeClr val="accent1">
                  <a:lumMod val="25000"/>
                </a:schemeClr>
              </a:solidFill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1600" b="1" dirty="0" smtClean="0">
                <a:solidFill>
                  <a:schemeClr val="accent1">
                    <a:lumMod val="25000"/>
                  </a:schemeClr>
                </a:solidFill>
                <a:ea typeface="宋体" pitchFamily="2" charset="-122"/>
              </a:rPr>
              <a:t>Version:  1.0</a:t>
            </a:r>
          </a:p>
          <a:p>
            <a:pPr>
              <a:buFontTx/>
              <a:buNone/>
            </a:pPr>
            <a:endParaRPr lang="en-US" altLang="zh-CN" sz="1600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6896100" y="1581150"/>
            <a:ext cx="22479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25000"/>
                  </a:schemeClr>
                </a:solidFill>
                <a:ea typeface="宋体" pitchFamily="2" charset="-122"/>
              </a:rPr>
              <a:t>Teleca Chengdu</a:t>
            </a: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288925"/>
            <a:ext cx="7588250" cy="919389"/>
          </a:xfrm>
        </p:spPr>
        <p:txBody>
          <a:bodyPr/>
          <a:lstStyle/>
          <a:p>
            <a:r>
              <a:rPr lang="en-US" sz="3200" dirty="0" smtClean="0"/>
              <a:t>The promotion approach(2) </a:t>
            </a:r>
            <a:endParaRPr lang="en-US" dirty="0"/>
          </a:p>
        </p:txBody>
      </p:sp>
      <p:pic>
        <p:nvPicPr>
          <p:cNvPr id="5" name="Content Placeholder 4" descr="untitled.bmp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9754" y="1614607"/>
            <a:ext cx="4246315" cy="399153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33295" y="1556656"/>
            <a:ext cx="3719512" cy="4447043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1. </a:t>
            </a:r>
            <a:r>
              <a:rPr lang="en-US" sz="1800" dirty="0" smtClean="0"/>
              <a:t>Create a </a:t>
            </a:r>
            <a:r>
              <a:rPr lang="en-US" sz="1800" dirty="0" err="1" smtClean="0"/>
              <a:t>QSpinBox</a:t>
            </a:r>
            <a:r>
              <a:rPr lang="en-US" sz="1800" dirty="0" smtClean="0"/>
              <a:t> by dragging it from Qt Designer's widget box onto the form.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2. </a:t>
            </a:r>
            <a:r>
              <a:rPr lang="en-US" sz="1800" dirty="0" smtClean="0"/>
              <a:t>Right-click the spin box and choose Promote to Custom Widget from the context menu.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3. </a:t>
            </a:r>
            <a:r>
              <a:rPr lang="en-US" sz="1800" dirty="0" smtClean="0"/>
              <a:t>Fill in the dialog that pops up with "</a:t>
            </a:r>
            <a:r>
              <a:rPr lang="en-US" sz="1800" dirty="0" err="1" smtClean="0"/>
              <a:t>HexSpinBox</a:t>
            </a:r>
            <a:r>
              <a:rPr lang="en-US" sz="1800" dirty="0" smtClean="0"/>
              <a:t>" as the class name and "</a:t>
            </a:r>
            <a:r>
              <a:rPr lang="en-US" sz="1800" dirty="0" err="1" smtClean="0"/>
              <a:t>hexspinbox.h</a:t>
            </a:r>
            <a:r>
              <a:rPr lang="en-US" sz="1800" dirty="0" smtClean="0"/>
              <a:t>" as the header file.</a:t>
            </a:r>
            <a:br>
              <a:rPr lang="en-US" sz="1800" dirty="0" smtClean="0"/>
            </a:br>
            <a:endParaRPr lang="en-US" sz="1800" dirty="0" smtClean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23CF-2632-43AB-9F93-DD7DF62D972F}" type="slidenum">
              <a:rPr lang="zh-CN" altLang="sv-SE" smtClean="0"/>
              <a:pPr>
                <a:defRPr/>
              </a:pPr>
              <a:t>10</a:t>
            </a:fld>
            <a:endParaRPr lang="sv-S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5838" y="288925"/>
            <a:ext cx="7588250" cy="777875"/>
          </a:xfrm>
        </p:spPr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plugin</a:t>
            </a:r>
            <a:r>
              <a:rPr lang="en-US" sz="3600" dirty="0" smtClean="0"/>
              <a:t> approach(1)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2154" y="1393371"/>
            <a:ext cx="7591425" cy="4713514"/>
          </a:xfrm>
        </p:spPr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 err="1" smtClean="0"/>
              <a:t>plugin</a:t>
            </a:r>
            <a:r>
              <a:rPr lang="en-US" sz="1800" dirty="0" smtClean="0"/>
              <a:t> approach requires the creation of a </a:t>
            </a:r>
            <a:r>
              <a:rPr lang="en-US" sz="1800" dirty="0" err="1" smtClean="0"/>
              <a:t>plugin</a:t>
            </a:r>
            <a:r>
              <a:rPr lang="en-US" sz="1800" dirty="0" smtClean="0"/>
              <a:t> library that Qt Designer can load at run-time and use to create instances of the widget. 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We must subclass </a:t>
            </a:r>
            <a:r>
              <a:rPr lang="en-US" sz="1800" dirty="0" err="1" smtClean="0"/>
              <a:t>QDesignerCustomWidgetInterface</a:t>
            </a:r>
            <a:r>
              <a:rPr lang="en-US" sz="1800" dirty="0" smtClean="0"/>
              <a:t> and </a:t>
            </a:r>
            <a:r>
              <a:rPr lang="en-US" sz="1800" dirty="0" err="1" smtClean="0"/>
              <a:t>reimplement</a:t>
            </a:r>
            <a:r>
              <a:rPr lang="en-US" sz="1800" dirty="0" smtClean="0"/>
              <a:t> some virtual functions.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FF49F-8717-49A2-887E-CABA828BCE46}" type="slidenum">
              <a:rPr lang="zh-CN" altLang="sv-SE" smtClean="0"/>
              <a:pPr>
                <a:defRPr/>
              </a:pPr>
              <a:t>11</a:t>
            </a:fld>
            <a:endParaRPr lang="sv-S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0"/>
            <a:ext cx="7588250" cy="603704"/>
          </a:xfrm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plugin</a:t>
            </a:r>
            <a:r>
              <a:rPr lang="en-US" sz="3200" dirty="0" smtClean="0"/>
              <a:t> approach(2)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576943"/>
            <a:ext cx="7591425" cy="55626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#include &lt;</a:t>
            </a:r>
            <a:r>
              <a:rPr lang="en-US" sz="1600" dirty="0" err="1" smtClean="0">
                <a:solidFill>
                  <a:srgbClr val="FFFF00"/>
                </a:solidFill>
              </a:rPr>
              <a:t>QDesignerCustomWidgetInterface</a:t>
            </a:r>
            <a:r>
              <a:rPr lang="en-US" sz="1600" dirty="0" smtClean="0">
                <a:solidFill>
                  <a:srgbClr val="FFFF00"/>
                </a:solidFill>
              </a:rPr>
              <a:t>&gt;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class </a:t>
            </a:r>
            <a:r>
              <a:rPr lang="en-US" sz="1600" dirty="0" err="1" smtClean="0">
                <a:solidFill>
                  <a:srgbClr val="FFFF00"/>
                </a:solidFill>
              </a:rPr>
              <a:t>IconEditorPlugin</a:t>
            </a:r>
            <a:r>
              <a:rPr lang="en-US" sz="1600" dirty="0" smtClean="0">
                <a:solidFill>
                  <a:srgbClr val="FFFF00"/>
                </a:solidFill>
              </a:rPr>
              <a:t> : public </a:t>
            </a:r>
            <a:r>
              <a:rPr lang="en-US" sz="1600" dirty="0" err="1" smtClean="0">
                <a:solidFill>
                  <a:srgbClr val="FFFF00"/>
                </a:solidFill>
              </a:rPr>
              <a:t>QObject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                            public </a:t>
            </a:r>
            <a:r>
              <a:rPr lang="en-US" sz="1600" dirty="0" err="1" smtClean="0">
                <a:solidFill>
                  <a:srgbClr val="FFFF00"/>
                </a:solidFill>
              </a:rPr>
              <a:t>QDesignerCustomWidgetInterface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{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Q_OBJECT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Q_INTERFACES(</a:t>
            </a:r>
            <a:r>
              <a:rPr lang="en-US" sz="1600" dirty="0" err="1" smtClean="0">
                <a:solidFill>
                  <a:srgbClr val="FFFF00"/>
                </a:solidFill>
              </a:rPr>
              <a:t>QDesignerCustomWidgetInterface</a:t>
            </a:r>
            <a:r>
              <a:rPr lang="en-US" sz="1600" dirty="0" smtClean="0">
                <a:solidFill>
                  <a:srgbClr val="FFFF00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public: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IconEditorPlugin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QObject</a:t>
            </a:r>
            <a:r>
              <a:rPr lang="en-US" sz="1600" dirty="0" smtClean="0">
                <a:solidFill>
                  <a:srgbClr val="FFFF00"/>
                </a:solidFill>
              </a:rPr>
              <a:t> *parent = 0);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QString</a:t>
            </a:r>
            <a:r>
              <a:rPr lang="en-US" sz="1600" dirty="0" smtClean="0">
                <a:solidFill>
                  <a:srgbClr val="FFFF00"/>
                </a:solidFill>
              </a:rPr>
              <a:t> name() const;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QString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includeFile</a:t>
            </a:r>
            <a:r>
              <a:rPr lang="en-US" sz="1600" dirty="0" smtClean="0">
                <a:solidFill>
                  <a:srgbClr val="FFFF00"/>
                </a:solidFill>
              </a:rPr>
              <a:t>() const;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QString</a:t>
            </a:r>
            <a:r>
              <a:rPr lang="en-US" sz="1600" dirty="0" smtClean="0">
                <a:solidFill>
                  <a:srgbClr val="FFFF00"/>
                </a:solidFill>
              </a:rPr>
              <a:t> group() const;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QIcon</a:t>
            </a:r>
            <a:r>
              <a:rPr lang="en-US" sz="1600" dirty="0" smtClean="0">
                <a:solidFill>
                  <a:srgbClr val="FFFF00"/>
                </a:solidFill>
              </a:rPr>
              <a:t> icon() const;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QString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toolTip</a:t>
            </a:r>
            <a:r>
              <a:rPr lang="en-US" sz="1600" dirty="0" smtClean="0">
                <a:solidFill>
                  <a:srgbClr val="FFFF00"/>
                </a:solidFill>
              </a:rPr>
              <a:t>() const;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QString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whatsThis</a:t>
            </a:r>
            <a:r>
              <a:rPr lang="en-US" sz="1600" dirty="0" smtClean="0">
                <a:solidFill>
                  <a:srgbClr val="FFFF00"/>
                </a:solidFill>
              </a:rPr>
              <a:t>() const;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bool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isContainer</a:t>
            </a:r>
            <a:r>
              <a:rPr lang="en-US" sz="1600" dirty="0" smtClean="0">
                <a:solidFill>
                  <a:srgbClr val="FFFF00"/>
                </a:solidFill>
              </a:rPr>
              <a:t>() const;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QWidget</a:t>
            </a:r>
            <a:r>
              <a:rPr lang="en-US" sz="1600" dirty="0" smtClean="0">
                <a:solidFill>
                  <a:srgbClr val="FFFF00"/>
                </a:solidFill>
              </a:rPr>
              <a:t> *</a:t>
            </a:r>
            <a:r>
              <a:rPr lang="en-US" sz="1600" dirty="0" err="1" smtClean="0">
                <a:solidFill>
                  <a:srgbClr val="FFFF00"/>
                </a:solidFill>
              </a:rPr>
              <a:t>createWidget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QWidget</a:t>
            </a:r>
            <a:r>
              <a:rPr lang="en-US" sz="1600" dirty="0" smtClean="0">
                <a:solidFill>
                  <a:srgbClr val="FFFF00"/>
                </a:solidFill>
              </a:rPr>
              <a:t> *parent);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23CF-2632-43AB-9F93-DD7DF62D972F}" type="slidenum">
              <a:rPr lang="zh-CN" altLang="sv-SE" smtClean="0"/>
              <a:pPr>
                <a:defRPr/>
              </a:pPr>
              <a:t>12</a:t>
            </a:fld>
            <a:endParaRPr lang="sv-SE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561067"/>
            <a:ext cx="7588250" cy="603704"/>
          </a:xfrm>
        </p:spPr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plugin</a:t>
            </a:r>
            <a:r>
              <a:rPr lang="en-US" sz="3600" dirty="0" smtClean="0"/>
              <a:t> approach(3)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632857"/>
            <a:ext cx="7591425" cy="4359956"/>
          </a:xfrm>
        </p:spPr>
        <p:txBody>
          <a:bodyPr/>
          <a:lstStyle/>
          <a:p>
            <a:r>
              <a:rPr lang="en-US" sz="1800" dirty="0" smtClean="0"/>
              <a:t>Qt Designer calls the </a:t>
            </a:r>
            <a:r>
              <a:rPr lang="en-US" sz="1800" dirty="0" err="1" smtClean="0"/>
              <a:t>createWidget</a:t>
            </a:r>
            <a:r>
              <a:rPr lang="en-US" sz="1800" dirty="0" smtClean="0"/>
              <a:t>() function to create an instance of a widget class with the given parent.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Q_EXPORT_PLUGIN2(</a:t>
            </a:r>
            <a:r>
              <a:rPr lang="en-US" sz="1800" dirty="0" err="1" smtClean="0">
                <a:solidFill>
                  <a:srgbClr val="FFFF00"/>
                </a:solidFill>
              </a:rPr>
              <a:t>iconeditorplugin</a:t>
            </a:r>
            <a:r>
              <a:rPr lang="en-US" sz="1800" dirty="0" smtClean="0">
                <a:solidFill>
                  <a:srgbClr val="FFFF00"/>
                </a:solidFill>
              </a:rPr>
              <a:t>, </a:t>
            </a:r>
            <a:r>
              <a:rPr lang="en-US" sz="1800" dirty="0" err="1" smtClean="0">
                <a:solidFill>
                  <a:srgbClr val="FFFF00"/>
                </a:solidFill>
              </a:rPr>
              <a:t>IconEditorPlugin</a:t>
            </a:r>
            <a:r>
              <a:rPr lang="en-US" sz="18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800" dirty="0" smtClean="0"/>
              <a:t>At the end of the source file that implements the </a:t>
            </a:r>
            <a:r>
              <a:rPr lang="en-US" sz="1800" dirty="0" err="1" smtClean="0"/>
              <a:t>plugin</a:t>
            </a:r>
            <a:r>
              <a:rPr lang="en-US" sz="1800" dirty="0" smtClean="0"/>
              <a:t> class, we must use the Q_EXPORT_PLUGIN2() macro to make the </a:t>
            </a:r>
            <a:r>
              <a:rPr lang="en-US" sz="1800" dirty="0" err="1" smtClean="0"/>
              <a:t>plugin</a:t>
            </a:r>
            <a:r>
              <a:rPr lang="en-US" sz="1800" dirty="0" smtClean="0"/>
              <a:t> available to Qt Designer. The first argument is the name we want to give the </a:t>
            </a:r>
            <a:r>
              <a:rPr lang="en-US" sz="1800" dirty="0" err="1" smtClean="0"/>
              <a:t>plugin</a:t>
            </a:r>
            <a:r>
              <a:rPr lang="en-US" sz="1800" dirty="0" smtClean="0"/>
              <a:t>; the second argument is the name of the class that implements it.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23CF-2632-43AB-9F93-DD7DF62D972F}" type="slidenum">
              <a:rPr lang="zh-CN" altLang="sv-SE" smtClean="0"/>
              <a:pPr>
                <a:defRPr/>
              </a:pPr>
              <a:t>13</a:t>
            </a:fld>
            <a:endParaRPr lang="sv-SE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58296"/>
            <a:ext cx="7588250" cy="679904"/>
          </a:xfrm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plugin</a:t>
            </a:r>
            <a:r>
              <a:rPr lang="en-US" sz="3200" dirty="0" smtClean="0"/>
              <a:t> approach(4)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979713"/>
            <a:ext cx="7591425" cy="5203373"/>
          </a:xfrm>
        </p:spPr>
        <p:txBody>
          <a:bodyPr/>
          <a:lstStyle/>
          <a:p>
            <a:r>
              <a:rPr lang="en-US" sz="1800" dirty="0" smtClean="0"/>
              <a:t>The .pro file for building the </a:t>
            </a:r>
            <a:r>
              <a:rPr lang="en-US" sz="1800" dirty="0" err="1" smtClean="0"/>
              <a:t>plugin</a:t>
            </a:r>
            <a:r>
              <a:rPr lang="en-US" sz="1800" dirty="0" smtClean="0"/>
              <a:t> looks like this: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600" dirty="0" smtClean="0">
                <a:solidFill>
                  <a:srgbClr val="FFFF00"/>
                </a:solidFill>
              </a:rPr>
              <a:t>TEMPLATE = lib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CONFIG += designer </a:t>
            </a:r>
            <a:r>
              <a:rPr lang="en-US" sz="1600" dirty="0" err="1" smtClean="0">
                <a:solidFill>
                  <a:srgbClr val="FFFF00"/>
                </a:solidFill>
              </a:rPr>
              <a:t>plugin</a:t>
            </a:r>
            <a:r>
              <a:rPr lang="en-US" sz="1600" dirty="0" smtClean="0">
                <a:solidFill>
                  <a:srgbClr val="FFFF00"/>
                </a:solidFill>
              </a:rPr>
              <a:t> release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HEADERS = ../</a:t>
            </a:r>
            <a:r>
              <a:rPr lang="en-US" sz="1600" dirty="0" err="1" smtClean="0">
                <a:solidFill>
                  <a:srgbClr val="FFFF00"/>
                </a:solidFill>
              </a:rPr>
              <a:t>iconeditor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iconeditor.h</a:t>
            </a:r>
            <a:r>
              <a:rPr lang="en-US" sz="1600" dirty="0" smtClean="0">
                <a:solidFill>
                  <a:srgbClr val="FFFF00"/>
                </a:solidFill>
              </a:rPr>
              <a:t> \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                 </a:t>
            </a:r>
            <a:r>
              <a:rPr lang="en-US" sz="1600" dirty="0" err="1" smtClean="0">
                <a:solidFill>
                  <a:srgbClr val="FFFF00"/>
                </a:solidFill>
              </a:rPr>
              <a:t>iconeditorplugin.h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SOURCES = ../</a:t>
            </a:r>
            <a:r>
              <a:rPr lang="en-US" sz="1600" dirty="0" err="1" smtClean="0">
                <a:solidFill>
                  <a:srgbClr val="FFFF00"/>
                </a:solidFill>
              </a:rPr>
              <a:t>iconeditor</a:t>
            </a:r>
            <a:r>
              <a:rPr lang="en-US" sz="1600" dirty="0" smtClean="0">
                <a:solidFill>
                  <a:srgbClr val="FFFF00"/>
                </a:solidFill>
              </a:rPr>
              <a:t>/iconeditor.cpp \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                 iconeditorplugin.cpp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RESOURCES = iconeditorplugin.qrc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DESTDIR = $$[QT_INSTALL_PLUGINS]/designer</a:t>
            </a:r>
          </a:p>
          <a:p>
            <a:r>
              <a:rPr lang="en-US" sz="1800" dirty="0" smtClean="0"/>
              <a:t>The </a:t>
            </a:r>
            <a:r>
              <a:rPr lang="en-US" sz="1800" dirty="0" err="1" smtClean="0"/>
              <a:t>qmake</a:t>
            </a:r>
            <a:r>
              <a:rPr lang="en-US" sz="1800" dirty="0" smtClean="0"/>
              <a:t> build tool has some predefined variables built into it. One of them is $$[QT_INSTALL_PLUGINS], which holds the path to the </a:t>
            </a:r>
            <a:r>
              <a:rPr lang="en-US" sz="1800" dirty="0" err="1" smtClean="0"/>
              <a:t>plugins</a:t>
            </a:r>
            <a:r>
              <a:rPr lang="en-US" sz="1800" dirty="0" smtClean="0"/>
              <a:t> directory inside the directory where Qt is installed. When you type make or </a:t>
            </a:r>
            <a:r>
              <a:rPr lang="en-US" sz="1800" dirty="0" err="1" smtClean="0"/>
              <a:t>nmake</a:t>
            </a:r>
            <a:r>
              <a:rPr lang="en-US" sz="1800" dirty="0" smtClean="0"/>
              <a:t> to build the </a:t>
            </a:r>
            <a:r>
              <a:rPr lang="en-US" sz="1800" dirty="0" err="1" smtClean="0"/>
              <a:t>plugin</a:t>
            </a:r>
            <a:r>
              <a:rPr lang="en-US" sz="1800" dirty="0" smtClean="0"/>
              <a:t>, it will automatically install itself in Qt's </a:t>
            </a:r>
            <a:r>
              <a:rPr lang="en-US" sz="1800" dirty="0" err="1" smtClean="0"/>
              <a:t>plugins</a:t>
            </a:r>
            <a:r>
              <a:rPr lang="en-US" sz="1800" dirty="0" smtClean="0"/>
              <a:t>/designer directory. Once the </a:t>
            </a:r>
            <a:r>
              <a:rPr lang="en-US" sz="1800" dirty="0" err="1" smtClean="0"/>
              <a:t>plugin</a:t>
            </a:r>
            <a:r>
              <a:rPr lang="en-US" sz="1800" dirty="0" smtClean="0"/>
              <a:t> is built, the </a:t>
            </a:r>
            <a:r>
              <a:rPr lang="en-US" sz="1800" dirty="0" err="1" smtClean="0"/>
              <a:t>IconEditor</a:t>
            </a:r>
            <a:r>
              <a:rPr lang="en-US" sz="1800" dirty="0" smtClean="0"/>
              <a:t> widget can be used in Qt Designer in the same way as any of Qt's built-in widgets.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23CF-2632-43AB-9F93-DD7DF62D972F}" type="slidenum">
              <a:rPr lang="zh-CN" altLang="sv-SE" smtClean="0"/>
              <a:pPr>
                <a:defRPr/>
              </a:pPr>
              <a:t>14</a:t>
            </a:fld>
            <a:endParaRPr lang="sv-S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>
          <a:xfrm>
            <a:off x="660400" y="273050"/>
            <a:ext cx="7588250" cy="1038225"/>
          </a:xfrm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FFFF00"/>
                </a:solidFill>
                <a:ea typeface="宋体" pitchFamily="2" charset="-122"/>
              </a:rPr>
              <a:t>Practice</a:t>
            </a:r>
          </a:p>
        </p:txBody>
      </p:sp>
      <p:sp>
        <p:nvSpPr>
          <p:cNvPr id="33795" name="Content Placeholder 5"/>
          <p:cNvSpPr>
            <a:spLocks noGrp="1"/>
          </p:cNvSpPr>
          <p:nvPr>
            <p:ph idx="1"/>
          </p:nvPr>
        </p:nvSpPr>
        <p:spPr>
          <a:xfrm>
            <a:off x="793750" y="1622425"/>
            <a:ext cx="7883525" cy="44910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000" dirty="0" err="1" smtClean="0">
                <a:solidFill>
                  <a:schemeClr val="accent3"/>
                </a:solidFill>
                <a:ea typeface="宋体" pitchFamily="2" charset="-122"/>
              </a:rPr>
              <a:t>HexSpinBox</a:t>
            </a:r>
            <a:r>
              <a:rPr lang="en-US" altLang="zh-CN" sz="2000" dirty="0" smtClean="0">
                <a:solidFill>
                  <a:schemeClr val="accent3"/>
                </a:solidFill>
                <a:ea typeface="宋体" pitchFamily="2" charset="-122"/>
              </a:rPr>
              <a:t> and </a:t>
            </a:r>
            <a:r>
              <a:rPr lang="en-US" altLang="zh-CN" sz="2000" dirty="0" err="1" smtClean="0">
                <a:solidFill>
                  <a:schemeClr val="accent3"/>
                </a:solidFill>
                <a:ea typeface="宋体" pitchFamily="2" charset="-122"/>
              </a:rPr>
              <a:t>iconediter</a:t>
            </a:r>
            <a:r>
              <a:rPr lang="en-US" altLang="zh-CN" sz="2000" dirty="0" smtClean="0">
                <a:solidFill>
                  <a:schemeClr val="accent3"/>
                </a:solidFill>
                <a:ea typeface="宋体" pitchFamily="2" charset="-122"/>
              </a:rPr>
              <a:t> example code in \\cnchfs301\projects$\</a:t>
            </a:r>
            <a:r>
              <a:rPr lang="en-US" altLang="zh-CN" sz="2000" dirty="0" smtClean="0">
                <a:solidFill>
                  <a:schemeClr val="accent3"/>
                </a:solidFill>
                <a:ea typeface="宋体" pitchFamily="2" charset="-122"/>
              </a:rPr>
              <a:t>Qt\Examples</a:t>
            </a:r>
            <a:endParaRPr lang="en-US" altLang="zh-CN" sz="2000" dirty="0" smtClean="0">
              <a:solidFill>
                <a:schemeClr val="accent3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accent3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accent3"/>
                </a:solidFill>
                <a:ea typeface="宋体" pitchFamily="2" charset="-122"/>
              </a:rPr>
              <a:t>1.Try to create a custom widget </a:t>
            </a:r>
            <a:r>
              <a:rPr lang="en-US" sz="2000" dirty="0" smtClean="0"/>
              <a:t>via promotion approach </a:t>
            </a:r>
          </a:p>
          <a:p>
            <a:pPr>
              <a:buNone/>
            </a:pPr>
            <a:r>
              <a:rPr lang="en-US" altLang="zh-CN" sz="2000" dirty="0" smtClean="0">
                <a:ea typeface="宋体" pitchFamily="2" charset="-122"/>
              </a:rPr>
              <a:t>2.Try to create a custom widget </a:t>
            </a:r>
            <a:r>
              <a:rPr lang="en-US" sz="2000" dirty="0" smtClean="0"/>
              <a:t>via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approach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dirty="0" smtClean="0">
              <a:solidFill>
                <a:srgbClr val="00B050"/>
              </a:solidFill>
              <a:ea typeface="宋体" pitchFamily="2" charset="-122"/>
            </a:endParaRPr>
          </a:p>
          <a:p>
            <a:pPr algn="ctr">
              <a:buFontTx/>
              <a:buNone/>
            </a:pPr>
            <a:r>
              <a:rPr lang="en-US" altLang="zh-CN" sz="3600" dirty="0" smtClean="0">
                <a:solidFill>
                  <a:srgbClr val="FFFF00"/>
                </a:solidFill>
                <a:ea typeface="宋体" pitchFamily="2" charset="-122"/>
              </a:rPr>
              <a:t>Thank you!</a:t>
            </a:r>
          </a:p>
          <a:p>
            <a:pPr algn="ctr"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algn="ctr"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DC27B-DAEE-4468-B813-1E67D7F00BE5}" type="slidenum">
              <a:rPr lang="zh-CN" altLang="sv-SE" smtClean="0">
                <a:ea typeface="宋体" pitchFamily="2" charset="-122"/>
              </a:rPr>
              <a:pPr/>
              <a:t>2</a:t>
            </a:fld>
            <a:endParaRPr lang="sv-SE" altLang="zh-CN" smtClean="0">
              <a:ea typeface="宋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288925"/>
            <a:ext cx="7588250" cy="1370013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Agenda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116138"/>
            <a:ext cx="7756525" cy="3876675"/>
          </a:xfrm>
        </p:spPr>
        <p:txBody>
          <a:bodyPr/>
          <a:lstStyle/>
          <a:p>
            <a:pPr marL="514350" indent="-514350" eaLnBrk="1" hangingPunct="1">
              <a:buFontTx/>
              <a:buNone/>
              <a:defRPr/>
            </a:pPr>
            <a:r>
              <a:rPr lang="en-US" sz="2000" dirty="0" smtClean="0"/>
              <a:t>1. Customizing Qt Widgets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sz="2000" dirty="0" smtClean="0"/>
              <a:t>2. </a:t>
            </a:r>
            <a:r>
              <a:rPr lang="en-US" sz="2000" dirty="0" err="1" smtClean="0"/>
              <a:t>Subclassing</a:t>
            </a:r>
            <a:r>
              <a:rPr lang="en-US" sz="2000" dirty="0" smtClean="0"/>
              <a:t> </a:t>
            </a:r>
            <a:r>
              <a:rPr lang="en-US" sz="2000" dirty="0" err="1" smtClean="0"/>
              <a:t>QWidget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3. Integrating Custom Widgets with Qt Designer</a:t>
            </a:r>
            <a:r>
              <a:rPr lang="en-US" sz="2000" dirty="0" smtClean="0">
                <a:hlinkClick r:id="rId3" action="ppaction://hlinkfile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F83A06-4699-4115-877D-362BA63480CA}" type="slidenum">
              <a:rPr lang="zh-CN" altLang="sv-SE" smtClean="0">
                <a:ea typeface="宋体" pitchFamily="2" charset="-122"/>
              </a:rPr>
              <a:pPr/>
              <a:t>3</a:t>
            </a:fld>
            <a:endParaRPr lang="sv-SE" altLang="zh-CN" smtClean="0"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04800"/>
            <a:ext cx="7588250" cy="9318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sz="3600" dirty="0" smtClean="0"/>
              <a:t>1. </a:t>
            </a:r>
            <a:r>
              <a:rPr lang="en-US" sz="3600" dirty="0" smtClean="0"/>
              <a:t>Customizing Qt Widgets</a:t>
            </a:r>
            <a:endParaRPr lang="en-US" altLang="zh-CN" sz="3600" dirty="0" smtClean="0">
              <a:solidFill>
                <a:srgbClr val="FFC000"/>
              </a:solidFill>
              <a:ea typeface="宋体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92263"/>
            <a:ext cx="7756525" cy="44005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A Qt widget requires more customization than is possible by setting its properties in Qt Designer.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defRPr/>
            </a:pPr>
            <a:r>
              <a:rPr lang="en-US" sz="2400" dirty="0" smtClean="0"/>
              <a:t>A simple and direct solution is to subclass the relevant widget class and adapt it to suit our needs. </a:t>
            </a:r>
          </a:p>
          <a:p>
            <a:pPr>
              <a:defRPr/>
            </a:pPr>
            <a:r>
              <a:rPr lang="en-US" sz="2400" dirty="0" smtClean="0"/>
              <a:t>Let’s have an example ---  </a:t>
            </a:r>
            <a:r>
              <a:rPr lang="en-US" sz="2400" dirty="0" err="1" smtClean="0"/>
              <a:t>HexSpinBox</a:t>
            </a:r>
            <a:endParaRPr lang="en-US" sz="2400" dirty="0" smtClean="0"/>
          </a:p>
          <a:p>
            <a:pPr>
              <a:defRPr/>
            </a:pPr>
            <a:r>
              <a:rPr lang="en-US" altLang="zh-CN" sz="2400" dirty="0" smtClean="0"/>
              <a:t>You can do like this:</a:t>
            </a:r>
          </a:p>
          <a:p>
            <a:pPr>
              <a:buNone/>
              <a:defRPr/>
            </a:pPr>
            <a:r>
              <a:rPr lang="en-US" altLang="zh-CN" sz="2400" dirty="0" smtClean="0"/>
              <a:t>    Subclass the relevant widget,</a:t>
            </a:r>
          </a:p>
          <a:p>
            <a:pPr>
              <a:buNone/>
              <a:defRPr/>
            </a:pPr>
            <a:r>
              <a:rPr lang="en-US" sz="2400" dirty="0" smtClean="0"/>
              <a:t>    Implement some virtual functions, </a:t>
            </a:r>
          </a:p>
          <a:p>
            <a:pPr>
              <a:buNone/>
              <a:defRPr/>
            </a:pPr>
            <a:r>
              <a:rPr lang="en-US" sz="2400" dirty="0" smtClean="0"/>
              <a:t>    Add some special method.</a:t>
            </a:r>
          </a:p>
          <a:p>
            <a:pPr>
              <a:buNone/>
              <a:defRPr/>
            </a:pPr>
            <a:endParaRPr lang="en-US" altLang="zh-CN" sz="2400" dirty="0" smtClean="0">
              <a:solidFill>
                <a:srgbClr val="FFC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377DC5-3B77-4350-BF51-D3408ED9361B}" type="slidenum">
              <a:rPr lang="zh-CN" altLang="sv-SE" smtClean="0">
                <a:ea typeface="宋体" pitchFamily="2" charset="-122"/>
              </a:rPr>
              <a:pPr/>
              <a:t>4</a:t>
            </a:fld>
            <a:endParaRPr lang="sv-SE" altLang="zh-CN" smtClean="0"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04800"/>
            <a:ext cx="7588250" cy="7651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sz="3600" dirty="0" smtClean="0"/>
              <a:t> 2. </a:t>
            </a:r>
            <a:r>
              <a:rPr lang="en-US" sz="3600" dirty="0" err="1" smtClean="0"/>
              <a:t>Subclassing</a:t>
            </a:r>
            <a:r>
              <a:rPr lang="en-US" sz="3600" dirty="0" smtClean="0"/>
              <a:t> </a:t>
            </a:r>
            <a:r>
              <a:rPr lang="en-US" sz="3600" dirty="0" err="1" smtClean="0"/>
              <a:t>QWidget</a:t>
            </a:r>
            <a:endParaRPr lang="en-US" altLang="zh-CN" dirty="0" smtClean="0">
              <a:solidFill>
                <a:srgbClr val="FFC000"/>
              </a:solidFill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241425"/>
            <a:ext cx="7756525" cy="5040313"/>
          </a:xfrm>
        </p:spPr>
        <p:txBody>
          <a:bodyPr/>
          <a:lstStyle/>
          <a:p>
            <a:r>
              <a:rPr lang="en-US" sz="1800" dirty="0" smtClean="0"/>
              <a:t>Simply a combination of existing widgets, but need to add some new code , for example, new signal and slot.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1 Create a new form using the "Widget" template.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2 Add the necessary widgets to the form, and lay them out.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3 Set up the signals and slots connections.</a:t>
            </a:r>
          </a:p>
          <a:p>
            <a:pPr>
              <a:buNone/>
            </a:pPr>
            <a:r>
              <a:rPr lang="en-US" sz="1800" dirty="0" smtClean="0"/>
              <a:t>          If behavior beyond what can be achieved through signals and slots is required, write the necessary code in a class that is derived from both </a:t>
            </a:r>
            <a:r>
              <a:rPr lang="en-US" sz="1800" dirty="0" err="1" smtClean="0"/>
              <a:t>QWidget</a:t>
            </a:r>
            <a:r>
              <a:rPr lang="en-US" sz="1800" dirty="0" smtClean="0"/>
              <a:t> and the </a:t>
            </a:r>
            <a:r>
              <a:rPr lang="en-US" sz="1800" dirty="0" err="1" smtClean="0"/>
              <a:t>uic</a:t>
            </a:r>
            <a:r>
              <a:rPr lang="en-US" sz="1800" dirty="0" smtClean="0"/>
              <a:t>-generated class.</a:t>
            </a:r>
          </a:p>
          <a:p>
            <a:r>
              <a:rPr lang="en-US" sz="1800" dirty="0" smtClean="0"/>
              <a:t>If the widget has no signals and slots of its own and doesn't </a:t>
            </a:r>
            <a:r>
              <a:rPr lang="en-US" sz="1800" dirty="0" err="1" smtClean="0"/>
              <a:t>reimplement</a:t>
            </a:r>
            <a:r>
              <a:rPr lang="en-US" sz="1800" dirty="0" smtClean="0"/>
              <a:t> any virtual functions, it is even possible to simply assemble the widget by combining existing widgets without a subclass</a:t>
            </a:r>
            <a:r>
              <a:rPr lang="en-US" sz="1800" smtClean="0"/>
              <a:t>. </a:t>
            </a:r>
            <a:endParaRPr lang="en-US" sz="1800" dirty="0" smtClean="0"/>
          </a:p>
          <a:p>
            <a:r>
              <a:rPr lang="en-US" sz="1800" dirty="0" smtClean="0"/>
              <a:t>When none of Qt's widgets are suitable for the task at hand. We must write a new one, </a:t>
            </a:r>
            <a:r>
              <a:rPr lang="en-US" sz="1800" dirty="0" err="1" smtClean="0"/>
              <a:t>subclassing</a:t>
            </a:r>
            <a:r>
              <a:rPr lang="en-US" sz="1800" dirty="0" smtClean="0"/>
              <a:t> </a:t>
            </a:r>
            <a:r>
              <a:rPr lang="en-US" sz="1800" dirty="0" err="1" smtClean="0"/>
              <a:t>QWidget</a:t>
            </a:r>
            <a:r>
              <a:rPr lang="en-US" sz="1800" dirty="0" smtClean="0"/>
              <a:t> and </a:t>
            </a:r>
            <a:r>
              <a:rPr lang="en-US" sz="1800" dirty="0" err="1" smtClean="0"/>
              <a:t>reimplementing</a:t>
            </a:r>
            <a:r>
              <a:rPr lang="en-US" sz="1800" dirty="0" smtClean="0"/>
              <a:t> a few event handlers to paint the widget and to respond to mouse clicks. </a:t>
            </a:r>
            <a:r>
              <a:rPr lang="en-US" sz="1800" dirty="0" err="1" smtClean="0"/>
              <a:t>Eg:QLabel</a:t>
            </a:r>
            <a:r>
              <a:rPr lang="en-US" sz="1800" dirty="0" smtClean="0"/>
              <a:t>, </a:t>
            </a:r>
            <a:r>
              <a:rPr lang="en-US" sz="1800" dirty="0" err="1" smtClean="0"/>
              <a:t>QPushButton</a:t>
            </a:r>
            <a:r>
              <a:rPr lang="en-US" sz="1800" dirty="0" smtClean="0"/>
              <a:t>, and </a:t>
            </a:r>
            <a:r>
              <a:rPr lang="en-US" sz="1800" dirty="0" err="1" smtClean="0"/>
              <a:t>QTableWidget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eaLnBrk="1" hangingPunct="1"/>
            <a:endParaRPr lang="en-US" altLang="zh-CN" sz="1800" dirty="0" smtClean="0">
              <a:ea typeface="宋体" pitchFamily="2" charset="-122"/>
            </a:endParaRPr>
          </a:p>
          <a:p>
            <a:pPr eaLnBrk="1" hangingPunct="1"/>
            <a:endParaRPr lang="en-US" altLang="zh-CN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3382D8-5DBF-4A7B-A733-33195E8D742D}" type="slidenum">
              <a:rPr lang="zh-CN" altLang="sv-SE" smtClean="0">
                <a:ea typeface="宋体" pitchFamily="2" charset="-122"/>
              </a:rPr>
              <a:pPr/>
              <a:t>5</a:t>
            </a:fld>
            <a:endParaRPr lang="sv-SE" altLang="zh-CN" smtClean="0">
              <a:ea typeface="宋体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04800"/>
            <a:ext cx="7588250" cy="827314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</a:rPr>
              <a:t/>
            </a:r>
            <a:br>
              <a:rPr lang="en-US" altLang="zh-CN" b="1" dirty="0" smtClean="0">
                <a:solidFill>
                  <a:srgbClr val="00B050"/>
                </a:solidFill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b="1" dirty="0" smtClean="0">
                <a:ea typeface="宋体" pitchFamily="2" charset="-122"/>
              </a:rPr>
              <a:t/>
            </a:r>
            <a:br>
              <a:rPr lang="en-US" altLang="zh-CN" b="1" dirty="0" smtClean="0">
                <a:ea typeface="宋体" pitchFamily="2" charset="-122"/>
              </a:rPr>
            </a:br>
            <a:r>
              <a:rPr lang="en-US" altLang="zh-CN" b="1" dirty="0" smtClean="0">
                <a:ea typeface="宋体" pitchFamily="2" charset="-122"/>
              </a:rPr>
              <a:t>The </a:t>
            </a:r>
            <a:r>
              <a:rPr lang="en-US" altLang="zh-CN" b="1" dirty="0" err="1" smtClean="0">
                <a:ea typeface="宋体" pitchFamily="2" charset="-122"/>
              </a:rPr>
              <a:t>IconEditer</a:t>
            </a:r>
            <a:r>
              <a:rPr lang="en-US" altLang="zh-CN" b="1" dirty="0" smtClean="0">
                <a:ea typeface="宋体" pitchFamily="2" charset="-122"/>
              </a:rPr>
              <a:t> example(1)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175657"/>
            <a:ext cx="8143875" cy="4817156"/>
          </a:xfrm>
        </p:spPr>
        <p:txBody>
          <a:bodyPr/>
          <a:lstStyle/>
          <a:p>
            <a:r>
              <a:rPr lang="en-US" sz="2400" dirty="0" smtClean="0"/>
              <a:t>Let's begin by reviewing the header file.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class </a:t>
            </a:r>
            <a:r>
              <a:rPr lang="en-US" sz="1600" dirty="0" err="1" smtClean="0">
                <a:solidFill>
                  <a:srgbClr val="FFFF00"/>
                </a:solidFill>
              </a:rPr>
              <a:t>IconEditor</a:t>
            </a:r>
            <a:r>
              <a:rPr lang="en-US" sz="1600" dirty="0" smtClean="0">
                <a:solidFill>
                  <a:srgbClr val="FFFF00"/>
                </a:solidFill>
              </a:rPr>
              <a:t> : public </a:t>
            </a:r>
            <a:r>
              <a:rPr lang="en-US" sz="1600" dirty="0" err="1" smtClean="0">
                <a:solidFill>
                  <a:srgbClr val="FFFF00"/>
                </a:solidFill>
              </a:rPr>
              <a:t>QWidget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{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    Q_OBJECT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    Q_PROPERTY(</a:t>
            </a:r>
            <a:r>
              <a:rPr lang="en-US" sz="1600" dirty="0" err="1" smtClean="0">
                <a:solidFill>
                  <a:srgbClr val="FFFF00"/>
                </a:solidFill>
              </a:rPr>
              <a:t>QColor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penColor</a:t>
            </a:r>
            <a:r>
              <a:rPr lang="en-US" sz="1600" dirty="0" smtClean="0">
                <a:solidFill>
                  <a:srgbClr val="FFFF00"/>
                </a:solidFill>
              </a:rPr>
              <a:t> READ </a:t>
            </a:r>
            <a:r>
              <a:rPr lang="en-US" sz="1600" dirty="0" err="1" smtClean="0">
                <a:solidFill>
                  <a:srgbClr val="FFFF00"/>
                </a:solidFill>
              </a:rPr>
              <a:t>penColor</a:t>
            </a:r>
            <a:r>
              <a:rPr lang="en-US" sz="1600" dirty="0" smtClean="0">
                <a:solidFill>
                  <a:srgbClr val="FFFF00"/>
                </a:solidFill>
              </a:rPr>
              <a:t>  WRITE </a:t>
            </a:r>
            <a:r>
              <a:rPr lang="en-US" sz="1600" dirty="0" err="1" smtClean="0">
                <a:solidFill>
                  <a:srgbClr val="FFFF00"/>
                </a:solidFill>
              </a:rPr>
              <a:t>setPenColor</a:t>
            </a:r>
            <a:r>
              <a:rPr lang="en-US" sz="1600" dirty="0" smtClean="0">
                <a:solidFill>
                  <a:srgbClr val="FFFF00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    Q_PROPERTY(</a:t>
            </a:r>
            <a:r>
              <a:rPr lang="en-US" sz="1600" dirty="0" err="1" smtClean="0">
                <a:solidFill>
                  <a:srgbClr val="FFFF00"/>
                </a:solidFill>
              </a:rPr>
              <a:t>QImage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iconImage</a:t>
            </a:r>
            <a:r>
              <a:rPr lang="en-US" sz="1600" dirty="0" smtClean="0">
                <a:solidFill>
                  <a:srgbClr val="FFFF00"/>
                </a:solidFill>
              </a:rPr>
              <a:t> READ </a:t>
            </a:r>
            <a:r>
              <a:rPr lang="en-US" sz="1600" dirty="0" err="1" smtClean="0">
                <a:solidFill>
                  <a:srgbClr val="FFFF00"/>
                </a:solidFill>
              </a:rPr>
              <a:t>iconImage</a:t>
            </a:r>
            <a:r>
              <a:rPr lang="en-US" sz="1600" dirty="0" smtClean="0">
                <a:solidFill>
                  <a:srgbClr val="FFFF00"/>
                </a:solidFill>
              </a:rPr>
              <a:t> WRITE </a:t>
            </a:r>
            <a:r>
              <a:rPr lang="en-US" sz="1600" dirty="0" err="1" smtClean="0">
                <a:solidFill>
                  <a:srgbClr val="FFFF00"/>
                </a:solidFill>
              </a:rPr>
              <a:t>setIconImage</a:t>
            </a:r>
            <a:r>
              <a:rPr lang="en-US" sz="1600" dirty="0" smtClean="0">
                <a:solidFill>
                  <a:srgbClr val="FFFF00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    Q_PROPERTY(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zoomFactor</a:t>
            </a:r>
            <a:r>
              <a:rPr lang="en-US" sz="1600" dirty="0" smtClean="0">
                <a:solidFill>
                  <a:srgbClr val="FFFF00"/>
                </a:solidFill>
              </a:rPr>
              <a:t> READ </a:t>
            </a:r>
            <a:r>
              <a:rPr lang="en-US" sz="1600" dirty="0" err="1" smtClean="0">
                <a:solidFill>
                  <a:srgbClr val="FFFF00"/>
                </a:solidFill>
              </a:rPr>
              <a:t>zoomFactor</a:t>
            </a:r>
            <a:r>
              <a:rPr lang="en-US" sz="1600" dirty="0" smtClean="0">
                <a:solidFill>
                  <a:srgbClr val="FFFF00"/>
                </a:solidFill>
              </a:rPr>
              <a:t> WRITE </a:t>
            </a:r>
            <a:r>
              <a:rPr lang="en-US" sz="1600" dirty="0" err="1" smtClean="0">
                <a:solidFill>
                  <a:srgbClr val="FFFF00"/>
                </a:solidFill>
              </a:rPr>
              <a:t>setZoomFactor</a:t>
            </a:r>
            <a:r>
              <a:rPr lang="en-US" sz="1600" dirty="0" smtClean="0">
                <a:solidFill>
                  <a:srgbClr val="FFFF00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 public: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FF00"/>
                </a:solidFill>
              </a:rPr>
              <a:t>IconEditor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QWidget</a:t>
            </a:r>
            <a:r>
              <a:rPr lang="en-US" sz="1600" dirty="0" smtClean="0">
                <a:solidFill>
                  <a:srgbClr val="FFFF00"/>
                </a:solidFill>
              </a:rPr>
              <a:t> *parent = 0); </a:t>
            </a:r>
          </a:p>
          <a:p>
            <a:pPr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              ……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FF00"/>
                </a:solidFill>
                <a:ea typeface="宋体" pitchFamily="2" charset="-122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The </a:t>
            </a:r>
            <a:r>
              <a:rPr lang="en-US" sz="1800" dirty="0" err="1" smtClean="0"/>
              <a:t>IconEditor</a:t>
            </a:r>
            <a:r>
              <a:rPr lang="en-US" sz="1800" dirty="0" smtClean="0"/>
              <a:t> class uses the Q_PROPERTY() macro to declare three custom properties</a:t>
            </a:r>
            <a:endParaRPr lang="zh-CN" alt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Properties may be of any type supported by </a:t>
            </a:r>
            <a:r>
              <a:rPr lang="en-US" sz="1800" dirty="0" err="1" smtClean="0"/>
              <a:t>QVariant</a:t>
            </a:r>
            <a:r>
              <a:rPr lang="en-US" sz="1800" dirty="0" smtClean="0"/>
              <a:t>. The Q_OBJECT macro is necessary for classes that define properties.</a:t>
            </a:r>
            <a:endParaRPr lang="en-US" altLang="zh-CN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24" y="201839"/>
            <a:ext cx="7588250" cy="523875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The </a:t>
            </a:r>
            <a:r>
              <a:rPr lang="en-US" altLang="zh-CN" b="1" dirty="0" err="1" smtClean="0">
                <a:ea typeface="宋体" pitchFamily="2" charset="-122"/>
              </a:rPr>
              <a:t>IconEditer</a:t>
            </a:r>
            <a:r>
              <a:rPr lang="en-US" altLang="zh-CN" b="1" dirty="0" smtClean="0">
                <a:ea typeface="宋体" pitchFamily="2" charset="-122"/>
              </a:rPr>
              <a:t> example(2)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711200"/>
            <a:ext cx="7591425" cy="5413829"/>
          </a:xfrm>
        </p:spPr>
        <p:txBody>
          <a:bodyPr/>
          <a:lstStyle/>
          <a:p>
            <a:r>
              <a:rPr lang="en-US" sz="2400" dirty="0" smtClean="0"/>
              <a:t>The implementation file begins with the </a:t>
            </a:r>
            <a:r>
              <a:rPr lang="en-US" sz="2400" dirty="0" err="1" smtClean="0"/>
              <a:t>IconEditor's</a:t>
            </a:r>
            <a:r>
              <a:rPr lang="en-US" sz="2400" dirty="0" smtClean="0"/>
              <a:t> constructor: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#include &lt;</a:t>
            </a:r>
            <a:r>
              <a:rPr lang="en-US" sz="1600" dirty="0" err="1" smtClean="0">
                <a:solidFill>
                  <a:srgbClr val="FFFF00"/>
                </a:solidFill>
              </a:rPr>
              <a:t>QtGui</a:t>
            </a:r>
            <a:r>
              <a:rPr lang="en-US" sz="1600" dirty="0" smtClean="0">
                <a:solidFill>
                  <a:srgbClr val="FFFF00"/>
                </a:solidFill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#include "</a:t>
            </a:r>
            <a:r>
              <a:rPr lang="en-US" sz="1600" dirty="0" err="1" smtClean="0">
                <a:solidFill>
                  <a:srgbClr val="FFFF00"/>
                </a:solidFill>
              </a:rPr>
              <a:t>iconeditor.h</a:t>
            </a:r>
            <a:r>
              <a:rPr lang="en-US" sz="1600" dirty="0" smtClean="0">
                <a:solidFill>
                  <a:srgbClr val="FFFF00"/>
                </a:solidFill>
              </a:rPr>
              <a:t>“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FF00"/>
                </a:solidFill>
              </a:rPr>
              <a:t>IconEditor</a:t>
            </a:r>
            <a:r>
              <a:rPr lang="en-US" sz="1600" dirty="0" smtClean="0">
                <a:solidFill>
                  <a:srgbClr val="FFFF00"/>
                </a:solidFill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</a:rPr>
              <a:t>IconEditor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QWidget</a:t>
            </a:r>
            <a:r>
              <a:rPr lang="en-US" sz="1600" dirty="0" smtClean="0">
                <a:solidFill>
                  <a:srgbClr val="FFFF00"/>
                </a:solidFill>
              </a:rPr>
              <a:t> *parent) : </a:t>
            </a:r>
            <a:r>
              <a:rPr lang="en-US" sz="1600" dirty="0" err="1" smtClean="0">
                <a:solidFill>
                  <a:srgbClr val="FFFF00"/>
                </a:solidFill>
              </a:rPr>
              <a:t>QWidget</a:t>
            </a:r>
            <a:r>
              <a:rPr lang="en-US" sz="1600" dirty="0" smtClean="0">
                <a:solidFill>
                  <a:srgbClr val="FFFF00"/>
                </a:solidFill>
              </a:rPr>
              <a:t>(parent)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FF00"/>
                </a:solidFill>
              </a:rPr>
              <a:t>setAttribute</a:t>
            </a:r>
            <a:r>
              <a:rPr lang="en-US" sz="1600" dirty="0" smtClean="0">
                <a:solidFill>
                  <a:srgbClr val="FFFF00"/>
                </a:solidFill>
              </a:rPr>
              <a:t>(Qt::</a:t>
            </a:r>
            <a:r>
              <a:rPr lang="en-US" sz="1600" dirty="0" err="1" smtClean="0">
                <a:solidFill>
                  <a:srgbClr val="FFFF00"/>
                </a:solidFill>
              </a:rPr>
              <a:t>WA_StaticContents</a:t>
            </a:r>
            <a:r>
              <a:rPr lang="en-US" sz="1600" dirty="0" smtClean="0">
                <a:solidFill>
                  <a:srgbClr val="FFFF00"/>
                </a:solidFill>
              </a:rPr>
              <a:t>); 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FF00"/>
                </a:solidFill>
              </a:rPr>
              <a:t>setSizePolicy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QSizePolicy</a:t>
            </a:r>
            <a:r>
              <a:rPr lang="en-US" sz="1600" dirty="0" smtClean="0">
                <a:solidFill>
                  <a:srgbClr val="FFFF00"/>
                </a:solidFill>
              </a:rPr>
              <a:t>::Minimum, </a:t>
            </a:r>
            <a:r>
              <a:rPr lang="en-US" sz="1600" dirty="0" err="1" smtClean="0">
                <a:solidFill>
                  <a:srgbClr val="FFFF00"/>
                </a:solidFill>
              </a:rPr>
              <a:t>QSizePolicy</a:t>
            </a:r>
            <a:r>
              <a:rPr lang="en-US" sz="1600" dirty="0" smtClean="0">
                <a:solidFill>
                  <a:srgbClr val="FFFF00"/>
                </a:solidFill>
              </a:rPr>
              <a:t>::Minimum); 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FF00"/>
                </a:solidFill>
              </a:rPr>
              <a:t>curColor</a:t>
            </a:r>
            <a:r>
              <a:rPr lang="en-US" sz="1600" dirty="0" smtClean="0">
                <a:solidFill>
                  <a:srgbClr val="FFFF00"/>
                </a:solidFill>
              </a:rPr>
              <a:t> = Qt::black; zoom = 8;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image = </a:t>
            </a:r>
            <a:r>
              <a:rPr lang="en-US" sz="1600" dirty="0" err="1" smtClean="0">
                <a:solidFill>
                  <a:srgbClr val="FFFF00"/>
                </a:solidFill>
              </a:rPr>
              <a:t>QImage</a:t>
            </a:r>
            <a:r>
              <a:rPr lang="en-US" sz="1600" dirty="0" smtClean="0">
                <a:solidFill>
                  <a:srgbClr val="FFFF00"/>
                </a:solidFill>
              </a:rPr>
              <a:t>(16, 16, </a:t>
            </a:r>
            <a:r>
              <a:rPr lang="en-US" sz="1600" dirty="0" err="1" smtClean="0">
                <a:solidFill>
                  <a:srgbClr val="FFFF00"/>
                </a:solidFill>
              </a:rPr>
              <a:t>QImage</a:t>
            </a:r>
            <a:r>
              <a:rPr lang="en-US" sz="1600" dirty="0" smtClean="0">
                <a:solidFill>
                  <a:srgbClr val="FFFF00"/>
                </a:solidFill>
              </a:rPr>
              <a:t>::Format_ARGB32);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image.fill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qRgba</a:t>
            </a:r>
            <a:r>
              <a:rPr lang="en-US" sz="1600" dirty="0" smtClean="0">
                <a:solidFill>
                  <a:srgbClr val="FFFF00"/>
                </a:solidFill>
              </a:rPr>
              <a:t>(0, 0, 0, 0));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1800" dirty="0" err="1" smtClean="0">
                <a:solidFill>
                  <a:srgbClr val="FFFF00"/>
                </a:solidFill>
              </a:rPr>
              <a:t>QSizePolicy</a:t>
            </a:r>
            <a:r>
              <a:rPr lang="en-US" sz="1800" dirty="0" smtClean="0">
                <a:solidFill>
                  <a:srgbClr val="FFFF00"/>
                </a:solidFill>
              </a:rPr>
              <a:t>::Minimum</a:t>
            </a:r>
            <a:r>
              <a:rPr lang="en-US" sz="1800" dirty="0" smtClean="0"/>
              <a:t>, widget can be stretched if required, but it should never shrink below the size hint.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Qt::</a:t>
            </a:r>
            <a:r>
              <a:rPr lang="en-US" sz="1800" dirty="0" err="1" smtClean="0">
                <a:solidFill>
                  <a:srgbClr val="FFFF00"/>
                </a:solidFill>
              </a:rPr>
              <a:t>WA_StaticContents</a:t>
            </a:r>
            <a:r>
              <a:rPr lang="en-US" sz="1800" dirty="0" smtClean="0">
                <a:solidFill>
                  <a:srgbClr val="FFFF00"/>
                </a:solidFill>
              </a:rPr>
              <a:t>, </a:t>
            </a:r>
            <a:r>
              <a:rPr lang="en-US" sz="1800" dirty="0" smtClean="0"/>
              <a:t>This attribute tells Qt that the widget's content doesn't change when the widget is resized.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23CF-2632-43AB-9F93-DD7DF62D972F}" type="slidenum">
              <a:rPr lang="zh-CN" altLang="sv-SE" smtClean="0"/>
              <a:pPr>
                <a:defRPr/>
              </a:pPr>
              <a:t>6</a:t>
            </a:fld>
            <a:endParaRPr lang="sv-S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288925"/>
            <a:ext cx="7588250" cy="857704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The </a:t>
            </a:r>
            <a:r>
              <a:rPr lang="en-US" altLang="zh-CN" b="1" dirty="0" err="1" smtClean="0">
                <a:ea typeface="宋体" pitchFamily="2" charset="-122"/>
              </a:rPr>
              <a:t>IconEditer</a:t>
            </a:r>
            <a:r>
              <a:rPr lang="en-US" altLang="zh-CN" b="1" dirty="0" smtClean="0">
                <a:ea typeface="宋体" pitchFamily="2" charset="-122"/>
              </a:rPr>
              <a:t> example(3)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219200"/>
            <a:ext cx="7591425" cy="4773613"/>
          </a:xfrm>
        </p:spPr>
        <p:txBody>
          <a:bodyPr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IconEditor</a:t>
            </a:r>
            <a:r>
              <a:rPr lang="en-US" sz="1800" dirty="0" smtClean="0"/>
              <a:t>::</a:t>
            </a:r>
            <a:r>
              <a:rPr lang="en-US" sz="1800" dirty="0" err="1" smtClean="0"/>
              <a:t>paintEvent</a:t>
            </a:r>
            <a:r>
              <a:rPr lang="en-US" sz="1800" dirty="0" smtClean="0"/>
              <a:t>(</a:t>
            </a:r>
            <a:r>
              <a:rPr lang="en-US" sz="1800" dirty="0" err="1" smtClean="0"/>
              <a:t>QPaintEvent</a:t>
            </a:r>
            <a:r>
              <a:rPr lang="en-US" sz="1800" dirty="0" smtClean="0"/>
              <a:t> *event) </a:t>
            </a:r>
          </a:p>
          <a:p>
            <a:pPr>
              <a:buNone/>
            </a:pPr>
            <a:r>
              <a:rPr lang="en-US" sz="1800" dirty="0" smtClean="0"/>
              <a:t>     { 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QPainter</a:t>
            </a:r>
            <a:r>
              <a:rPr lang="en-US" sz="1800" dirty="0" smtClean="0"/>
              <a:t> painter(this); </a:t>
            </a:r>
          </a:p>
          <a:p>
            <a:pPr>
              <a:buNone/>
            </a:pPr>
            <a:r>
              <a:rPr lang="en-US" sz="1800" dirty="0" smtClean="0"/>
              <a:t>         ……</a:t>
            </a:r>
          </a:p>
          <a:p>
            <a:pPr>
              <a:buNone/>
            </a:pPr>
            <a:r>
              <a:rPr lang="en-US" sz="1800" dirty="0" smtClean="0"/>
              <a:t>      }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There are many situations when a paint event is generated and </a:t>
            </a:r>
            <a:r>
              <a:rPr lang="en-US" sz="1800" dirty="0" err="1" smtClean="0">
                <a:solidFill>
                  <a:srgbClr val="FFFF00"/>
                </a:solidFill>
              </a:rPr>
              <a:t>paintEvent</a:t>
            </a:r>
            <a:r>
              <a:rPr lang="en-US" sz="1800" dirty="0" smtClean="0">
                <a:solidFill>
                  <a:srgbClr val="FFFF00"/>
                </a:solidFill>
              </a:rPr>
              <a:t>() is called. For example:</a:t>
            </a:r>
          </a:p>
          <a:p>
            <a:pPr>
              <a:buNone/>
            </a:pPr>
            <a:r>
              <a:rPr lang="en-US" sz="1800" dirty="0" smtClean="0"/>
              <a:t>      1. When a widget is shown for the first time, the system automatically generates a paint event to force the widget to paint itself.</a:t>
            </a:r>
          </a:p>
          <a:p>
            <a:pPr>
              <a:buNone/>
            </a:pPr>
            <a:r>
              <a:rPr lang="en-US" sz="1800" dirty="0" smtClean="0"/>
              <a:t>      2. When a widget is resized, the system generates a paint event.</a:t>
            </a:r>
          </a:p>
          <a:p>
            <a:pPr>
              <a:buNone/>
            </a:pPr>
            <a:r>
              <a:rPr lang="en-US" sz="1800" dirty="0" smtClean="0"/>
              <a:t>      3. If the widget is obscured by another window and then revealed again, a paint event is generated for the area that was hidden (unless the window system stored the area).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23CF-2632-43AB-9F93-DD7DF62D972F}" type="slidenum">
              <a:rPr lang="zh-CN" altLang="sv-SE" smtClean="0"/>
              <a:pPr>
                <a:defRPr/>
              </a:pPr>
              <a:t>7</a:t>
            </a:fld>
            <a:endParaRPr lang="sv-S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343" y="332467"/>
            <a:ext cx="7111999" cy="1220562"/>
          </a:xfrm>
        </p:spPr>
        <p:txBody>
          <a:bodyPr/>
          <a:lstStyle/>
          <a:p>
            <a:r>
              <a:rPr lang="en-US" sz="3200" dirty="0" smtClean="0"/>
              <a:t>3.Integrating Custom Widgets with Qt Designer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7" y="2133600"/>
            <a:ext cx="8098064" cy="3859214"/>
          </a:xfrm>
        </p:spPr>
        <p:txBody>
          <a:bodyPr/>
          <a:lstStyle/>
          <a:p>
            <a:r>
              <a:rPr lang="en-US" sz="2000" dirty="0" smtClean="0"/>
              <a:t>Before we can use custom widgets in Qt Designer, we must make Qt Designer aware of them. There are two techniques for doing this: 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FF00"/>
                </a:solidFill>
              </a:rPr>
              <a:t>promotion</a:t>
            </a:r>
            <a:r>
              <a:rPr lang="en-US" sz="2000" dirty="0" smtClean="0"/>
              <a:t> approach 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FF00"/>
                </a:solidFill>
              </a:rPr>
              <a:t>plugin</a:t>
            </a:r>
            <a:r>
              <a:rPr lang="en-US" sz="2000" dirty="0" smtClean="0"/>
              <a:t> approach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23CF-2632-43AB-9F93-DD7DF62D972F}" type="slidenum">
              <a:rPr lang="zh-CN" altLang="sv-SE" smtClean="0"/>
              <a:pPr>
                <a:defRPr/>
              </a:pPr>
              <a:t>8</a:t>
            </a:fld>
            <a:endParaRPr lang="sv-S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288925"/>
            <a:ext cx="7588250" cy="828675"/>
          </a:xfrm>
        </p:spPr>
        <p:txBody>
          <a:bodyPr/>
          <a:lstStyle/>
          <a:p>
            <a:r>
              <a:rPr lang="en-US" sz="3600" dirty="0" smtClean="0"/>
              <a:t>The promotion approach(1)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233714"/>
            <a:ext cx="7591425" cy="4759099"/>
          </a:xfrm>
        </p:spPr>
        <p:txBody>
          <a:bodyPr/>
          <a:lstStyle/>
          <a:p>
            <a:r>
              <a:rPr lang="en-US" sz="2000" dirty="0" smtClean="0"/>
              <a:t>The promotion approach is the quickest and easiest. </a:t>
            </a:r>
          </a:p>
          <a:p>
            <a:r>
              <a:rPr lang="en-US" sz="2000" dirty="0" smtClean="0"/>
              <a:t>But, the properties that are specific to the custom widget aren't accessible in Qt Designer and that the widget isn't rendered as itself.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23CF-2632-43AB-9F93-DD7DF62D972F}" type="slidenum">
              <a:rPr lang="zh-CN" altLang="sv-SE" smtClean="0"/>
              <a:pPr>
                <a:defRPr/>
              </a:pPr>
              <a:t>9</a:t>
            </a:fld>
            <a:endParaRPr lang="sv-SE" altLang="zh-CN"/>
          </a:p>
        </p:txBody>
      </p:sp>
      <p:pic>
        <p:nvPicPr>
          <p:cNvPr id="5" name="Picture 4" descr="untitl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19" y="2428648"/>
            <a:ext cx="5013552" cy="4269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eleca US_English_Confidential">
  <a:themeElements>
    <a:clrScheme name="1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tandard">
  <a:themeElements>
    <a:clrScheme name="2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Standard">
  <a:themeElements>
    <a:clrScheme name="3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Standard">
  <a:themeElements>
    <a:clrScheme name="4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Standard">
  <a:themeElements>
    <a:clrScheme name="7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Standard">
  <a:themeElements>
    <a:clrScheme name="5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Standard">
  <a:themeElements>
    <a:clrScheme name="6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Standard">
  <a:themeElements>
    <a:clrScheme name="8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Standard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14075</TotalTime>
  <Words>1095</Words>
  <Application>Microsoft Office PowerPoint</Application>
  <PresentationFormat>On-screen Show (4:3)</PresentationFormat>
  <Paragraphs>145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1_Teleca US_English_Confidential</vt:lpstr>
      <vt:lpstr>2_Standard</vt:lpstr>
      <vt:lpstr>3_Standard</vt:lpstr>
      <vt:lpstr>4_Standard</vt:lpstr>
      <vt:lpstr>7_Standard</vt:lpstr>
      <vt:lpstr>5_Standard</vt:lpstr>
      <vt:lpstr>6_Standard</vt:lpstr>
      <vt:lpstr>8_Standard</vt:lpstr>
      <vt:lpstr>Creating Custom Widgets</vt:lpstr>
      <vt:lpstr>Agenda</vt:lpstr>
      <vt:lpstr> 1. Customizing Qt Widgets</vt:lpstr>
      <vt:lpstr>  2. Subclassing QWidget</vt:lpstr>
      <vt:lpstr>   The IconEditer example(1)</vt:lpstr>
      <vt:lpstr>The IconEditer example(2)</vt:lpstr>
      <vt:lpstr>The IconEditer example(3)</vt:lpstr>
      <vt:lpstr>3.Integrating Custom Widgets with Qt Designer</vt:lpstr>
      <vt:lpstr>The promotion approach(1) </vt:lpstr>
      <vt:lpstr>The promotion approach(2) </vt:lpstr>
      <vt:lpstr>The plugin approach(1)</vt:lpstr>
      <vt:lpstr>The plugin approach(2)</vt:lpstr>
      <vt:lpstr>The plugin approach(3)</vt:lpstr>
      <vt:lpstr>The plugin approach(4)</vt:lpstr>
      <vt:lpstr>Practice</vt:lpstr>
      <vt:lpstr>Slide 16</vt:lpstr>
    </vt:vector>
  </TitlesOfParts>
  <Company>Teleca Sweden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Teleca Sweden</dc:creator>
  <cp:lastModifiedBy>cninpaji</cp:lastModifiedBy>
  <cp:revision>1219</cp:revision>
  <dcterms:created xsi:type="dcterms:W3CDTF">2008-08-26T08:51:39Z</dcterms:created>
  <dcterms:modified xsi:type="dcterms:W3CDTF">2010-07-30T04:45:12Z</dcterms:modified>
</cp:coreProperties>
</file>